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glb" ContentType="model/gltf.binary"/>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28" r:id="rId2"/>
  </p:sldMasterIdLst>
  <p:notesMasterIdLst>
    <p:notesMasterId r:id="rId72"/>
  </p:notesMasterIdLst>
  <p:handoutMasterIdLst>
    <p:handoutMasterId r:id="rId73"/>
  </p:handoutMasterIdLst>
  <p:sldIdLst>
    <p:sldId id="497" r:id="rId3"/>
    <p:sldId id="656" r:id="rId4"/>
    <p:sldId id="684" r:id="rId5"/>
    <p:sldId id="644" r:id="rId6"/>
    <p:sldId id="583" r:id="rId7"/>
    <p:sldId id="272" r:id="rId8"/>
    <p:sldId id="341" r:id="rId9"/>
    <p:sldId id="311" r:id="rId10"/>
    <p:sldId id="310" r:id="rId11"/>
    <p:sldId id="695" r:id="rId12"/>
    <p:sldId id="649" r:id="rId13"/>
    <p:sldId id="675" r:id="rId14"/>
    <p:sldId id="652" r:id="rId15"/>
    <p:sldId id="648" r:id="rId16"/>
    <p:sldId id="653" r:id="rId17"/>
    <p:sldId id="659" r:id="rId18"/>
    <p:sldId id="645" r:id="rId19"/>
    <p:sldId id="647" r:id="rId20"/>
    <p:sldId id="646" r:id="rId21"/>
    <p:sldId id="676" r:id="rId22"/>
    <p:sldId id="667" r:id="rId23"/>
    <p:sldId id="677" r:id="rId24"/>
    <p:sldId id="654" r:id="rId25"/>
    <p:sldId id="655" r:id="rId26"/>
    <p:sldId id="665" r:id="rId27"/>
    <p:sldId id="661" r:id="rId28"/>
    <p:sldId id="662" r:id="rId29"/>
    <p:sldId id="666" r:id="rId30"/>
    <p:sldId id="678" r:id="rId31"/>
    <p:sldId id="686" r:id="rId32"/>
    <p:sldId id="668" r:id="rId33"/>
    <p:sldId id="696" r:id="rId34"/>
    <p:sldId id="640" r:id="rId35"/>
    <p:sldId id="688" r:id="rId36"/>
    <p:sldId id="573" r:id="rId37"/>
    <p:sldId id="679" r:id="rId38"/>
    <p:sldId id="691" r:id="rId39"/>
    <p:sldId id="692" r:id="rId40"/>
    <p:sldId id="697" r:id="rId41"/>
    <p:sldId id="690" r:id="rId42"/>
    <p:sldId id="673" r:id="rId43"/>
    <p:sldId id="669" r:id="rId44"/>
    <p:sldId id="670" r:id="rId45"/>
    <p:sldId id="671" r:id="rId46"/>
    <p:sldId id="687" r:id="rId47"/>
    <p:sldId id="685" r:id="rId48"/>
    <p:sldId id="680" r:id="rId49"/>
    <p:sldId id="672" r:id="rId50"/>
    <p:sldId id="682" r:id="rId51"/>
    <p:sldId id="651" r:id="rId52"/>
    <p:sldId id="674" r:id="rId53"/>
    <p:sldId id="663" r:id="rId54"/>
    <p:sldId id="664" r:id="rId55"/>
    <p:sldId id="694" r:id="rId56"/>
    <p:sldId id="683" r:id="rId57"/>
    <p:sldId id="494" r:id="rId58"/>
    <p:sldId id="658" r:id="rId59"/>
    <p:sldId id="306" r:id="rId60"/>
    <p:sldId id="660" r:id="rId61"/>
    <p:sldId id="642" r:id="rId62"/>
    <p:sldId id="641" r:id="rId63"/>
    <p:sldId id="689" r:id="rId64"/>
    <p:sldId id="693" r:id="rId65"/>
    <p:sldId id="698" r:id="rId66"/>
    <p:sldId id="657" r:id="rId67"/>
    <p:sldId id="635" r:id="rId68"/>
    <p:sldId id="628" r:id="rId69"/>
    <p:sldId id="636" r:id="rId70"/>
    <p:sldId id="638"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tsufumi.hirano@gmail.com" initials="t" lastIdx="1" clrIdx="0">
    <p:extLst>
      <p:ext uri="{19B8F6BF-5375-455C-9EA6-DF929625EA0E}">
        <p15:presenceInfo xmlns:p15="http://schemas.microsoft.com/office/powerpoint/2012/main" userId="8448cfddabcd9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00FF"/>
    <a:srgbClr val="FF0000"/>
    <a:srgbClr val="FF99FF"/>
    <a:srgbClr val="008000"/>
    <a:srgbClr val="006600"/>
    <a:srgbClr val="96969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8" autoAdjust="0"/>
    <p:restoredTop sz="93514" autoAdjust="0"/>
  </p:normalViewPr>
  <p:slideViewPr>
    <p:cSldViewPr>
      <p:cViewPr varScale="1">
        <p:scale>
          <a:sx n="113" d="100"/>
          <a:sy n="113" d="100"/>
        </p:scale>
        <p:origin x="725" y="6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0" d="100"/>
          <a:sy n="50" d="100"/>
        </p:scale>
        <p:origin x="2323" y="2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C3D42D-2BC1-42D6-AE56-DE2BA36D312D}" type="datetimeFigureOut">
              <a:rPr kumimoji="1" lang="ja-JP" altLang="en-US" smtClean="0"/>
              <a:t>2022/8/2</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BE8F1-1892-4C81-80D5-308F29D4873A}" type="slidenum">
              <a:rPr kumimoji="1" lang="ja-JP" altLang="en-US" smtClean="0"/>
              <a:t>‹#›</a:t>
            </a:fld>
            <a:endParaRPr kumimoji="1" lang="ja-JP" altLang="en-US"/>
          </a:p>
        </p:txBody>
      </p:sp>
    </p:spTree>
    <p:extLst>
      <p:ext uri="{BB962C8B-B14F-4D97-AF65-F5344CB8AC3E}">
        <p14:creationId xmlns:p14="http://schemas.microsoft.com/office/powerpoint/2010/main" val="2577512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endParaRPr lang="en-US" altLang="ja-JP"/>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endParaRPr lang="en-US" altLang="ja-JP"/>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endParaRPr lang="en-US" altLang="ja-JP"/>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fld id="{A5E9E094-DA24-45AD-A28B-96F3C9172BC9}" type="slidenum">
              <a:rPr lang="en-US" altLang="ja-JP"/>
              <a:pPr/>
              <a:t>‹#›</a:t>
            </a:fld>
            <a:endParaRPr lang="en-US" altLang="ja-JP"/>
          </a:p>
        </p:txBody>
      </p:sp>
    </p:spTree>
    <p:extLst>
      <p:ext uri="{BB962C8B-B14F-4D97-AF65-F5344CB8AC3E}">
        <p14:creationId xmlns:p14="http://schemas.microsoft.com/office/powerpoint/2010/main" val="35820249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5E9E094-DA24-45AD-A28B-96F3C9172BC9}" type="slidenum">
              <a:rPr lang="en-US" altLang="ja-JP" smtClean="0"/>
              <a:pPr/>
              <a:t>35</a:t>
            </a:fld>
            <a:endParaRPr lang="en-US" altLang="ja-JP"/>
          </a:p>
        </p:txBody>
      </p:sp>
    </p:spTree>
    <p:extLst>
      <p:ext uri="{BB962C8B-B14F-4D97-AF65-F5344CB8AC3E}">
        <p14:creationId xmlns:p14="http://schemas.microsoft.com/office/powerpoint/2010/main" val="56268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EAA2656-25D0-49FB-B19D-81A34E86C3CE}" type="datetime1">
              <a:rPr lang="en-US" altLang="ja-JP" smtClean="0">
                <a:solidFill>
                  <a:prstClr val="white">
                    <a:lumMod val="75000"/>
                  </a:prstClr>
                </a:solidFill>
              </a:rPr>
              <a:t>8/2/2022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393437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E92175-75DA-47FB-BFD3-B3ED145FC122}" type="datetime1">
              <a:rPr lang="en-US" altLang="ja-JP" smtClean="0">
                <a:solidFill>
                  <a:prstClr val="white">
                    <a:lumMod val="75000"/>
                  </a:prstClr>
                </a:solidFill>
              </a:rPr>
              <a:t>8/2/2022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999011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2765B4F-748B-4B89-871B-7D62F9CACE7B}" type="datetime1">
              <a:rPr lang="en-US" altLang="ja-JP" smtClean="0">
                <a:solidFill>
                  <a:prstClr val="white">
                    <a:lumMod val="75000"/>
                  </a:prstClr>
                </a:solidFill>
              </a:rPr>
              <a:t>8/2/2022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075217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65E4-5265-4F50-9F65-A71C60DE2A82}"/>
              </a:ext>
            </a:extLst>
          </p:cNvPr>
          <p:cNvSpPr>
            <a:spLocks noGrp="1"/>
          </p:cNvSpPr>
          <p:nvPr>
            <p:ph type="ctrTitle"/>
          </p:nvPr>
        </p:nvSpPr>
        <p:spPr>
          <a:xfrm>
            <a:off x="1524000" y="1122363"/>
            <a:ext cx="9144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a:extLst>
              <a:ext uri="{FF2B5EF4-FFF2-40B4-BE49-F238E27FC236}">
                <a16:creationId xmlns:a16="http://schemas.microsoft.com/office/drawing/2014/main" id="{C02C957D-18A8-40D6-8716-120DF8397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5" name="Footer Placeholder 4">
            <a:extLst>
              <a:ext uri="{FF2B5EF4-FFF2-40B4-BE49-F238E27FC236}">
                <a16:creationId xmlns:a16="http://schemas.microsoft.com/office/drawing/2014/main" id="{7498C409-00A0-4DEF-8001-D1A76BFBB0D6}"/>
              </a:ext>
            </a:extLst>
          </p:cNvPr>
          <p:cNvSpPr>
            <a:spLocks noGrp="1"/>
          </p:cNvSpPr>
          <p:nvPr>
            <p:ph type="ftr" sz="quarter" idx="11"/>
          </p:nvPr>
        </p:nvSpPr>
        <p:spPr>
          <a:xfrm>
            <a:off x="2407642" y="6454513"/>
            <a:ext cx="7390700" cy="365125"/>
          </a:xfrm>
        </p:spPr>
        <p:txBody>
          <a:bodyPr/>
          <a:lstStyle>
            <a:lvl1pPr>
              <a:defRPr b="1"/>
            </a:lvl1pPr>
          </a:lstStyle>
          <a:p>
            <a:r>
              <a:rPr lang="en-US" altLang="zh-CN"/>
              <a:t>The 20th International Conference on Strangeness in Quark Matter, Busan, Republic of Korea</a:t>
            </a:r>
            <a:endParaRPr lang="ja-JP" altLang="en-US"/>
          </a:p>
        </p:txBody>
      </p:sp>
      <p:sp>
        <p:nvSpPr>
          <p:cNvPr id="6" name="Slide Number Placeholder 5">
            <a:extLst>
              <a:ext uri="{FF2B5EF4-FFF2-40B4-BE49-F238E27FC236}">
                <a16:creationId xmlns:a16="http://schemas.microsoft.com/office/drawing/2014/main" id="{50C69E8E-9227-409D-A6F1-4013D24954CC}"/>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983116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242D-1EC6-4B12-B439-D3BDFD458BED}"/>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D16E7D10-6FDF-4B60-B41D-FF9832D97601}"/>
              </a:ext>
            </a:extLst>
          </p:cNvPr>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B8A53FA3-01A8-48E3-B7E8-E9F22454A265}"/>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5" name="Footer Placeholder 4">
            <a:extLst>
              <a:ext uri="{FF2B5EF4-FFF2-40B4-BE49-F238E27FC236}">
                <a16:creationId xmlns:a16="http://schemas.microsoft.com/office/drawing/2014/main" id="{A3034D19-7D7E-445B-A8C2-A815ED624446}"/>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6" name="Slide Number Placeholder 5">
            <a:extLst>
              <a:ext uri="{FF2B5EF4-FFF2-40B4-BE49-F238E27FC236}">
                <a16:creationId xmlns:a16="http://schemas.microsoft.com/office/drawing/2014/main" id="{1A083837-C355-43DE-A62C-6BA4799DBD46}"/>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85683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898C4-C398-473C-BF89-194F37A7952A}"/>
              </a:ext>
            </a:extLst>
          </p:cNvPr>
          <p:cNvSpPr>
            <a:spLocks noGrp="1"/>
          </p:cNvSpPr>
          <p:nvPr>
            <p:ph type="title"/>
          </p:nvPr>
        </p:nvSpPr>
        <p:spPr>
          <a:xfrm>
            <a:off x="831850" y="1709738"/>
            <a:ext cx="105156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E3BEC143-4B2D-4065-B1C5-D4840D7356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a:t>Click to edit Master text styles</a:t>
            </a:r>
          </a:p>
        </p:txBody>
      </p:sp>
      <p:sp>
        <p:nvSpPr>
          <p:cNvPr id="4" name="Date Placeholder 3">
            <a:extLst>
              <a:ext uri="{FF2B5EF4-FFF2-40B4-BE49-F238E27FC236}">
                <a16:creationId xmlns:a16="http://schemas.microsoft.com/office/drawing/2014/main" id="{E5D9B464-6107-4EDD-B56E-5EA4871C54D8}"/>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5" name="Footer Placeholder 4">
            <a:extLst>
              <a:ext uri="{FF2B5EF4-FFF2-40B4-BE49-F238E27FC236}">
                <a16:creationId xmlns:a16="http://schemas.microsoft.com/office/drawing/2014/main" id="{8933DE1C-A344-437F-B830-B626102A2F37}"/>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6" name="Slide Number Placeholder 5">
            <a:extLst>
              <a:ext uri="{FF2B5EF4-FFF2-40B4-BE49-F238E27FC236}">
                <a16:creationId xmlns:a16="http://schemas.microsoft.com/office/drawing/2014/main" id="{DADC1724-8CD9-4B90-A8D0-58DCE002DF9A}"/>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350342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A8BF-5130-410B-A015-E8ED187C26A8}"/>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0985B895-9EE0-4598-AB91-A061495161D0}"/>
              </a:ext>
            </a:extLst>
          </p:cNvPr>
          <p:cNvSpPr>
            <a:spLocks noGrp="1"/>
          </p:cNvSpPr>
          <p:nvPr>
            <p:ph sz="half" idx="1"/>
          </p:nvPr>
        </p:nvSpPr>
        <p:spPr>
          <a:xfrm>
            <a:off x="838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a:extLst>
              <a:ext uri="{FF2B5EF4-FFF2-40B4-BE49-F238E27FC236}">
                <a16:creationId xmlns:a16="http://schemas.microsoft.com/office/drawing/2014/main" id="{8E4BA710-5EEB-4CDA-99B0-B69550E06B9D}"/>
              </a:ext>
            </a:extLst>
          </p:cNvPr>
          <p:cNvSpPr>
            <a:spLocks noGrp="1"/>
          </p:cNvSpPr>
          <p:nvPr>
            <p:ph sz="half" idx="2"/>
          </p:nvPr>
        </p:nvSpPr>
        <p:spPr>
          <a:xfrm>
            <a:off x="6172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a:extLst>
              <a:ext uri="{FF2B5EF4-FFF2-40B4-BE49-F238E27FC236}">
                <a16:creationId xmlns:a16="http://schemas.microsoft.com/office/drawing/2014/main" id="{1F2FD936-BE49-48A2-B391-84ACAAE3678D}"/>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6" name="Footer Placeholder 5">
            <a:extLst>
              <a:ext uri="{FF2B5EF4-FFF2-40B4-BE49-F238E27FC236}">
                <a16:creationId xmlns:a16="http://schemas.microsoft.com/office/drawing/2014/main" id="{56B1256A-9DD3-4579-9C3F-A48DC631B055}"/>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7" name="Slide Number Placeholder 6">
            <a:extLst>
              <a:ext uri="{FF2B5EF4-FFF2-40B4-BE49-F238E27FC236}">
                <a16:creationId xmlns:a16="http://schemas.microsoft.com/office/drawing/2014/main" id="{942F7589-A0C1-47FF-BF02-045CF9C4F835}"/>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16604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2214-5C74-4BA7-AAD6-C381EAB1EB7D}"/>
              </a:ext>
            </a:extLst>
          </p:cNvPr>
          <p:cNvSpPr>
            <a:spLocks noGrp="1"/>
          </p:cNvSpPr>
          <p:nvPr>
            <p:ph type="title"/>
          </p:nvPr>
        </p:nvSpPr>
        <p:spPr>
          <a:xfrm>
            <a:off x="839788" y="365125"/>
            <a:ext cx="10515600" cy="1325563"/>
          </a:xfrm>
        </p:spPr>
        <p:txBody>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3FD69DFE-45C7-4E50-935C-944D27343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a:extLst>
              <a:ext uri="{FF2B5EF4-FFF2-40B4-BE49-F238E27FC236}">
                <a16:creationId xmlns:a16="http://schemas.microsoft.com/office/drawing/2014/main" id="{CCAA8CD5-8B63-4E8E-BA33-8277B8B6B5D2}"/>
              </a:ext>
            </a:extLst>
          </p:cNvPr>
          <p:cNvSpPr>
            <a:spLocks noGrp="1"/>
          </p:cNvSpPr>
          <p:nvPr>
            <p:ph sz="half" idx="2"/>
          </p:nvPr>
        </p:nvSpPr>
        <p:spPr>
          <a:xfrm>
            <a:off x="839788" y="2505075"/>
            <a:ext cx="515778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a:extLst>
              <a:ext uri="{FF2B5EF4-FFF2-40B4-BE49-F238E27FC236}">
                <a16:creationId xmlns:a16="http://schemas.microsoft.com/office/drawing/2014/main" id="{99EB1898-6002-4C9A-B601-BF444C9B4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a:extLst>
              <a:ext uri="{FF2B5EF4-FFF2-40B4-BE49-F238E27FC236}">
                <a16:creationId xmlns:a16="http://schemas.microsoft.com/office/drawing/2014/main" id="{3868E3B7-50B0-4B46-B15C-3EC5C21A8887}"/>
              </a:ext>
            </a:extLst>
          </p:cNvPr>
          <p:cNvSpPr>
            <a:spLocks noGrp="1"/>
          </p:cNvSpPr>
          <p:nvPr>
            <p:ph sz="quarter" idx="4"/>
          </p:nvPr>
        </p:nvSpPr>
        <p:spPr>
          <a:xfrm>
            <a:off x="6172200" y="2505075"/>
            <a:ext cx="51831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a:extLst>
              <a:ext uri="{FF2B5EF4-FFF2-40B4-BE49-F238E27FC236}">
                <a16:creationId xmlns:a16="http://schemas.microsoft.com/office/drawing/2014/main" id="{E4FA9277-4C38-4262-B6D4-847AEC8F7572}"/>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8" name="Footer Placeholder 7">
            <a:extLst>
              <a:ext uri="{FF2B5EF4-FFF2-40B4-BE49-F238E27FC236}">
                <a16:creationId xmlns:a16="http://schemas.microsoft.com/office/drawing/2014/main" id="{893166F9-AB57-453D-9759-55F6C8D08810}"/>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9" name="Slide Number Placeholder 8">
            <a:extLst>
              <a:ext uri="{FF2B5EF4-FFF2-40B4-BE49-F238E27FC236}">
                <a16:creationId xmlns:a16="http://schemas.microsoft.com/office/drawing/2014/main" id="{9359803E-0622-494E-9E8D-20042FFDF67F}"/>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2471581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68F9C8-6C14-4BA6-B613-6B7FB714393A}"/>
              </a:ext>
            </a:extLst>
          </p:cNvPr>
          <p:cNvSpPr/>
          <p:nvPr userDrawn="1"/>
        </p:nvSpPr>
        <p:spPr>
          <a:xfrm>
            <a:off x="0" y="6356350"/>
            <a:ext cx="12192000" cy="501650"/>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lumMod val="20000"/>
                  <a:lumOff val="80000"/>
                </a:schemeClr>
              </a:solidFill>
            </a:endParaRPr>
          </a:p>
        </p:txBody>
      </p:sp>
      <p:sp>
        <p:nvSpPr>
          <p:cNvPr id="2" name="Title 1">
            <a:extLst>
              <a:ext uri="{FF2B5EF4-FFF2-40B4-BE49-F238E27FC236}">
                <a16:creationId xmlns:a16="http://schemas.microsoft.com/office/drawing/2014/main" id="{C9C2D2C9-FA1D-4D48-902D-6DF974D8126B}"/>
              </a:ext>
            </a:extLst>
          </p:cNvPr>
          <p:cNvSpPr>
            <a:spLocks noGrp="1"/>
          </p:cNvSpPr>
          <p:nvPr>
            <p:ph type="title"/>
          </p:nvPr>
        </p:nvSpPr>
        <p:spPr>
          <a:xfrm>
            <a:off x="838200" y="365125"/>
            <a:ext cx="10515600" cy="863311"/>
          </a:xfrm>
        </p:spPr>
        <p:txBody>
          <a:bodyPr/>
          <a:lstStyle>
            <a:lvl1pPr algn="ctr">
              <a:defRPr b="1">
                <a:latin typeface="Yu Gothic UI Semilight" panose="020B0400000000000000" pitchFamily="50" charset="-128"/>
                <a:cs typeface="Calibri" panose="020F0502020204030204" pitchFamily="34" charset="0"/>
              </a:defRPr>
            </a:lvl1pPr>
          </a:lstStyle>
          <a:p>
            <a:r>
              <a:rPr kumimoji="1" lang="en-US" altLang="ja-JP" dirty="0"/>
              <a:t>Click to edit Master title style</a:t>
            </a:r>
            <a:endParaRPr kumimoji="1" lang="ja-JP" altLang="en-US" dirty="0"/>
          </a:p>
        </p:txBody>
      </p:sp>
      <p:sp>
        <p:nvSpPr>
          <p:cNvPr id="3" name="Date Placeholder 2">
            <a:extLst>
              <a:ext uri="{FF2B5EF4-FFF2-40B4-BE49-F238E27FC236}">
                <a16:creationId xmlns:a16="http://schemas.microsoft.com/office/drawing/2014/main" id="{E10B05BD-3FC7-4892-8828-64D182610AF4}"/>
              </a:ext>
            </a:extLst>
          </p:cNvPr>
          <p:cNvSpPr>
            <a:spLocks noGrp="1"/>
          </p:cNvSpPr>
          <p:nvPr>
            <p:ph type="dt" sz="half" idx="10"/>
          </p:nvPr>
        </p:nvSpPr>
        <p:spPr>
          <a:xfrm>
            <a:off x="0" y="6356350"/>
            <a:ext cx="3082637" cy="365125"/>
          </a:xfrm>
        </p:spPr>
        <p:txBody>
          <a:bodyPr/>
          <a:lstStyle>
            <a:lvl1pPr>
              <a:defRPr>
                <a:solidFill>
                  <a:schemeClr val="tx2">
                    <a:lumMod val="20000"/>
                    <a:lumOff val="80000"/>
                  </a:schemeClr>
                </a:solidFill>
                <a:latin typeface="Yu Gothic UI Light" panose="020B0300000000000000" pitchFamily="50" charset="-128"/>
                <a:ea typeface="Yu Gothic UI Light" panose="020B0300000000000000" pitchFamily="50" charset="-128"/>
              </a:defRPr>
            </a:lvl1pPr>
          </a:lstStyle>
          <a:p>
            <a:r>
              <a:rPr lang="en-US" altLang="ja-JP"/>
              <a:t>2022/06/15    Yuuka Kanakubo, Sophia Univ.</a:t>
            </a:r>
            <a:endParaRPr lang="ja-JP" altLang="en-US" dirty="0"/>
          </a:p>
        </p:txBody>
      </p:sp>
      <p:sp>
        <p:nvSpPr>
          <p:cNvPr id="4" name="Footer Placeholder 3">
            <a:extLst>
              <a:ext uri="{FF2B5EF4-FFF2-40B4-BE49-F238E27FC236}">
                <a16:creationId xmlns:a16="http://schemas.microsoft.com/office/drawing/2014/main" id="{C41A3FD1-2235-4A79-8828-767D18999F2D}"/>
              </a:ext>
            </a:extLst>
          </p:cNvPr>
          <p:cNvSpPr>
            <a:spLocks noGrp="1"/>
          </p:cNvSpPr>
          <p:nvPr>
            <p:ph type="ftr" sz="quarter" idx="11"/>
          </p:nvPr>
        </p:nvSpPr>
        <p:spPr>
          <a:xfrm>
            <a:off x="3108030" y="6356350"/>
            <a:ext cx="6497364" cy="365125"/>
          </a:xfrm>
        </p:spPr>
        <p:txBody>
          <a:bodyPr/>
          <a:lstStyle>
            <a:lvl1pPr>
              <a:defRPr>
                <a:solidFill>
                  <a:schemeClr val="tx2">
                    <a:lumMod val="20000"/>
                    <a:lumOff val="80000"/>
                  </a:schemeClr>
                </a:solidFill>
                <a:latin typeface="Yu Gothic UI Light" panose="020B0300000000000000" pitchFamily="50" charset="-128"/>
                <a:ea typeface="Yu Gothic UI Light" panose="020B0300000000000000" pitchFamily="50" charset="-128"/>
              </a:defRPr>
            </a:lvl1pPr>
          </a:lstStyle>
          <a:p>
            <a:r>
              <a:rPr lang="en-US" altLang="zh-CN"/>
              <a:t>The 20th International Conference on Strangeness in Quark Matter, Busan, Republic of Korea</a:t>
            </a:r>
            <a:endParaRPr lang="ja-JP" altLang="en-US" dirty="0"/>
          </a:p>
        </p:txBody>
      </p:sp>
      <p:sp>
        <p:nvSpPr>
          <p:cNvPr id="5" name="Slide Number Placeholder 4">
            <a:extLst>
              <a:ext uri="{FF2B5EF4-FFF2-40B4-BE49-F238E27FC236}">
                <a16:creationId xmlns:a16="http://schemas.microsoft.com/office/drawing/2014/main" id="{9B4827FD-667E-46D2-AB45-1C0164DAB0C8}"/>
              </a:ext>
            </a:extLst>
          </p:cNvPr>
          <p:cNvSpPr>
            <a:spLocks noGrp="1"/>
          </p:cNvSpPr>
          <p:nvPr>
            <p:ph type="sldNum" sz="quarter" idx="12"/>
          </p:nvPr>
        </p:nvSpPr>
        <p:spPr>
          <a:xfrm>
            <a:off x="9118593" y="6356350"/>
            <a:ext cx="2743200" cy="365125"/>
          </a:xfrm>
        </p:spPr>
        <p:txBody>
          <a:bodyPr/>
          <a:lstStyle>
            <a:lvl1pPr>
              <a:defRPr b="1">
                <a:solidFill>
                  <a:schemeClr val="tx2">
                    <a:lumMod val="20000"/>
                    <a:lumOff val="80000"/>
                  </a:schemeClr>
                </a:solidFill>
                <a:latin typeface="Yu Gothic UI Semilight" panose="020B0400000000000000" pitchFamily="50" charset="-128"/>
                <a:ea typeface="Yu Gothic UI Light" panose="020B0300000000000000" pitchFamily="50" charset="-128"/>
                <a:cs typeface="Calibri" panose="020F0502020204030204" pitchFamily="34" charset="0"/>
              </a:defRPr>
            </a:lvl1pPr>
          </a:lstStyle>
          <a:p>
            <a:fld id="{35AB285C-654F-4A5B-870C-7C676C8AE05A}" type="slidenum">
              <a:rPr lang="ja-JP" altLang="en-US" smtClean="0"/>
              <a:pPr/>
              <a:t>‹#›</a:t>
            </a:fld>
            <a:endParaRPr lang="ja-JP" altLang="en-US" dirty="0"/>
          </a:p>
        </p:txBody>
      </p:sp>
    </p:spTree>
    <p:extLst>
      <p:ext uri="{BB962C8B-B14F-4D97-AF65-F5344CB8AC3E}">
        <p14:creationId xmlns:p14="http://schemas.microsoft.com/office/powerpoint/2010/main" val="13336855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9B534-9D9F-478E-908A-2ACBFB53057A}"/>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3" name="Footer Placeholder 2">
            <a:extLst>
              <a:ext uri="{FF2B5EF4-FFF2-40B4-BE49-F238E27FC236}">
                <a16:creationId xmlns:a16="http://schemas.microsoft.com/office/drawing/2014/main" id="{771A37A6-6228-4ECB-8BA1-E72CCD66CBA1}"/>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4" name="Slide Number Placeholder 3">
            <a:extLst>
              <a:ext uri="{FF2B5EF4-FFF2-40B4-BE49-F238E27FC236}">
                <a16:creationId xmlns:a16="http://schemas.microsoft.com/office/drawing/2014/main" id="{3D4BDE9C-9AD5-4E53-BBCA-4D4789EE27F0}"/>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234076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A05-0DAF-456D-A485-DC5D02F4D144}"/>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6057144D-89E1-4FE1-9324-6FA2B5C16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92370A92-AEC6-45C8-A47D-ABB12EA1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36ECC4E8-7161-4DBC-A472-D74F47B47765}"/>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6" name="Footer Placeholder 5">
            <a:extLst>
              <a:ext uri="{FF2B5EF4-FFF2-40B4-BE49-F238E27FC236}">
                <a16:creationId xmlns:a16="http://schemas.microsoft.com/office/drawing/2014/main" id="{79901F39-9E00-4E40-99DB-B6842005B771}"/>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7" name="Slide Number Placeholder 6">
            <a:extLst>
              <a:ext uri="{FF2B5EF4-FFF2-40B4-BE49-F238E27FC236}">
                <a16:creationId xmlns:a16="http://schemas.microsoft.com/office/drawing/2014/main" id="{A5326A40-66B5-4798-9637-B20372A59A24}"/>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145418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D4BCE3-1072-4994-9802-4617554F1E94}" type="datetime1">
              <a:rPr lang="en-US" altLang="ja-JP" smtClean="0">
                <a:solidFill>
                  <a:prstClr val="white">
                    <a:lumMod val="75000"/>
                  </a:prstClr>
                </a:solidFill>
              </a:rPr>
              <a:t>8/2/2022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380023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4FAB-574E-428F-82E7-706EC81EA664}"/>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a:extLst>
              <a:ext uri="{FF2B5EF4-FFF2-40B4-BE49-F238E27FC236}">
                <a16:creationId xmlns:a16="http://schemas.microsoft.com/office/drawing/2014/main" id="{EB38CE5C-2B51-4502-9672-08F33826D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561E8F88-5F69-4D02-8A5B-A8FCDFE92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07445213-7242-4789-BDDB-4DDA0A921FAF}"/>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6" name="Footer Placeholder 5">
            <a:extLst>
              <a:ext uri="{FF2B5EF4-FFF2-40B4-BE49-F238E27FC236}">
                <a16:creationId xmlns:a16="http://schemas.microsoft.com/office/drawing/2014/main" id="{7BADB37C-AA34-4F89-83CC-306EF8E7198D}"/>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7" name="Slide Number Placeholder 6">
            <a:extLst>
              <a:ext uri="{FF2B5EF4-FFF2-40B4-BE49-F238E27FC236}">
                <a16:creationId xmlns:a16="http://schemas.microsoft.com/office/drawing/2014/main" id="{E4781703-D284-4FE8-9D18-1D9D2B655FA8}"/>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41182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07DE-5C21-4B12-B24F-08DA7B7C858A}"/>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B19A1C91-D679-4ECD-B757-D569948456B3}"/>
              </a:ext>
            </a:extLst>
          </p:cNvPr>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2DE98CA7-98E5-448A-AA78-78A6CF2CECB2}"/>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5" name="Footer Placeholder 4">
            <a:extLst>
              <a:ext uri="{FF2B5EF4-FFF2-40B4-BE49-F238E27FC236}">
                <a16:creationId xmlns:a16="http://schemas.microsoft.com/office/drawing/2014/main" id="{14B33BB3-6FF0-4993-9F3D-AC355FA74C36}"/>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6" name="Slide Number Placeholder 5">
            <a:extLst>
              <a:ext uri="{FF2B5EF4-FFF2-40B4-BE49-F238E27FC236}">
                <a16:creationId xmlns:a16="http://schemas.microsoft.com/office/drawing/2014/main" id="{6C7BF615-B959-4876-8F59-F2367133D5CE}"/>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2286065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B0555-A50C-4723-877E-16CD6FF324A6}"/>
              </a:ext>
            </a:extLst>
          </p:cNvPr>
          <p:cNvSpPr>
            <a:spLocks noGrp="1"/>
          </p:cNvSpPr>
          <p:nvPr>
            <p:ph type="title" orient="vert"/>
          </p:nvPr>
        </p:nvSpPr>
        <p:spPr>
          <a:xfrm>
            <a:off x="8724900" y="365125"/>
            <a:ext cx="2628900" cy="5811838"/>
          </a:xfrm>
        </p:spPr>
        <p:txBody>
          <a:bodyPr vert="eaVert"/>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F2521A69-BD84-419D-BD5A-E8AECB3C3E36}"/>
              </a:ext>
            </a:extLst>
          </p:cNvPr>
          <p:cNvSpPr>
            <a:spLocks noGrp="1"/>
          </p:cNvSpPr>
          <p:nvPr>
            <p:ph type="body" orient="vert" idx="1"/>
          </p:nvPr>
        </p:nvSpPr>
        <p:spPr>
          <a:xfrm>
            <a:off x="838200" y="365125"/>
            <a:ext cx="7734300"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623D73B1-C306-4357-8C82-8CE189066AC7}"/>
              </a:ext>
            </a:extLst>
          </p:cNvPr>
          <p:cNvSpPr>
            <a:spLocks noGrp="1"/>
          </p:cNvSpPr>
          <p:nvPr>
            <p:ph type="dt" sz="half" idx="10"/>
          </p:nvPr>
        </p:nvSpPr>
        <p:spPr/>
        <p:txBody>
          <a:bodyPr/>
          <a:lstStyle/>
          <a:p>
            <a:r>
              <a:rPr kumimoji="1" lang="en-US" altLang="ja-JP"/>
              <a:t>2022/06/15    Yuuka Kanakubo, Sophia Univ.</a:t>
            </a:r>
            <a:endParaRPr kumimoji="1" lang="ja-JP" altLang="en-US"/>
          </a:p>
        </p:txBody>
      </p:sp>
      <p:sp>
        <p:nvSpPr>
          <p:cNvPr id="5" name="Footer Placeholder 4">
            <a:extLst>
              <a:ext uri="{FF2B5EF4-FFF2-40B4-BE49-F238E27FC236}">
                <a16:creationId xmlns:a16="http://schemas.microsoft.com/office/drawing/2014/main" id="{0C10D4E6-DBF7-4F07-A7CC-527E656A970D}"/>
              </a:ext>
            </a:extLst>
          </p:cNvPr>
          <p:cNvSpPr>
            <a:spLocks noGrp="1"/>
          </p:cNvSpPr>
          <p:nvPr>
            <p:ph type="ftr" sz="quarter" idx="11"/>
          </p:nvPr>
        </p:nvSpPr>
        <p:spPr/>
        <p:txBody>
          <a:bodyPr/>
          <a:lstStyle/>
          <a:p>
            <a:r>
              <a:rPr kumimoji="1" lang="en-US" altLang="zh-CN"/>
              <a:t>The 20th International Conference on Strangeness in Quark Matter, Busan, Republic of Korea</a:t>
            </a:r>
            <a:endParaRPr kumimoji="1" lang="ja-JP" altLang="en-US"/>
          </a:p>
        </p:txBody>
      </p:sp>
      <p:sp>
        <p:nvSpPr>
          <p:cNvPr id="6" name="Slide Number Placeholder 5">
            <a:extLst>
              <a:ext uri="{FF2B5EF4-FFF2-40B4-BE49-F238E27FC236}">
                <a16:creationId xmlns:a16="http://schemas.microsoft.com/office/drawing/2014/main" id="{90342EDC-D6F7-44E9-8DD6-433541B5BDCF}"/>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1224083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3310069-4E71-490F-A92D-65FCCD4D662E}" type="datetime1">
              <a:rPr kumimoji="1" lang="en-US" altLang="ja-JP" smtClean="0"/>
              <a:t>8/2/2022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90136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8146905-BF60-43D9-BF1B-0574D22E4E8A}" type="datetime1">
              <a:rPr lang="en-US" altLang="ja-JP" smtClean="0">
                <a:solidFill>
                  <a:prstClr val="white">
                    <a:lumMod val="75000"/>
                  </a:prstClr>
                </a:solidFill>
              </a:rPr>
              <a:t>8/2/2022</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55171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A0FBC5C-A6F9-432F-BCE5-BC482D2177C2}" type="datetime1">
              <a:rPr lang="en-US" altLang="ja-JP" smtClean="0">
                <a:solidFill>
                  <a:prstClr val="white">
                    <a:lumMod val="75000"/>
                  </a:prstClr>
                </a:solidFill>
              </a:rPr>
              <a:t>8/2/2022</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364050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93D085B-D90D-48A8-B9B5-F157F87506C0}" type="datetime1">
              <a:rPr lang="en-US" altLang="ja-JP" smtClean="0">
                <a:solidFill>
                  <a:prstClr val="white">
                    <a:lumMod val="75000"/>
                  </a:prstClr>
                </a:solidFill>
              </a:rPr>
              <a:t>8/2/2022</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264153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48808-E443-440F-A326-9F5148ADC8BA}" type="datetime1">
              <a:rPr lang="en-US" altLang="ja-JP" smtClean="0">
                <a:solidFill>
                  <a:prstClr val="white">
                    <a:lumMod val="75000"/>
                  </a:prstClr>
                </a:solidFill>
              </a:rPr>
              <a:t>8/2/2022</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22062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9CB95FD-4CE1-4C53-8B5F-0612AF43ADFC}" type="datetime1">
              <a:rPr lang="en-US" altLang="ja-JP" smtClean="0">
                <a:solidFill>
                  <a:prstClr val="white">
                    <a:lumMod val="75000"/>
                  </a:prstClr>
                </a:solidFill>
              </a:rPr>
              <a:t>8/2/2022</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211579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CA6F2F5-A653-4A5C-992A-F0580608E1D9}" type="datetime1">
              <a:rPr lang="en-US" altLang="ja-JP" smtClean="0">
                <a:solidFill>
                  <a:prstClr val="white">
                    <a:lumMod val="75000"/>
                  </a:prstClr>
                </a:solidFill>
              </a:rPr>
              <a:t>8/2/2022</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75669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75C0D6-9F26-400D-8A6F-07810C8DDD49}" type="datetime1">
              <a:rPr lang="en-US" altLang="ja-JP" smtClean="0">
                <a:solidFill>
                  <a:prstClr val="white">
                    <a:lumMod val="75000"/>
                  </a:prstClr>
                </a:solidFill>
              </a:rPr>
              <a:t>8/2/2022</a:t>
            </a:fld>
            <a:endParaRPr lang="en-US">
              <a:solidFill>
                <a:prstClr val="white">
                  <a:lumMod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lumMod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409569298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38CDD-4E37-4A69-B82E-49627C3DF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09B36E4C-BF16-4F78-BCB2-571832A21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91E368DB-909A-4B0C-8F4C-B471B490A8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2022/06/15    Yuuka Kanakubo, Sophia Univ.</a:t>
            </a:r>
            <a:endParaRPr kumimoji="1" lang="ja-JP" altLang="en-US"/>
          </a:p>
        </p:txBody>
      </p:sp>
      <p:sp>
        <p:nvSpPr>
          <p:cNvPr id="5" name="Footer Placeholder 4">
            <a:extLst>
              <a:ext uri="{FF2B5EF4-FFF2-40B4-BE49-F238E27FC236}">
                <a16:creationId xmlns:a16="http://schemas.microsoft.com/office/drawing/2014/main" id="{CE6639FF-E670-4095-98CE-778B40C2E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CN"/>
              <a:t>The 20th International Conference on Strangeness in Quark Matter, Busan, Republic of Korea</a:t>
            </a:r>
            <a:endParaRPr kumimoji="1" lang="ja-JP" altLang="en-US"/>
          </a:p>
        </p:txBody>
      </p:sp>
      <p:sp>
        <p:nvSpPr>
          <p:cNvPr id="6" name="Slide Number Placeholder 5">
            <a:extLst>
              <a:ext uri="{FF2B5EF4-FFF2-40B4-BE49-F238E27FC236}">
                <a16:creationId xmlns:a16="http://schemas.microsoft.com/office/drawing/2014/main" id="{64FFBB91-2D58-4E88-B3CB-DE2C88AF2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43075398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6.emf"/><Relationship Id="rId3" Type="http://schemas.openxmlformats.org/officeDocument/2006/relationships/image" Target="../media/image283.png"/><Relationship Id="rId7" Type="http://schemas.openxmlformats.org/officeDocument/2006/relationships/image" Target="../media/image38.png"/><Relationship Id="rId12" Type="http://schemas.openxmlformats.org/officeDocument/2006/relationships/image" Target="../media/image4.sv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371.png"/><Relationship Id="rId11" Type="http://schemas.openxmlformats.org/officeDocument/2006/relationships/image" Target="../media/image3.png"/><Relationship Id="rId5" Type="http://schemas.openxmlformats.org/officeDocument/2006/relationships/image" Target="../media/image362.png"/><Relationship Id="rId10" Type="http://schemas.openxmlformats.org/officeDocument/2006/relationships/image" Target="../media/image2.svg"/><Relationship Id="rId4" Type="http://schemas.openxmlformats.org/officeDocument/2006/relationships/image" Target="../media/image292.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7.emf"/><Relationship Id="rId7" Type="http://schemas.openxmlformats.org/officeDocument/2006/relationships/image" Target="../media/image45.png"/><Relationship Id="rId12"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3.png"/><Relationship Id="rId5" Type="http://schemas.openxmlformats.org/officeDocument/2006/relationships/image" Target="../media/image43.png"/><Relationship Id="rId10" Type="http://schemas.openxmlformats.org/officeDocument/2006/relationships/image" Target="../media/image2.svg"/><Relationship Id="rId4" Type="http://schemas.openxmlformats.org/officeDocument/2006/relationships/image" Target="../media/image38.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svg"/><Relationship Id="rId2" Type="http://schemas.openxmlformats.org/officeDocument/2006/relationships/image" Target="../media/image19.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emf"/><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4.svg"/><Relationship Id="rId2" Type="http://schemas.openxmlformats.org/officeDocument/2006/relationships/image" Target="../media/image21.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svg"/><Relationship Id="rId2"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48.png"/><Relationship Id="rId12" Type="http://schemas.openxmlformats.org/officeDocument/2006/relationships/image" Target="../media/image4.sv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3.png"/><Relationship Id="rId5" Type="http://schemas.openxmlformats.org/officeDocument/2006/relationships/image" Target="../media/image35.png"/><Relationship Id="rId10" Type="http://schemas.openxmlformats.org/officeDocument/2006/relationships/image" Target="../media/image2.svg"/><Relationship Id="rId4" Type="http://schemas.openxmlformats.org/officeDocument/2006/relationships/image" Target="../media/image25.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500.png"/><Relationship Id="rId7" Type="http://schemas.openxmlformats.org/officeDocument/2006/relationships/image" Target="../media/image1.png"/><Relationship Id="rId2" Type="http://schemas.openxmlformats.org/officeDocument/2006/relationships/image" Target="../media/image490.png"/><Relationship Id="rId1" Type="http://schemas.openxmlformats.org/officeDocument/2006/relationships/slideLayout" Target="../slideLayouts/slideLayout6.xml"/><Relationship Id="rId6" Type="http://schemas.openxmlformats.org/officeDocument/2006/relationships/image" Target="../media/image531.png"/><Relationship Id="rId5" Type="http://schemas.openxmlformats.org/officeDocument/2006/relationships/image" Target="../media/image522.png"/><Relationship Id="rId10" Type="http://schemas.openxmlformats.org/officeDocument/2006/relationships/image" Target="../media/image4.svg"/><Relationship Id="rId4" Type="http://schemas.openxmlformats.org/officeDocument/2006/relationships/image" Target="../media/image511.png"/><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gif"/><Relationship Id="rId7" Type="http://schemas.openxmlformats.org/officeDocument/2006/relationships/image" Target="../media/image2.svg"/><Relationship Id="rId2" Type="http://schemas.openxmlformats.org/officeDocument/2006/relationships/image" Target="../media/image29.gif"/><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4.sv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gif"/><Relationship Id="rId7"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1.png"/><Relationship Id="rId11" Type="http://schemas.openxmlformats.org/officeDocument/2006/relationships/image" Target="../media/image4.svg"/><Relationship Id="rId5" Type="http://schemas.openxmlformats.org/officeDocument/2006/relationships/image" Target="../media/image32.gif"/><Relationship Id="rId10"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2.svg"/></Relationships>
</file>

<file path=ppt/slides/_rels/slide3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0.png"/><Relationship Id="rId7"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421.png"/><Relationship Id="rId7" Type="http://schemas.openxmlformats.org/officeDocument/2006/relationships/image" Target="../media/image4.svg"/><Relationship Id="rId2" Type="http://schemas.openxmlformats.org/officeDocument/2006/relationships/image" Target="../media/image56.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4.svg"/><Relationship Id="rId2" Type="http://schemas.openxmlformats.org/officeDocument/2006/relationships/image" Target="../media/image57.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4.svg"/><Relationship Id="rId2" Type="http://schemas.openxmlformats.org/officeDocument/2006/relationships/image" Target="../media/image59.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71.png"/><Relationship Id="rId18" Type="http://schemas.openxmlformats.org/officeDocument/2006/relationships/image" Target="../media/image2.svg"/><Relationship Id="rId3" Type="http://schemas.openxmlformats.org/officeDocument/2006/relationships/hyperlink" Target="https://www.remix3d.com/details/G009SXKVWJTK" TargetMode="External"/><Relationship Id="rId7" Type="http://schemas.openxmlformats.org/officeDocument/2006/relationships/image" Target="../media/image75.png"/><Relationship Id="rId12" Type="http://schemas.openxmlformats.org/officeDocument/2006/relationships/image" Target="../media/image760.png"/><Relationship Id="rId17" Type="http://schemas.openxmlformats.org/officeDocument/2006/relationships/image" Target="../media/image1.png"/><Relationship Id="rId2" Type="http://schemas.microsoft.com/office/2017/06/relationships/model3d" Target="../media/model3d1.glb"/><Relationship Id="rId16" Type="http://schemas.openxmlformats.org/officeDocument/2006/relationships/image" Target="../media/image80.png"/><Relationship Id="rId20" Type="http://schemas.openxmlformats.org/officeDocument/2006/relationships/image" Target="../media/image4.sv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63.png"/><Relationship Id="rId5" Type="http://schemas.openxmlformats.org/officeDocument/2006/relationships/image" Target="../media/image61.png"/><Relationship Id="rId15" Type="http://schemas.openxmlformats.org/officeDocument/2006/relationships/image" Target="../media/image64.png"/><Relationship Id="rId10" Type="http://schemas.openxmlformats.org/officeDocument/2006/relationships/image" Target="../media/image63.png"/><Relationship Id="rId19" Type="http://schemas.openxmlformats.org/officeDocument/2006/relationships/image" Target="../media/image3.png"/><Relationship Id="rId4" Type="http://schemas.openxmlformats.org/officeDocument/2006/relationships/image" Target="../media/image61.png"/><Relationship Id="rId9" Type="http://schemas.openxmlformats.org/officeDocument/2006/relationships/image" Target="../media/image77.png"/><Relationship Id="rId1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90.png"/><Relationship Id="rId7" Type="http://schemas.openxmlformats.org/officeDocument/2006/relationships/image" Target="../media/image83.png"/><Relationship Id="rId2" Type="http://schemas.openxmlformats.org/officeDocument/2006/relationships/image" Target="../media/image65.emf"/><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4.svg"/><Relationship Id="rId5" Type="http://schemas.openxmlformats.org/officeDocument/2006/relationships/image" Target="../media/image81.png"/><Relationship Id="rId10" Type="http://schemas.openxmlformats.org/officeDocument/2006/relationships/image" Target="../media/image3.png"/><Relationship Id="rId4" Type="http://schemas.openxmlformats.org/officeDocument/2006/relationships/image" Target="../media/image700.png"/><Relationship Id="rId9"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50.png"/><Relationship Id="rId7" Type="http://schemas.openxmlformats.org/officeDocument/2006/relationships/image" Target="../media/image1.png"/><Relationship Id="rId2" Type="http://schemas.openxmlformats.org/officeDocument/2006/relationships/image" Target="../media/image230.png"/><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image" Target="../media/image310.png"/><Relationship Id="rId10" Type="http://schemas.openxmlformats.org/officeDocument/2006/relationships/image" Target="../media/image4.svg"/><Relationship Id="rId4" Type="http://schemas.openxmlformats.org/officeDocument/2006/relationships/image" Target="../media/image300.png"/><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4.svg"/><Relationship Id="rId2" Type="http://schemas.openxmlformats.org/officeDocument/2006/relationships/image" Target="../media/image241.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6.png"/><Relationship Id="rId7"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emf"/><Relationship Id="rId5" Type="http://schemas.openxmlformats.org/officeDocument/2006/relationships/image" Target="../media/image68.png"/><Relationship Id="rId10" Type="http://schemas.openxmlformats.org/officeDocument/2006/relationships/image" Target="../media/image4.svg"/><Relationship Id="rId4" Type="http://schemas.openxmlformats.org/officeDocument/2006/relationships/image" Target="../media/image68.emf"/><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em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8.jpeg"/><Relationship Id="rId7" Type="http://schemas.openxmlformats.org/officeDocument/2006/relationships/image" Target="../media/image3.png"/><Relationship Id="rId2" Type="http://schemas.openxmlformats.org/officeDocument/2006/relationships/image" Target="../media/image7.gif"/><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emf"/><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2.sv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50.png"/></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9.emf"/><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4.sv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81.gif"/><Relationship Id="rId7" Type="http://schemas.openxmlformats.org/officeDocument/2006/relationships/image" Target="../media/image3.png"/><Relationship Id="rId2" Type="http://schemas.openxmlformats.org/officeDocument/2006/relationships/image" Target="../media/image80.gif"/><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70.png"/></Relationships>
</file>

<file path=ppt/slides/_rels/slide6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84.png"/><Relationship Id="rId7"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88.gif"/><Relationship Id="rId7" Type="http://schemas.openxmlformats.org/officeDocument/2006/relationships/image" Target="../media/image3.png"/><Relationship Id="rId2" Type="http://schemas.openxmlformats.org/officeDocument/2006/relationships/image" Target="../media/image87.gif"/><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9.gif"/></Relationships>
</file>

<file path=ppt/slides/_rels/slide67.xml.rels><?xml version="1.0" encoding="UTF-8" standalone="yes"?>
<Relationships xmlns="http://schemas.openxmlformats.org/package/2006/relationships"><Relationship Id="rId3" Type="http://schemas.openxmlformats.org/officeDocument/2006/relationships/image" Target="../media/image291.png"/><Relationship Id="rId7" Type="http://schemas.openxmlformats.org/officeDocument/2006/relationships/image" Target="../media/image4.svg"/><Relationship Id="rId2" Type="http://schemas.openxmlformats.org/officeDocument/2006/relationships/image" Target="../media/image282.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530.png"/><Relationship Id="rId7" Type="http://schemas.openxmlformats.org/officeDocument/2006/relationships/image" Target="../media/image4.svg"/><Relationship Id="rId2" Type="http://schemas.openxmlformats.org/officeDocument/2006/relationships/image" Target="../media/image520.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10.png"/><Relationship Id="rId4" Type="http://schemas.openxmlformats.org/officeDocument/2006/relationships/image" Target="../media/image10.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高エネルギー原子核衝突反応の</a:t>
            </a:r>
            <a:br>
              <a:rPr lang="en-US" altLang="ja-JP" dirty="0"/>
            </a:br>
            <a:r>
              <a:rPr lang="ja-JP" altLang="en-US" dirty="0"/>
              <a:t>理解の現状と今後　</a:t>
            </a:r>
            <a:br>
              <a:rPr lang="en-US" altLang="ja-JP" dirty="0"/>
            </a:br>
            <a:r>
              <a:rPr lang="ja-JP" altLang="en-US" dirty="0"/>
              <a:t>－現象論の立場から－</a:t>
            </a:r>
            <a:endParaRPr kumimoji="1" lang="ja-JP" altLang="en-US" dirty="0"/>
          </a:p>
        </p:txBody>
      </p:sp>
      <p:sp>
        <p:nvSpPr>
          <p:cNvPr id="3" name="サブタイトル 2"/>
          <p:cNvSpPr>
            <a:spLocks noGrp="1"/>
          </p:cNvSpPr>
          <p:nvPr>
            <p:ph type="subTitle" idx="1"/>
          </p:nvPr>
        </p:nvSpPr>
        <p:spPr>
          <a:xfrm>
            <a:off x="2343314" y="4675339"/>
            <a:ext cx="8324686" cy="1299575"/>
          </a:xfrm>
        </p:spPr>
        <p:txBody>
          <a:bodyPr>
            <a:noAutofit/>
          </a:bodyPr>
          <a:lstStyle/>
          <a:p>
            <a:pPr algn="r"/>
            <a:r>
              <a:rPr lang="ja-JP" altLang="en-US" sz="3200" dirty="0"/>
              <a:t>平野哲文</a:t>
            </a:r>
            <a:endParaRPr lang="en-US" altLang="ja-JP" sz="3200" dirty="0"/>
          </a:p>
          <a:p>
            <a:pPr algn="r"/>
            <a:r>
              <a:rPr lang="ja-JP" altLang="en-US" sz="3200" dirty="0"/>
              <a:t>　　　　　　　　　上智大学</a:t>
            </a:r>
            <a:endParaRPr lang="en-US" altLang="ja-JP" sz="3200" dirty="0"/>
          </a:p>
        </p:txBody>
      </p:sp>
      <p:sp>
        <p:nvSpPr>
          <p:cNvPr id="4" name="テキスト ボックス 3"/>
          <p:cNvSpPr txBox="1"/>
          <p:nvPr/>
        </p:nvSpPr>
        <p:spPr>
          <a:xfrm>
            <a:off x="7366975" y="306116"/>
            <a:ext cx="4511171" cy="461665"/>
          </a:xfrm>
          <a:prstGeom prst="rect">
            <a:avLst/>
          </a:prstGeom>
          <a:noFill/>
        </p:spPr>
        <p:txBody>
          <a:bodyPr wrap="none" rtlCol="0">
            <a:spAutoFit/>
          </a:bodyPr>
          <a:lstStyle/>
          <a:p>
            <a:pPr algn="r"/>
            <a:r>
              <a:rPr lang="en-US" altLang="ja-JP" sz="2400" dirty="0">
                <a:solidFill>
                  <a:prstClr val="white"/>
                </a:solidFill>
                <a:latin typeface="+mn-ea"/>
              </a:rPr>
              <a:t>Heavy Ion Pub, YITP, 2022/08/03</a:t>
            </a:r>
          </a:p>
        </p:txBody>
      </p:sp>
      <p:grpSp>
        <p:nvGrpSpPr>
          <p:cNvPr id="5" name="グループ化 4">
            <a:extLst>
              <a:ext uri="{FF2B5EF4-FFF2-40B4-BE49-F238E27FC236}">
                <a16:creationId xmlns:a16="http://schemas.microsoft.com/office/drawing/2014/main" id="{69560818-80BC-48D7-841E-57E1E2546A39}"/>
              </a:ext>
            </a:extLst>
          </p:cNvPr>
          <p:cNvGrpSpPr>
            <a:grpSpLocks noChangeAspect="1"/>
          </p:cNvGrpSpPr>
          <p:nvPr/>
        </p:nvGrpSpPr>
        <p:grpSpPr>
          <a:xfrm>
            <a:off x="313854" y="-243690"/>
            <a:ext cx="791146" cy="1728871"/>
            <a:chOff x="1795273" y="2610896"/>
            <a:chExt cx="1977865" cy="4322177"/>
          </a:xfrm>
        </p:grpSpPr>
        <p:pic>
          <p:nvPicPr>
            <p:cNvPr id="6" name="グラフィックス 5" descr="装飾的な円">
              <a:extLst>
                <a:ext uri="{FF2B5EF4-FFF2-40B4-BE49-F238E27FC236}">
                  <a16:creationId xmlns:a16="http://schemas.microsoft.com/office/drawing/2014/main" id="{6EFE21BB-C389-481F-8F03-77275EBC31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7" name="グラフィックス 6" descr="中心点から放射状に広がる複数の円">
              <a:extLst>
                <a:ext uri="{FF2B5EF4-FFF2-40B4-BE49-F238E27FC236}">
                  <a16:creationId xmlns:a16="http://schemas.microsoft.com/office/drawing/2014/main" id="{D542C5C1-FB9A-4707-AE24-BC19A9F4C558}"/>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8" name="正方形/長方形 7">
            <a:extLst>
              <a:ext uri="{FF2B5EF4-FFF2-40B4-BE49-F238E27FC236}">
                <a16:creationId xmlns:a16="http://schemas.microsoft.com/office/drawing/2014/main" id="{894C30E8-49D5-4542-8C45-6DF739B312A1}"/>
              </a:ext>
            </a:extLst>
          </p:cNvPr>
          <p:cNvSpPr/>
          <p:nvPr/>
        </p:nvSpPr>
        <p:spPr>
          <a:xfrm>
            <a:off x="793172" y="-4672"/>
            <a:ext cx="1873828" cy="1291997"/>
          </a:xfrm>
          <a:prstGeom prst="rect">
            <a:avLst/>
          </a:prstGeom>
          <a:noFill/>
        </p:spPr>
        <p:txBody>
          <a:bodyPr wrap="square" lIns="60303" tIns="30151" rIns="60303" bIns="30151">
            <a:spAutoFit/>
          </a:bodyPr>
          <a:lstStyle/>
          <a:p>
            <a:pPr algn="ctr"/>
            <a:r>
              <a:rPr lang="en-US" altLang="ja-JP" sz="20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S</a:t>
            </a:r>
            <a:r>
              <a:rPr lang="en-US" altLang="ja-JP" sz="16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OPHIA</a:t>
            </a:r>
          </a:p>
          <a:p>
            <a:pPr algn="ctr"/>
            <a:r>
              <a:rPr lang="en-US" altLang="ja-JP" sz="20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H</a:t>
            </a:r>
            <a:r>
              <a:rPr lang="en-US" altLang="ja-JP" sz="16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ADRON</a:t>
            </a:r>
          </a:p>
          <a:p>
            <a:pPr algn="ctr"/>
            <a:r>
              <a:rPr lang="en-US" altLang="ja-JP" sz="20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P</a:t>
            </a:r>
            <a:r>
              <a:rPr lang="en-US" altLang="ja-JP" sz="16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HYSICS</a:t>
            </a:r>
          </a:p>
          <a:p>
            <a:pPr algn="ctr"/>
            <a:r>
              <a:rPr lang="en-US" altLang="ja-JP" sz="20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G</a:t>
            </a:r>
            <a:r>
              <a:rPr lang="en-US" altLang="ja-JP" sz="1600" dirty="0">
                <a:ln w="0"/>
                <a:solidFill>
                  <a:schemeClr val="accent5">
                    <a:lumMod val="20000"/>
                    <a:lumOff val="80000"/>
                  </a:schemeClr>
                </a:solidFill>
                <a:latin typeface="Yu Gothic UI Semilight" panose="020B0400000000000000" pitchFamily="50" charset="-128"/>
                <a:ea typeface="Yu Gothic UI Semilight" panose="020B0400000000000000" pitchFamily="50" charset="-128"/>
                <a:cs typeface="Segoe UI Semibold" panose="020B0702040204020203" pitchFamily="34" charset="0"/>
              </a:rPr>
              <a:t>ROUP</a:t>
            </a:r>
          </a:p>
        </p:txBody>
      </p:sp>
      <p:pic>
        <p:nvPicPr>
          <p:cNvPr id="9" name="図 8">
            <a:extLst>
              <a:ext uri="{FF2B5EF4-FFF2-40B4-BE49-F238E27FC236}">
                <a16:creationId xmlns:a16="http://schemas.microsoft.com/office/drawing/2014/main" id="{80A69533-E244-4561-AF54-290AC4A9AE69}"/>
              </a:ext>
            </a:extLst>
          </p:cNvPr>
          <p:cNvPicPr>
            <a:picLocks noChangeAspect="1"/>
          </p:cNvPicPr>
          <p:nvPr/>
        </p:nvPicPr>
        <p:blipFill rotWithShape="1">
          <a:blip r:embed="rId6">
            <a:clrChange>
              <a:clrFrom>
                <a:srgbClr val="FFFFFF"/>
              </a:clrFrom>
              <a:clrTo>
                <a:srgbClr val="FFFFFF">
                  <a:alpha val="0"/>
                </a:srgbClr>
              </a:clrTo>
            </a:clrChange>
          </a:blip>
          <a:srcRect l="21545" t="3571" r="22244" b="12213"/>
          <a:stretch/>
        </p:blipFill>
        <p:spPr>
          <a:xfrm>
            <a:off x="10848528" y="4675339"/>
            <a:ext cx="1091955" cy="1037583"/>
          </a:xfrm>
          <a:prstGeom prst="rect">
            <a:avLst/>
          </a:prstGeom>
        </p:spPr>
      </p:pic>
      <p:sp useBgFill="1">
        <p:nvSpPr>
          <p:cNvPr id="10" name="テキスト ボックス 9">
            <a:extLst>
              <a:ext uri="{FF2B5EF4-FFF2-40B4-BE49-F238E27FC236}">
                <a16:creationId xmlns:a16="http://schemas.microsoft.com/office/drawing/2014/main" id="{4119BBBF-AC50-442B-94CF-2C5E884A900F}"/>
              </a:ext>
            </a:extLst>
          </p:cNvPr>
          <p:cNvSpPr txBox="1"/>
          <p:nvPr/>
        </p:nvSpPr>
        <p:spPr>
          <a:xfrm>
            <a:off x="1696585" y="2803575"/>
            <a:ext cx="8799204" cy="769441"/>
          </a:xfrm>
          <a:prstGeom prst="rect">
            <a:avLst/>
          </a:prstGeom>
        </p:spPr>
        <p:txBody>
          <a:bodyPr wrap="none" rtlCol="0">
            <a:spAutoFit/>
          </a:bodyPr>
          <a:lstStyle/>
          <a:p>
            <a:pPr algn="l"/>
            <a:r>
              <a:rPr kumimoji="1" lang="en-US" altLang="ja-JP" sz="4400" dirty="0"/>
              <a:t> </a:t>
            </a:r>
            <a:r>
              <a:rPr kumimoji="1" lang="ja-JP" altLang="en-US" sz="4400" dirty="0"/>
              <a:t>－流体力学的アプローチの立場から－</a:t>
            </a:r>
          </a:p>
        </p:txBody>
      </p:sp>
    </p:spTree>
    <p:extLst>
      <p:ext uri="{BB962C8B-B14F-4D97-AF65-F5344CB8AC3E}">
        <p14:creationId xmlns:p14="http://schemas.microsoft.com/office/powerpoint/2010/main" val="63257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5E4D9-8076-42A8-891D-4966481FAB75}"/>
              </a:ext>
            </a:extLst>
          </p:cNvPr>
          <p:cNvSpPr>
            <a:spLocks noGrp="1"/>
          </p:cNvSpPr>
          <p:nvPr>
            <p:ph type="title"/>
          </p:nvPr>
        </p:nvSpPr>
        <p:spPr/>
        <p:txBody>
          <a:bodyPr>
            <a:normAutofit/>
          </a:bodyPr>
          <a:lstStyle/>
          <a:p>
            <a:pPr algn="ctr"/>
            <a:r>
              <a:rPr kumimoji="1" lang="en-US" altLang="ja-JP" sz="4000" dirty="0"/>
              <a:t>Remark 1</a:t>
            </a:r>
            <a:endParaRPr kumimoji="1" lang="ja-JP" altLang="en-US" sz="4000" dirty="0"/>
          </a:p>
        </p:txBody>
      </p:sp>
      <p:sp>
        <p:nvSpPr>
          <p:cNvPr id="3" name="テキスト ボックス 2">
            <a:extLst>
              <a:ext uri="{FF2B5EF4-FFF2-40B4-BE49-F238E27FC236}">
                <a16:creationId xmlns:a16="http://schemas.microsoft.com/office/drawing/2014/main" id="{4FF04980-EE91-46A1-8014-153E3BF074D3}"/>
              </a:ext>
            </a:extLst>
          </p:cNvPr>
          <p:cNvSpPr txBox="1"/>
          <p:nvPr/>
        </p:nvSpPr>
        <p:spPr>
          <a:xfrm>
            <a:off x="4133323" y="1753652"/>
            <a:ext cx="3938899" cy="523220"/>
          </a:xfrm>
          <a:prstGeom prst="rect">
            <a:avLst/>
          </a:prstGeom>
          <a:noFill/>
        </p:spPr>
        <p:txBody>
          <a:bodyPr wrap="none" rtlCol="0">
            <a:spAutoFit/>
          </a:bodyPr>
          <a:lstStyle/>
          <a:p>
            <a:pPr algn="l"/>
            <a:r>
              <a:rPr kumimoji="1" lang="ja-JP" altLang="en-US" sz="2800" dirty="0"/>
              <a:t>一事象の中に豊富な物理</a:t>
            </a:r>
          </a:p>
        </p:txBody>
      </p:sp>
      <p:sp>
        <p:nvSpPr>
          <p:cNvPr id="4" name="テキスト ボックス 3">
            <a:extLst>
              <a:ext uri="{FF2B5EF4-FFF2-40B4-BE49-F238E27FC236}">
                <a16:creationId xmlns:a16="http://schemas.microsoft.com/office/drawing/2014/main" id="{44AD7641-75B7-4619-835B-9F126BC3C392}"/>
              </a:ext>
            </a:extLst>
          </p:cNvPr>
          <p:cNvSpPr txBox="1"/>
          <p:nvPr/>
        </p:nvSpPr>
        <p:spPr>
          <a:xfrm>
            <a:off x="1528126" y="3181606"/>
            <a:ext cx="9145016" cy="523220"/>
          </a:xfrm>
          <a:prstGeom prst="rect">
            <a:avLst/>
          </a:prstGeom>
          <a:noFill/>
        </p:spPr>
        <p:txBody>
          <a:bodyPr wrap="square" rtlCol="0">
            <a:spAutoFit/>
          </a:bodyPr>
          <a:lstStyle/>
          <a:p>
            <a:pPr algn="l"/>
            <a:r>
              <a:rPr kumimoji="1" lang="ja-JP" altLang="en-US" sz="2800" dirty="0"/>
              <a:t>切り離した現象</a:t>
            </a:r>
            <a:r>
              <a:rPr kumimoji="1" lang="en-US" altLang="ja-JP" sz="2800" dirty="0"/>
              <a:t>/</a:t>
            </a:r>
            <a:r>
              <a:rPr kumimoji="1" lang="ja-JP" altLang="en-US" sz="2800" dirty="0"/>
              <a:t>模型が残りの興味ある部分にどう影響するか？</a:t>
            </a:r>
          </a:p>
        </p:txBody>
      </p:sp>
      <p:sp>
        <p:nvSpPr>
          <p:cNvPr id="5" name="テキスト ボックス 4">
            <a:extLst>
              <a:ext uri="{FF2B5EF4-FFF2-40B4-BE49-F238E27FC236}">
                <a16:creationId xmlns:a16="http://schemas.microsoft.com/office/drawing/2014/main" id="{47D4F1DA-49C2-4B48-9080-7B58BF7B55AC}"/>
              </a:ext>
            </a:extLst>
          </p:cNvPr>
          <p:cNvSpPr txBox="1"/>
          <p:nvPr/>
        </p:nvSpPr>
        <p:spPr>
          <a:xfrm>
            <a:off x="2567608" y="3704826"/>
            <a:ext cx="7075976" cy="523220"/>
          </a:xfrm>
          <a:prstGeom prst="rect">
            <a:avLst/>
          </a:prstGeom>
          <a:noFill/>
        </p:spPr>
        <p:txBody>
          <a:bodyPr wrap="none" rtlCol="0">
            <a:spAutoFit/>
          </a:bodyPr>
          <a:lstStyle/>
          <a:p>
            <a:pPr algn="l"/>
            <a:r>
              <a:rPr kumimoji="1" lang="ja-JP" altLang="en-US" sz="2800" dirty="0"/>
              <a:t>例）ハドロン再散乱を無視した化学凍結温度？</a:t>
            </a:r>
          </a:p>
        </p:txBody>
      </p:sp>
      <p:grpSp>
        <p:nvGrpSpPr>
          <p:cNvPr id="6" name="グループ化 5">
            <a:extLst>
              <a:ext uri="{FF2B5EF4-FFF2-40B4-BE49-F238E27FC236}">
                <a16:creationId xmlns:a16="http://schemas.microsoft.com/office/drawing/2014/main" id="{AC7C304C-F38B-4B6C-966F-0E25BE7ABBFA}"/>
              </a:ext>
            </a:extLst>
          </p:cNvPr>
          <p:cNvGrpSpPr>
            <a:grpSpLocks noChangeAspect="1"/>
          </p:cNvGrpSpPr>
          <p:nvPr/>
        </p:nvGrpSpPr>
        <p:grpSpPr>
          <a:xfrm>
            <a:off x="11162575" y="5333195"/>
            <a:ext cx="791146" cy="1728871"/>
            <a:chOff x="1795273" y="2610896"/>
            <a:chExt cx="1977865" cy="4322177"/>
          </a:xfrm>
        </p:grpSpPr>
        <p:pic>
          <p:nvPicPr>
            <p:cNvPr id="7" name="グラフィックス 6" descr="装飾的な円">
              <a:extLst>
                <a:ext uri="{FF2B5EF4-FFF2-40B4-BE49-F238E27FC236}">
                  <a16:creationId xmlns:a16="http://schemas.microsoft.com/office/drawing/2014/main" id="{62F61D0D-B215-4677-A6D4-8C268E043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8" name="グラフィックス 7" descr="中心点から放射状に広がる複数の円">
              <a:extLst>
                <a:ext uri="{FF2B5EF4-FFF2-40B4-BE49-F238E27FC236}">
                  <a16:creationId xmlns:a16="http://schemas.microsoft.com/office/drawing/2014/main" id="{75FF8429-DB36-4F0A-BE0C-F7ABB6D843A1}"/>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9" name="テキスト ボックス 8">
            <a:extLst>
              <a:ext uri="{FF2B5EF4-FFF2-40B4-BE49-F238E27FC236}">
                <a16:creationId xmlns:a16="http://schemas.microsoft.com/office/drawing/2014/main" id="{10EFB09E-38A9-48C9-85C4-27FBBE5A1CA7}"/>
              </a:ext>
            </a:extLst>
          </p:cNvPr>
          <p:cNvSpPr txBox="1"/>
          <p:nvPr/>
        </p:nvSpPr>
        <p:spPr>
          <a:xfrm>
            <a:off x="3078437" y="2460186"/>
            <a:ext cx="6017994" cy="523220"/>
          </a:xfrm>
          <a:prstGeom prst="rect">
            <a:avLst/>
          </a:prstGeom>
          <a:noFill/>
        </p:spPr>
        <p:txBody>
          <a:bodyPr wrap="none" rtlCol="0">
            <a:spAutoFit/>
          </a:bodyPr>
          <a:lstStyle/>
          <a:p>
            <a:pPr algn="l"/>
            <a:r>
              <a:rPr kumimoji="1" lang="ja-JP" altLang="en-US" sz="2800" dirty="0"/>
              <a:t>前ページの例をすべて統合した模型は無い</a:t>
            </a:r>
          </a:p>
        </p:txBody>
      </p:sp>
      <p:sp>
        <p:nvSpPr>
          <p:cNvPr id="10" name="テキスト ボックス 9">
            <a:extLst>
              <a:ext uri="{FF2B5EF4-FFF2-40B4-BE49-F238E27FC236}">
                <a16:creationId xmlns:a16="http://schemas.microsoft.com/office/drawing/2014/main" id="{4582EB4F-484F-4310-B566-CE82BFD9F019}"/>
              </a:ext>
            </a:extLst>
          </p:cNvPr>
          <p:cNvSpPr txBox="1"/>
          <p:nvPr/>
        </p:nvSpPr>
        <p:spPr>
          <a:xfrm>
            <a:off x="2523883" y="4619271"/>
            <a:ext cx="7165744" cy="523220"/>
          </a:xfrm>
          <a:prstGeom prst="rect">
            <a:avLst/>
          </a:prstGeom>
          <a:noFill/>
        </p:spPr>
        <p:txBody>
          <a:bodyPr wrap="none" rtlCol="0">
            <a:spAutoFit/>
          </a:bodyPr>
          <a:lstStyle/>
          <a:p>
            <a:pPr algn="l"/>
            <a:r>
              <a:rPr kumimoji="1" lang="en-US" altLang="ja-JP" sz="2800" dirty="0"/>
              <a:t>“</a:t>
            </a:r>
            <a:r>
              <a:rPr kumimoji="1" lang="ja-JP" altLang="en-US" sz="2800" dirty="0"/>
              <a:t>標準模型</a:t>
            </a:r>
            <a:r>
              <a:rPr kumimoji="1" lang="en-US" altLang="ja-JP" sz="2800" dirty="0"/>
              <a:t>”</a:t>
            </a:r>
            <a:r>
              <a:rPr kumimoji="1" lang="ja-JP" altLang="en-US" sz="2800" dirty="0"/>
              <a:t>を作ることで</a:t>
            </a:r>
            <a:r>
              <a:rPr kumimoji="1" lang="en-US" altLang="ja-JP" sz="2800" dirty="0"/>
              <a:t>”</a:t>
            </a:r>
            <a:r>
              <a:rPr kumimoji="1" lang="ja-JP" altLang="en-US" sz="2800" dirty="0"/>
              <a:t>標準模型を超えた現象</a:t>
            </a:r>
            <a:r>
              <a:rPr kumimoji="1" lang="en-US" altLang="ja-JP" sz="2800" dirty="0"/>
              <a:t>”</a:t>
            </a:r>
            <a:endParaRPr kumimoji="1" lang="ja-JP" altLang="en-US" sz="2800" dirty="0"/>
          </a:p>
        </p:txBody>
      </p:sp>
    </p:spTree>
    <p:extLst>
      <p:ext uri="{BB962C8B-B14F-4D97-AF65-F5344CB8AC3E}">
        <p14:creationId xmlns:p14="http://schemas.microsoft.com/office/powerpoint/2010/main" val="3622195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2F81F9-D8AB-4AC8-8CFA-658ECE514CA7}"/>
              </a:ext>
            </a:extLst>
          </p:cNvPr>
          <p:cNvSpPr>
            <a:spLocks noGrp="1"/>
          </p:cNvSpPr>
          <p:nvPr>
            <p:ph type="title"/>
          </p:nvPr>
        </p:nvSpPr>
        <p:spPr/>
        <p:txBody>
          <a:bodyPr>
            <a:normAutofit/>
          </a:bodyPr>
          <a:lstStyle/>
          <a:p>
            <a:pPr algn="ctr"/>
            <a:r>
              <a:rPr kumimoji="1" lang="en-US" altLang="ja-JP" dirty="0"/>
              <a:t>QGP</a:t>
            </a:r>
            <a:r>
              <a:rPr kumimoji="1" lang="ja-JP" altLang="en-US" dirty="0"/>
              <a:t>輸送の理解の現状</a:t>
            </a:r>
          </a:p>
        </p:txBody>
      </p:sp>
      <p:sp>
        <p:nvSpPr>
          <p:cNvPr id="3" name="テキスト プレースホルダー 2">
            <a:extLst>
              <a:ext uri="{FF2B5EF4-FFF2-40B4-BE49-F238E27FC236}">
                <a16:creationId xmlns:a16="http://schemas.microsoft.com/office/drawing/2014/main" id="{239CDDF9-558F-41B7-A9FA-D8111C3F765A}"/>
              </a:ext>
            </a:extLst>
          </p:cNvPr>
          <p:cNvSpPr>
            <a:spLocks noGrp="1"/>
          </p:cNvSpPr>
          <p:nvPr>
            <p:ph type="body" idx="1"/>
          </p:nvPr>
        </p:nvSpPr>
        <p:spPr/>
        <p:txBody>
          <a:bodyPr/>
          <a:lstStyle/>
          <a:p>
            <a:endParaRPr lang="ja-JP" altLang="en-US"/>
          </a:p>
        </p:txBody>
      </p:sp>
      <p:grpSp>
        <p:nvGrpSpPr>
          <p:cNvPr id="4" name="グループ化 3">
            <a:extLst>
              <a:ext uri="{FF2B5EF4-FFF2-40B4-BE49-F238E27FC236}">
                <a16:creationId xmlns:a16="http://schemas.microsoft.com/office/drawing/2014/main" id="{90051CB2-180A-473B-8292-22AD2A5F7730}"/>
              </a:ext>
            </a:extLst>
          </p:cNvPr>
          <p:cNvGrpSpPr>
            <a:grpSpLocks noChangeAspect="1"/>
          </p:cNvGrpSpPr>
          <p:nvPr/>
        </p:nvGrpSpPr>
        <p:grpSpPr>
          <a:xfrm>
            <a:off x="11162575" y="5333195"/>
            <a:ext cx="791146" cy="1728871"/>
            <a:chOff x="1795273" y="2610896"/>
            <a:chExt cx="1977865" cy="4322177"/>
          </a:xfrm>
        </p:grpSpPr>
        <p:pic>
          <p:nvPicPr>
            <p:cNvPr id="5" name="グラフィックス 4" descr="装飾的な円">
              <a:extLst>
                <a:ext uri="{FF2B5EF4-FFF2-40B4-BE49-F238E27FC236}">
                  <a16:creationId xmlns:a16="http://schemas.microsoft.com/office/drawing/2014/main" id="{3B84E53A-BA06-4E11-82BE-D17903CBD5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6" name="グラフィックス 5" descr="中心点から放射状に広がる複数の円">
              <a:extLst>
                <a:ext uri="{FF2B5EF4-FFF2-40B4-BE49-F238E27FC236}">
                  <a16:creationId xmlns:a16="http://schemas.microsoft.com/office/drawing/2014/main" id="{54C96586-3940-4D82-B416-C6DA3EBD3D61}"/>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223119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9D4596-B406-4458-A456-8DBFDF9B5424}"/>
              </a:ext>
            </a:extLst>
          </p:cNvPr>
          <p:cNvSpPr>
            <a:spLocks noGrp="1"/>
          </p:cNvSpPr>
          <p:nvPr>
            <p:ph type="title"/>
          </p:nvPr>
        </p:nvSpPr>
        <p:spPr/>
        <p:txBody>
          <a:bodyPr>
            <a:normAutofit/>
          </a:bodyPr>
          <a:lstStyle/>
          <a:p>
            <a:pPr algn="ctr"/>
            <a:r>
              <a:rPr lang="ja-JP" altLang="en-US" sz="4000" dirty="0"/>
              <a:t>事後確率分布を用いた輸送係数の制限の例</a:t>
            </a:r>
            <a:endParaRPr kumimoji="1" lang="ja-JP" altLang="en-US" sz="4000" dirty="0"/>
          </a:p>
        </p:txBody>
      </p:sp>
      <p:pic>
        <p:nvPicPr>
          <p:cNvPr id="1026" name="Picture 2" descr="Figure">
            <a:extLst>
              <a:ext uri="{FF2B5EF4-FFF2-40B4-BE49-F238E27FC236}">
                <a16:creationId xmlns:a16="http://schemas.microsoft.com/office/drawing/2014/main" id="{66C6DB77-E65B-47AF-82F6-7FBE3A081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967" y="1938337"/>
            <a:ext cx="2381250" cy="298132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466D10E5-F5FA-4755-9F49-A13F7C4A3076}"/>
              </a:ext>
            </a:extLst>
          </p:cNvPr>
          <p:cNvSpPr/>
          <p:nvPr/>
        </p:nvSpPr>
        <p:spPr>
          <a:xfrm>
            <a:off x="9206254" y="5076473"/>
            <a:ext cx="2930610" cy="584775"/>
          </a:xfrm>
          <a:prstGeom prst="rect">
            <a:avLst/>
          </a:prstGeom>
        </p:spPr>
        <p:txBody>
          <a:bodyPr wrap="square">
            <a:spAutoFit/>
          </a:bodyPr>
          <a:lstStyle/>
          <a:p>
            <a:r>
              <a:rPr lang="en-GB" altLang="ja-JP" sz="1600" dirty="0"/>
              <a:t>J.E. </a:t>
            </a:r>
            <a:r>
              <a:rPr lang="en-GB" altLang="ja-JP" sz="1600" dirty="0" err="1"/>
              <a:t>Parkkila</a:t>
            </a:r>
            <a:r>
              <a:rPr lang="en-GB" altLang="ja-JP" sz="1600" dirty="0"/>
              <a:t> </a:t>
            </a:r>
            <a:r>
              <a:rPr lang="en-GB" altLang="ja-JP" sz="1600" i="1" dirty="0"/>
              <a:t>et al</a:t>
            </a:r>
            <a:r>
              <a:rPr lang="en-GB" altLang="ja-JP" sz="1600" dirty="0"/>
              <a:t>., </a:t>
            </a:r>
          </a:p>
          <a:p>
            <a:r>
              <a:rPr lang="en-GB" altLang="ja-JP" sz="1600" dirty="0"/>
              <a:t>Phys. Rev. C 104, 054904 (2021).</a:t>
            </a:r>
            <a:endParaRPr lang="ja-JP" altLang="en-US" sz="1600" dirty="0"/>
          </a:p>
        </p:txBody>
      </p:sp>
      <p:pic>
        <p:nvPicPr>
          <p:cNvPr id="1030" name="Picture 6" descr="Figure">
            <a:extLst>
              <a:ext uri="{FF2B5EF4-FFF2-40B4-BE49-F238E27FC236}">
                <a16:creationId xmlns:a16="http://schemas.microsoft.com/office/drawing/2014/main" id="{862DBE15-AB00-4D79-8503-0C050115F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802" y="2236185"/>
            <a:ext cx="2887216" cy="216541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94540AAA-C4EF-4C6A-BED5-FAFD30F798F0}"/>
              </a:ext>
            </a:extLst>
          </p:cNvPr>
          <p:cNvSpPr/>
          <p:nvPr/>
        </p:nvSpPr>
        <p:spPr>
          <a:xfrm>
            <a:off x="6119618" y="4495406"/>
            <a:ext cx="2930610" cy="584775"/>
          </a:xfrm>
          <a:prstGeom prst="rect">
            <a:avLst/>
          </a:prstGeom>
        </p:spPr>
        <p:txBody>
          <a:bodyPr wrap="none">
            <a:spAutoFit/>
          </a:bodyPr>
          <a:lstStyle/>
          <a:p>
            <a:r>
              <a:rPr lang="en-GB" altLang="ja-JP" sz="1600" dirty="0"/>
              <a:t>J. </a:t>
            </a:r>
            <a:r>
              <a:rPr lang="en-GB" altLang="ja-JP" sz="1600" dirty="0" err="1"/>
              <a:t>Auvinen</a:t>
            </a:r>
            <a:r>
              <a:rPr lang="en-GB" altLang="ja-JP" sz="1600" dirty="0"/>
              <a:t> </a:t>
            </a:r>
            <a:r>
              <a:rPr lang="en-GB" altLang="ja-JP" sz="1600" i="1" dirty="0"/>
              <a:t>et al</a:t>
            </a:r>
            <a:r>
              <a:rPr lang="en-GB" altLang="ja-JP" sz="1600" dirty="0"/>
              <a:t>.,</a:t>
            </a:r>
          </a:p>
          <a:p>
            <a:r>
              <a:rPr lang="en-GB" altLang="ja-JP" sz="1600" dirty="0"/>
              <a:t>Phys. Rev. C 102, 044911 (2020).</a:t>
            </a:r>
            <a:endParaRPr lang="ja-JP" altLang="en-US" sz="1600" dirty="0"/>
          </a:p>
        </p:txBody>
      </p:sp>
      <p:pic>
        <p:nvPicPr>
          <p:cNvPr id="1032" name="Picture 8" descr="Figure">
            <a:extLst>
              <a:ext uri="{FF2B5EF4-FFF2-40B4-BE49-F238E27FC236}">
                <a16:creationId xmlns:a16="http://schemas.microsoft.com/office/drawing/2014/main" id="{545A79AA-ED03-48AC-BC48-277FB8FAB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36" y="2245826"/>
            <a:ext cx="5470517" cy="216541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F1BCCF5D-FEEE-491B-9F2E-2709EF4D433F}"/>
              </a:ext>
            </a:extLst>
          </p:cNvPr>
          <p:cNvSpPr txBox="1"/>
          <p:nvPr/>
        </p:nvSpPr>
        <p:spPr>
          <a:xfrm>
            <a:off x="1082250" y="4516574"/>
            <a:ext cx="3823483" cy="584775"/>
          </a:xfrm>
          <a:prstGeom prst="rect">
            <a:avLst/>
          </a:prstGeom>
          <a:noFill/>
        </p:spPr>
        <p:txBody>
          <a:bodyPr wrap="none" rtlCol="0">
            <a:spAutoFit/>
          </a:bodyPr>
          <a:lstStyle/>
          <a:p>
            <a:r>
              <a:rPr kumimoji="1" lang="en-GB" altLang="ja-JP" sz="1600" dirty="0" err="1"/>
              <a:t>D.Everett</a:t>
            </a:r>
            <a:r>
              <a:rPr kumimoji="1" lang="en-GB" altLang="ja-JP" sz="1600" dirty="0"/>
              <a:t> </a:t>
            </a:r>
            <a:r>
              <a:rPr kumimoji="1" lang="en-GB" altLang="ja-JP" sz="1600" i="1" dirty="0"/>
              <a:t>et al</a:t>
            </a:r>
            <a:r>
              <a:rPr kumimoji="1" lang="en-GB" altLang="ja-JP" sz="1600" dirty="0"/>
              <a:t>. (JETSCAPE Collaboration),</a:t>
            </a:r>
          </a:p>
          <a:p>
            <a:r>
              <a:rPr kumimoji="1" lang="en-GB" altLang="ja-JP" sz="1600" dirty="0"/>
              <a:t>Phys. Rev. Lett. 126 (2021) 24, 242301.</a:t>
            </a:r>
            <a:endParaRPr kumimoji="1" lang="ja-JP" altLang="en-US" sz="1600" dirty="0"/>
          </a:p>
        </p:txBody>
      </p:sp>
      <p:grpSp>
        <p:nvGrpSpPr>
          <p:cNvPr id="12" name="グループ化 11">
            <a:extLst>
              <a:ext uri="{FF2B5EF4-FFF2-40B4-BE49-F238E27FC236}">
                <a16:creationId xmlns:a16="http://schemas.microsoft.com/office/drawing/2014/main" id="{38CC7732-4F3D-4583-AA44-CA902B725BE2}"/>
              </a:ext>
            </a:extLst>
          </p:cNvPr>
          <p:cNvGrpSpPr>
            <a:grpSpLocks noChangeAspect="1"/>
          </p:cNvGrpSpPr>
          <p:nvPr/>
        </p:nvGrpSpPr>
        <p:grpSpPr>
          <a:xfrm>
            <a:off x="11162575" y="5333195"/>
            <a:ext cx="791146" cy="1728871"/>
            <a:chOff x="1795273" y="2610896"/>
            <a:chExt cx="1977865" cy="4322177"/>
          </a:xfrm>
        </p:grpSpPr>
        <p:pic>
          <p:nvPicPr>
            <p:cNvPr id="13" name="グラフィックス 12" descr="装飾的な円">
              <a:extLst>
                <a:ext uri="{FF2B5EF4-FFF2-40B4-BE49-F238E27FC236}">
                  <a16:creationId xmlns:a16="http://schemas.microsoft.com/office/drawing/2014/main" id="{AC46517B-3662-4394-BD52-CFDD65E49E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14" name="グラフィックス 13" descr="中心点から放射状に広がる複数の円">
              <a:extLst>
                <a:ext uri="{FF2B5EF4-FFF2-40B4-BE49-F238E27FC236}">
                  <a16:creationId xmlns:a16="http://schemas.microsoft.com/office/drawing/2014/main" id="{6099576F-9A92-4A4A-81E0-C0E99F686C20}"/>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24DC37B5-36AE-4272-A06E-7677CA7FA408}"/>
                  </a:ext>
                </a:extLst>
              </p:cNvPr>
              <p:cNvSpPr txBox="1"/>
              <p:nvPr/>
            </p:nvSpPr>
            <p:spPr>
              <a:xfrm>
                <a:off x="3503712" y="5805264"/>
                <a:ext cx="5233740" cy="523220"/>
              </a:xfrm>
              <a:prstGeom prst="rect">
                <a:avLst/>
              </a:prstGeom>
              <a:noFill/>
            </p:spPr>
            <p:txBody>
              <a:bodyPr wrap="none" rtlCol="0">
                <a:spAutoFit/>
              </a:bodyPr>
              <a:lstStyle/>
              <a:p>
                <a:pPr algn="l"/>
                <a:r>
                  <a:rPr kumimoji="1" lang="ja-JP" altLang="en-US" sz="2800" dirty="0"/>
                  <a:t>特に体積粘性 </a:t>
                </a:r>
                <a14:m>
                  <m:oMath xmlns:m="http://schemas.openxmlformats.org/officeDocument/2006/math">
                    <m:r>
                      <a:rPr kumimoji="1" lang="en-US" altLang="ja-JP" sz="2800" b="0" i="1" smtClean="0">
                        <a:latin typeface="Cambria Math" panose="02040503050406030204" pitchFamily="18" charset="0"/>
                      </a:rPr>
                      <m:t>𝜁</m:t>
                    </m:r>
                  </m:oMath>
                </a14:m>
                <a:r>
                  <a:rPr kumimoji="1" lang="ja-JP" altLang="en-US" sz="2800" dirty="0"/>
                  <a:t> は大きな違いあり</a:t>
                </a:r>
              </a:p>
            </p:txBody>
          </p:sp>
        </mc:Choice>
        <mc:Fallback xmlns="">
          <p:sp>
            <p:nvSpPr>
              <p:cNvPr id="3" name="テキスト ボックス 2">
                <a:extLst>
                  <a:ext uri="{FF2B5EF4-FFF2-40B4-BE49-F238E27FC236}">
                    <a16:creationId xmlns:a16="http://schemas.microsoft.com/office/drawing/2014/main" id="{24DC37B5-36AE-4272-A06E-7677CA7FA408}"/>
                  </a:ext>
                </a:extLst>
              </p:cNvPr>
              <p:cNvSpPr txBox="1">
                <a:spLocks noRot="1" noChangeAspect="1" noMove="1" noResize="1" noEditPoints="1" noAdjustHandles="1" noChangeArrowheads="1" noChangeShapeType="1" noTextEdit="1"/>
              </p:cNvSpPr>
              <p:nvPr/>
            </p:nvSpPr>
            <p:spPr>
              <a:xfrm>
                <a:off x="3503712" y="5805264"/>
                <a:ext cx="5233740" cy="523220"/>
              </a:xfrm>
              <a:prstGeom prst="rect">
                <a:avLst/>
              </a:prstGeom>
              <a:blipFill>
                <a:blip r:embed="rId9"/>
                <a:stretch>
                  <a:fillRect l="-2448" t="-11628" b="-3139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8408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706DC-7AA2-4253-8370-A3B27BA927ED}"/>
              </a:ext>
            </a:extLst>
          </p:cNvPr>
          <p:cNvSpPr>
            <a:spLocks noGrp="1"/>
          </p:cNvSpPr>
          <p:nvPr>
            <p:ph type="title"/>
          </p:nvPr>
        </p:nvSpPr>
        <p:spPr/>
        <p:txBody>
          <a:bodyPr>
            <a:normAutofit/>
          </a:bodyPr>
          <a:lstStyle/>
          <a:p>
            <a:pPr algn="ctr"/>
            <a:r>
              <a:rPr kumimoji="1" lang="en-US" altLang="ja-JP" sz="4000" dirty="0"/>
              <a:t>TRAJECTUM*</a:t>
            </a:r>
            <a:r>
              <a:rPr kumimoji="1" lang="ja-JP" altLang="en-US" sz="4000" dirty="0"/>
              <a:t>の例</a:t>
            </a:r>
          </a:p>
        </p:txBody>
      </p:sp>
      <p:sp>
        <p:nvSpPr>
          <p:cNvPr id="40" name="テキスト ボックス 39">
            <a:extLst>
              <a:ext uri="{FF2B5EF4-FFF2-40B4-BE49-F238E27FC236}">
                <a16:creationId xmlns:a16="http://schemas.microsoft.com/office/drawing/2014/main" id="{F3433783-D9A4-400A-B2A6-B245CA1A80ED}"/>
              </a:ext>
            </a:extLst>
          </p:cNvPr>
          <p:cNvSpPr txBox="1"/>
          <p:nvPr/>
        </p:nvSpPr>
        <p:spPr>
          <a:xfrm>
            <a:off x="5010728" y="5949280"/>
            <a:ext cx="4180953" cy="830997"/>
          </a:xfrm>
          <a:prstGeom prst="rect">
            <a:avLst/>
          </a:prstGeom>
          <a:noFill/>
        </p:spPr>
        <p:txBody>
          <a:bodyPr wrap="none" rtlCol="0">
            <a:spAutoFit/>
          </a:bodyPr>
          <a:lstStyle/>
          <a:p>
            <a:r>
              <a:rPr kumimoji="1" lang="en-US" altLang="ja-JP" sz="2400" dirty="0" err="1">
                <a:solidFill>
                  <a:schemeClr val="tx1"/>
                </a:solidFill>
                <a:latin typeface="Yu Gothic UI Semilight" panose="020B0400000000000000" pitchFamily="50" charset="-128"/>
                <a:ea typeface="Yu Gothic UI Semilight" panose="020B0400000000000000" pitchFamily="50" charset="-128"/>
              </a:rPr>
              <a:t>T</a:t>
            </a:r>
            <a:r>
              <a:rPr kumimoji="1" lang="en-US" altLang="ja-JP" sz="2400" baseline="-25000" dirty="0" err="1">
                <a:solidFill>
                  <a:schemeClr val="tx1"/>
                </a:solidFill>
                <a:latin typeface="Yu Gothic UI Semilight" panose="020B0400000000000000" pitchFamily="50" charset="-128"/>
                <a:ea typeface="Yu Gothic UI Semilight" panose="020B0400000000000000" pitchFamily="50" charset="-128"/>
              </a:rPr>
              <a:t>R</a:t>
            </a:r>
            <a:r>
              <a:rPr kumimoji="1" lang="en-US" altLang="ja-JP" sz="2400" dirty="0" err="1">
                <a:solidFill>
                  <a:schemeClr val="tx1"/>
                </a:solidFill>
                <a:latin typeface="Yu Gothic UI Semilight" panose="020B0400000000000000" pitchFamily="50" charset="-128"/>
                <a:ea typeface="Yu Gothic UI Semilight" panose="020B0400000000000000" pitchFamily="50" charset="-128"/>
              </a:rPr>
              <a:t>ENTo</a:t>
            </a:r>
            <a:r>
              <a:rPr kumimoji="1" lang="en-US" altLang="ja-JP" sz="2400" dirty="0">
                <a:solidFill>
                  <a:schemeClr val="tx1"/>
                </a:solidFill>
                <a:latin typeface="Yu Gothic UI Semilight" panose="020B0400000000000000" pitchFamily="50" charset="-128"/>
                <a:ea typeface="Yu Gothic UI Semilight" panose="020B0400000000000000" pitchFamily="50" charset="-128"/>
              </a:rPr>
              <a:t>:</a:t>
            </a:r>
          </a:p>
          <a:p>
            <a:r>
              <a:rPr kumimoji="1" lang="ja-JP" altLang="en-US" sz="2400" dirty="0">
                <a:solidFill>
                  <a:schemeClr val="tx1"/>
                </a:solidFill>
                <a:latin typeface="Yu Gothic UI Semilight" panose="020B0400000000000000" pitchFamily="50" charset="-128"/>
                <a:ea typeface="Yu Gothic UI Semilight" panose="020B0400000000000000" pitchFamily="50" charset="-128"/>
              </a:rPr>
              <a:t>カラーグラス凝縮⇔グラウバー描像</a:t>
            </a:r>
          </a:p>
        </p:txBody>
      </p:sp>
      <p:sp>
        <p:nvSpPr>
          <p:cNvPr id="41" name="テキスト ボックス 40">
            <a:extLst>
              <a:ext uri="{FF2B5EF4-FFF2-40B4-BE49-F238E27FC236}">
                <a16:creationId xmlns:a16="http://schemas.microsoft.com/office/drawing/2014/main" id="{5D0D10CA-EDDB-42A7-A8AE-71A52BAD15C2}"/>
              </a:ext>
            </a:extLst>
          </p:cNvPr>
          <p:cNvSpPr txBox="1"/>
          <p:nvPr/>
        </p:nvSpPr>
        <p:spPr>
          <a:xfrm>
            <a:off x="9060249" y="6007139"/>
            <a:ext cx="2069160" cy="461665"/>
          </a:xfrm>
          <a:prstGeom prst="rect">
            <a:avLst/>
          </a:prstGeom>
          <a:noFill/>
        </p:spPr>
        <p:txBody>
          <a:bodyPr wrap="square" rtlCol="0">
            <a:spAutoFit/>
          </a:bodyPr>
          <a:lstStyle/>
          <a:p>
            <a:r>
              <a:rPr kumimoji="1" lang="ja-JP" altLang="en-US" sz="2400" dirty="0">
                <a:solidFill>
                  <a:schemeClr val="tx1">
                    <a:lumMod val="50000"/>
                  </a:schemeClr>
                </a:solidFill>
                <a:latin typeface="Yu Gothic UI Semilight" panose="020B0400000000000000" pitchFamily="50" charset="-128"/>
                <a:ea typeface="Yu Gothic UI Semilight" panose="020B0400000000000000" pitchFamily="50" charset="-128"/>
              </a:rPr>
              <a:t>摂動論的</a:t>
            </a:r>
            <a:r>
              <a:rPr kumimoji="1" lang="en-US" altLang="ja-JP" sz="2400" dirty="0">
                <a:solidFill>
                  <a:schemeClr val="tx1">
                    <a:lumMod val="50000"/>
                  </a:schemeClr>
                </a:solidFill>
                <a:latin typeface="Yu Gothic UI Semilight" panose="020B0400000000000000" pitchFamily="50" charset="-128"/>
                <a:ea typeface="Yu Gothic UI Semilight" panose="020B0400000000000000" pitchFamily="50" charset="-128"/>
              </a:rPr>
              <a:t>QCD</a:t>
            </a:r>
            <a:endParaRPr kumimoji="1" lang="ja-JP" altLang="en-US" sz="2400" dirty="0">
              <a:solidFill>
                <a:schemeClr val="tx1">
                  <a:lumMod val="50000"/>
                </a:schemeClr>
              </a:solidFill>
              <a:latin typeface="Yu Gothic UI Semilight" panose="020B0400000000000000" pitchFamily="50" charset="-128"/>
              <a:ea typeface="Yu Gothic UI Semilight" panose="020B0400000000000000" pitchFamily="50" charset="-128"/>
            </a:endParaRPr>
          </a:p>
        </p:txBody>
      </p:sp>
      <p:sp>
        <p:nvSpPr>
          <p:cNvPr id="42" name="テキスト ボックス 41">
            <a:extLst>
              <a:ext uri="{FF2B5EF4-FFF2-40B4-BE49-F238E27FC236}">
                <a16:creationId xmlns:a16="http://schemas.microsoft.com/office/drawing/2014/main" id="{52806205-6122-4FFD-9E41-7A1965563053}"/>
              </a:ext>
            </a:extLst>
          </p:cNvPr>
          <p:cNvSpPr txBox="1"/>
          <p:nvPr/>
        </p:nvSpPr>
        <p:spPr>
          <a:xfrm>
            <a:off x="9269122" y="4062432"/>
            <a:ext cx="1651414" cy="461665"/>
          </a:xfrm>
          <a:prstGeom prst="rect">
            <a:avLst/>
          </a:prstGeom>
          <a:noFill/>
        </p:spPr>
        <p:txBody>
          <a:bodyPr wrap="none" rtlCol="0">
            <a:spAutoFit/>
          </a:bodyPr>
          <a:lstStyle/>
          <a:p>
            <a:pPr algn="ctr"/>
            <a:r>
              <a:rPr lang="ja-JP" altLang="en-US" sz="2400" dirty="0">
                <a:solidFill>
                  <a:schemeClr val="tx1">
                    <a:lumMod val="50000"/>
                  </a:schemeClr>
                </a:solidFill>
                <a:latin typeface="Yu Gothic UI Semilight" panose="020B0400000000000000" pitchFamily="50" charset="-128"/>
                <a:ea typeface="Yu Gothic UI Semilight" panose="020B0400000000000000" pitchFamily="50" charset="-128"/>
              </a:rPr>
              <a:t>ジェット輸送</a:t>
            </a:r>
            <a:endParaRPr lang="en-US" altLang="ja-JP" sz="2400" dirty="0">
              <a:solidFill>
                <a:schemeClr val="tx1">
                  <a:lumMod val="50000"/>
                </a:schemeClr>
              </a:solidFill>
              <a:latin typeface="Yu Gothic UI Semilight" panose="020B0400000000000000" pitchFamily="50" charset="-128"/>
              <a:ea typeface="Yu Gothic UI Semilight" panose="020B0400000000000000" pitchFamily="50" charset="-128"/>
            </a:endParaRPr>
          </a:p>
        </p:txBody>
      </p:sp>
      <p:sp>
        <p:nvSpPr>
          <p:cNvPr id="43" name="テキスト ボックス 42">
            <a:extLst>
              <a:ext uri="{FF2B5EF4-FFF2-40B4-BE49-F238E27FC236}">
                <a16:creationId xmlns:a16="http://schemas.microsoft.com/office/drawing/2014/main" id="{F07D340C-D372-4F3E-9D54-0AEF621B2FD5}"/>
              </a:ext>
            </a:extLst>
          </p:cNvPr>
          <p:cNvSpPr txBox="1"/>
          <p:nvPr/>
        </p:nvSpPr>
        <p:spPr>
          <a:xfrm>
            <a:off x="8992102" y="3040583"/>
            <a:ext cx="2205453" cy="461665"/>
          </a:xfrm>
          <a:prstGeom prst="rect">
            <a:avLst/>
          </a:prstGeom>
          <a:noFill/>
        </p:spPr>
        <p:txBody>
          <a:bodyPr wrap="square" rtlCol="0">
            <a:spAutoFit/>
          </a:bodyPr>
          <a:lstStyle/>
          <a:p>
            <a:pPr algn="ctr"/>
            <a:r>
              <a:rPr kumimoji="1" lang="ja-JP" altLang="en-US" sz="2400" dirty="0">
                <a:solidFill>
                  <a:schemeClr val="tx1">
                    <a:lumMod val="50000"/>
                  </a:schemeClr>
                </a:solidFill>
                <a:latin typeface="Yu Gothic UI Semilight" panose="020B0400000000000000" pitchFamily="50" charset="-128"/>
                <a:ea typeface="Yu Gothic UI Semilight" panose="020B0400000000000000" pitchFamily="50" charset="-128"/>
              </a:rPr>
              <a:t>ハドロン弦破砕</a:t>
            </a:r>
            <a:endParaRPr kumimoji="1" lang="en-US" altLang="ja-JP" sz="2400" dirty="0">
              <a:solidFill>
                <a:schemeClr val="tx1">
                  <a:lumMod val="50000"/>
                </a:schemeClr>
              </a:solidFill>
              <a:latin typeface="Yu Gothic UI Semilight" panose="020B0400000000000000" pitchFamily="50" charset="-128"/>
              <a:ea typeface="Yu Gothic UI Semilight" panose="020B0400000000000000" pitchFamily="50" charset="-128"/>
            </a:endParaRPr>
          </a:p>
        </p:txBody>
      </p:sp>
      <p:sp>
        <p:nvSpPr>
          <p:cNvPr id="44" name="テキスト ボックス 43">
            <a:extLst>
              <a:ext uri="{FF2B5EF4-FFF2-40B4-BE49-F238E27FC236}">
                <a16:creationId xmlns:a16="http://schemas.microsoft.com/office/drawing/2014/main" id="{94966801-F0AC-4EC9-B243-2DF486B2EB57}"/>
              </a:ext>
            </a:extLst>
          </p:cNvPr>
          <p:cNvSpPr txBox="1"/>
          <p:nvPr/>
        </p:nvSpPr>
        <p:spPr>
          <a:xfrm>
            <a:off x="4683685" y="4890231"/>
            <a:ext cx="3087705" cy="830997"/>
          </a:xfrm>
          <a:prstGeom prst="rect">
            <a:avLst/>
          </a:prstGeom>
          <a:noFill/>
        </p:spPr>
        <p:txBody>
          <a:bodyPr wrap="none" rtlCol="0">
            <a:spAutoFit/>
          </a:bodyPr>
          <a:lstStyle/>
          <a:p>
            <a:r>
              <a:rPr kumimoji="1" lang="ja-JP" altLang="en-US" sz="2400" strike="sngStrike" dirty="0">
                <a:solidFill>
                  <a:schemeClr val="tx1"/>
                </a:solidFill>
                <a:latin typeface="Yu Gothic UI Semilight" panose="020B0400000000000000" pitchFamily="50" charset="-128"/>
                <a:ea typeface="Yu Gothic UI Semilight" panose="020B0400000000000000" pitchFamily="50" charset="-128"/>
              </a:rPr>
              <a:t>古典ヤン</a:t>
            </a:r>
            <a:r>
              <a:rPr kumimoji="1" lang="ja-JP" altLang="en-US" sz="2400" strike="sngStrike" dirty="0">
                <a:latin typeface="Yu Gothic UI Semilight" panose="020B0400000000000000" pitchFamily="50" charset="-128"/>
                <a:ea typeface="Yu Gothic UI Semilight" panose="020B0400000000000000" pitchFamily="50" charset="-128"/>
              </a:rPr>
              <a:t>ー</a:t>
            </a:r>
            <a:r>
              <a:rPr kumimoji="1" lang="ja-JP" altLang="en-US" sz="2400" strike="sngStrike" dirty="0">
                <a:solidFill>
                  <a:schemeClr val="tx1"/>
                </a:solidFill>
                <a:latin typeface="Yu Gothic UI Semilight" panose="020B0400000000000000" pitchFamily="50" charset="-128"/>
                <a:ea typeface="Yu Gothic UI Semilight" panose="020B0400000000000000" pitchFamily="50" charset="-128"/>
              </a:rPr>
              <a:t>ミルズ方程式</a:t>
            </a:r>
            <a:endParaRPr kumimoji="1" lang="en-US" altLang="ja-JP" sz="2400" strike="sngStrike" dirty="0">
              <a:solidFill>
                <a:schemeClr val="tx1"/>
              </a:solidFill>
              <a:latin typeface="Yu Gothic UI Semilight" panose="020B0400000000000000" pitchFamily="50" charset="-128"/>
              <a:ea typeface="Yu Gothic UI Semilight" panose="020B0400000000000000" pitchFamily="50" charset="-128"/>
            </a:endParaRPr>
          </a:p>
          <a:p>
            <a:pPr algn="ctr"/>
            <a:r>
              <a:rPr kumimoji="1" lang="ja-JP" altLang="en-US" sz="2400" dirty="0">
                <a:latin typeface="Yu Gothic UI Semilight" panose="020B0400000000000000" pitchFamily="50" charset="-128"/>
                <a:ea typeface="Yu Gothic UI Semilight" panose="020B0400000000000000" pitchFamily="50" charset="-128"/>
              </a:rPr>
              <a:t>自由流れ</a:t>
            </a:r>
            <a:endParaRPr kumimoji="1" lang="ja-JP" altLang="en-US" sz="2400" dirty="0">
              <a:solidFill>
                <a:schemeClr val="tx1"/>
              </a:solidFill>
              <a:latin typeface="Yu Gothic UI Semilight" panose="020B0400000000000000" pitchFamily="50" charset="-128"/>
              <a:ea typeface="Yu Gothic UI Semilight" panose="020B0400000000000000" pitchFamily="50" charset="-128"/>
            </a:endParaRPr>
          </a:p>
        </p:txBody>
      </p:sp>
      <p:sp>
        <p:nvSpPr>
          <p:cNvPr id="45" name="テキスト ボックス 44">
            <a:extLst>
              <a:ext uri="{FF2B5EF4-FFF2-40B4-BE49-F238E27FC236}">
                <a16:creationId xmlns:a16="http://schemas.microsoft.com/office/drawing/2014/main" id="{F2678D24-A01C-4A73-A134-59D175CBA6FC}"/>
              </a:ext>
            </a:extLst>
          </p:cNvPr>
          <p:cNvSpPr txBox="1"/>
          <p:nvPr/>
        </p:nvSpPr>
        <p:spPr>
          <a:xfrm>
            <a:off x="4715591" y="3732211"/>
            <a:ext cx="2646878" cy="830997"/>
          </a:xfrm>
          <a:prstGeom prst="rect">
            <a:avLst/>
          </a:prstGeom>
          <a:noFill/>
        </p:spPr>
        <p:txBody>
          <a:bodyPr wrap="none" rtlCol="0">
            <a:spAutoFit/>
          </a:bodyPr>
          <a:lstStyle/>
          <a:p>
            <a:pPr algn="ct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相対論的流体力学</a:t>
            </a:r>
            <a:endParaRPr kumimoji="1" lang="en-US" altLang="ja-JP" sz="2400" dirty="0">
              <a:solidFill>
                <a:srgbClr val="FFFF00"/>
              </a:solidFill>
              <a:latin typeface="Yu Gothic UI Semilight" panose="020B0400000000000000" pitchFamily="50" charset="-128"/>
              <a:ea typeface="Yu Gothic UI Semilight" panose="020B0400000000000000" pitchFamily="50" charset="-128"/>
            </a:endParaRPr>
          </a:p>
          <a:p>
            <a:pPr algn="ctr"/>
            <a:r>
              <a:rPr kumimoji="1" lang="en-US" altLang="ja-JP" sz="2400" dirty="0">
                <a:solidFill>
                  <a:srgbClr val="FFFF00"/>
                </a:solidFill>
                <a:latin typeface="Yu Gothic UI Semilight" panose="020B0400000000000000" pitchFamily="50" charset="-128"/>
                <a:ea typeface="Yu Gothic UI Semilight" panose="020B0400000000000000" pitchFamily="50" charset="-128"/>
              </a:rPr>
              <a:t>(</a:t>
            </a: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粘性流体</a:t>
            </a:r>
            <a:r>
              <a:rPr kumimoji="1" lang="en-US" altLang="ja-JP" sz="2400" dirty="0">
                <a:solidFill>
                  <a:srgbClr val="FFFF00"/>
                </a:solidFill>
                <a:latin typeface="Yu Gothic UI Semilight" panose="020B0400000000000000" pitchFamily="50" charset="-128"/>
                <a:ea typeface="Yu Gothic UI Semilight" panose="020B0400000000000000" pitchFamily="50" charset="-128"/>
              </a:rPr>
              <a:t>)</a:t>
            </a:r>
          </a:p>
        </p:txBody>
      </p:sp>
      <p:sp>
        <p:nvSpPr>
          <p:cNvPr id="46" name="矢印: 左右 45">
            <a:extLst>
              <a:ext uri="{FF2B5EF4-FFF2-40B4-BE49-F238E27FC236}">
                <a16:creationId xmlns:a16="http://schemas.microsoft.com/office/drawing/2014/main" id="{D984DDB4-EACC-4609-9DD9-23931AB5289C}"/>
              </a:ext>
            </a:extLst>
          </p:cNvPr>
          <p:cNvSpPr/>
          <p:nvPr/>
        </p:nvSpPr>
        <p:spPr>
          <a:xfrm>
            <a:off x="7138450" y="3667446"/>
            <a:ext cx="2125902" cy="1220785"/>
          </a:xfrm>
          <a:prstGeom prst="leftRightArrow">
            <a:avLst>
              <a:gd name="adj1" fmla="val 50000"/>
              <a:gd name="adj2" fmla="val 31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A19D7AD1-FB74-47B8-8A72-53CB206E3D29}"/>
              </a:ext>
            </a:extLst>
          </p:cNvPr>
          <p:cNvSpPr txBox="1"/>
          <p:nvPr/>
        </p:nvSpPr>
        <p:spPr>
          <a:xfrm>
            <a:off x="7405056" y="3958100"/>
            <a:ext cx="1571264" cy="707886"/>
          </a:xfrm>
          <a:prstGeom prst="rect">
            <a:avLst/>
          </a:prstGeom>
          <a:noFill/>
        </p:spPr>
        <p:txBody>
          <a:bodyPr wrap="none" rtlCol="0">
            <a:spAutoFit/>
          </a:bodyPr>
          <a:lstStyle/>
          <a:p>
            <a:pPr algn="ctr"/>
            <a:r>
              <a:rPr kumimoji="1" lang="ja-JP" altLang="en-US" sz="2000" dirty="0">
                <a:solidFill>
                  <a:schemeClr val="tx1">
                    <a:lumMod val="75000"/>
                  </a:schemeClr>
                </a:solidFill>
                <a:latin typeface="Yu Gothic UI Semilight" panose="020B0400000000000000" pitchFamily="50" charset="-128"/>
                <a:ea typeface="Yu Gothic UI Semilight" panose="020B0400000000000000" pitchFamily="50" charset="-128"/>
              </a:rPr>
              <a:t>ジェットー媒質</a:t>
            </a:r>
            <a:endParaRPr kumimoji="1" lang="en-US" altLang="ja-JP" sz="2000" dirty="0">
              <a:solidFill>
                <a:schemeClr val="tx1">
                  <a:lumMod val="75000"/>
                </a:schemeClr>
              </a:solidFill>
              <a:latin typeface="Yu Gothic UI Semilight" panose="020B0400000000000000" pitchFamily="50" charset="-128"/>
              <a:ea typeface="Yu Gothic UI Semilight" panose="020B0400000000000000" pitchFamily="50" charset="-128"/>
            </a:endParaRPr>
          </a:p>
          <a:p>
            <a:pPr algn="ctr"/>
            <a:r>
              <a:rPr kumimoji="1" lang="ja-JP" altLang="en-US" sz="2000" dirty="0">
                <a:solidFill>
                  <a:schemeClr val="tx1">
                    <a:lumMod val="75000"/>
                  </a:schemeClr>
                </a:solidFill>
                <a:latin typeface="Yu Gothic UI Semilight" panose="020B0400000000000000" pitchFamily="50" charset="-128"/>
                <a:ea typeface="Yu Gothic UI Semilight" panose="020B0400000000000000" pitchFamily="50" charset="-128"/>
              </a:rPr>
              <a:t>相互作用</a:t>
            </a:r>
            <a:endParaRPr kumimoji="1" lang="en-US" altLang="ja-JP" sz="2000" dirty="0">
              <a:solidFill>
                <a:schemeClr val="tx1">
                  <a:lumMod val="75000"/>
                </a:schemeClr>
              </a:solidFill>
              <a:latin typeface="Yu Gothic UI Semilight" panose="020B0400000000000000" pitchFamily="50" charset="-128"/>
              <a:ea typeface="Yu Gothic UI Semilight" panose="020B0400000000000000" pitchFamily="50" charset="-128"/>
            </a:endParaRPr>
          </a:p>
        </p:txBody>
      </p:sp>
      <p:sp>
        <p:nvSpPr>
          <p:cNvPr id="48" name="テキスト ボックス 47">
            <a:extLst>
              <a:ext uri="{FF2B5EF4-FFF2-40B4-BE49-F238E27FC236}">
                <a16:creationId xmlns:a16="http://schemas.microsoft.com/office/drawing/2014/main" id="{9D49C34C-A3EB-4E28-BEA0-8B938A8D7516}"/>
              </a:ext>
            </a:extLst>
          </p:cNvPr>
          <p:cNvSpPr txBox="1"/>
          <p:nvPr/>
        </p:nvSpPr>
        <p:spPr>
          <a:xfrm>
            <a:off x="6070107" y="1906301"/>
            <a:ext cx="1809212" cy="830997"/>
          </a:xfrm>
          <a:prstGeom prst="rect">
            <a:avLst/>
          </a:prstGeom>
          <a:noFill/>
        </p:spPr>
        <p:txBody>
          <a:bodyPr wrap="square" rtlCol="0">
            <a:spAutoFit/>
          </a:bodyPr>
          <a:lstStyle/>
          <a:p>
            <a:pPr algn="ctr"/>
            <a:r>
              <a:rPr kumimoji="1" lang="ja-JP" altLang="en-US" sz="2400" dirty="0">
                <a:solidFill>
                  <a:schemeClr val="tx1"/>
                </a:solidFill>
                <a:latin typeface="Yu Gothic UI Semilight" panose="020B0400000000000000" pitchFamily="50" charset="-128"/>
                <a:ea typeface="Yu Gothic UI Semilight" panose="020B0400000000000000" pitchFamily="50" charset="-128"/>
              </a:rPr>
              <a:t>ハドロン輸送</a:t>
            </a:r>
            <a:r>
              <a:rPr kumimoji="1" lang="en-US" altLang="ja-JP" sz="2400" dirty="0">
                <a:solidFill>
                  <a:schemeClr val="tx1"/>
                </a:solidFill>
                <a:latin typeface="Yu Gothic UI Semilight" panose="020B0400000000000000" pitchFamily="50" charset="-128"/>
                <a:ea typeface="Yu Gothic UI Semilight" panose="020B0400000000000000" pitchFamily="50" charset="-128"/>
              </a:rPr>
              <a:t>(SMASH)</a:t>
            </a:r>
            <a:endParaRPr kumimoji="1" lang="ja-JP" altLang="en-US" sz="2400" dirty="0">
              <a:solidFill>
                <a:schemeClr val="tx1"/>
              </a:solidFill>
              <a:latin typeface="Yu Gothic UI Semilight" panose="020B0400000000000000" pitchFamily="50" charset="-128"/>
              <a:ea typeface="Yu Gothic UI Semilight" panose="020B0400000000000000" pitchFamily="50" charset="-128"/>
            </a:endParaRPr>
          </a:p>
        </p:txBody>
      </p:sp>
      <p:sp>
        <p:nvSpPr>
          <p:cNvPr id="49" name="テキスト ボックス 48">
            <a:extLst>
              <a:ext uri="{FF2B5EF4-FFF2-40B4-BE49-F238E27FC236}">
                <a16:creationId xmlns:a16="http://schemas.microsoft.com/office/drawing/2014/main" id="{E01458E8-B2E9-4172-A0B2-F48E70BF4DB2}"/>
              </a:ext>
            </a:extLst>
          </p:cNvPr>
          <p:cNvSpPr txBox="1"/>
          <p:nvPr/>
        </p:nvSpPr>
        <p:spPr>
          <a:xfrm>
            <a:off x="7323040" y="3063727"/>
            <a:ext cx="1107996" cy="461665"/>
          </a:xfrm>
          <a:prstGeom prst="rect">
            <a:avLst/>
          </a:prstGeom>
          <a:noFill/>
        </p:spPr>
        <p:txBody>
          <a:bodyPr wrap="none" rtlCol="0">
            <a:spAutoFit/>
          </a:bodyPr>
          <a:lstStyle/>
          <a:p>
            <a:r>
              <a:rPr kumimoji="1" lang="ja-JP" altLang="en-US" sz="2400" dirty="0">
                <a:solidFill>
                  <a:schemeClr val="tx1">
                    <a:lumMod val="50000"/>
                  </a:schemeClr>
                </a:solidFill>
                <a:latin typeface="Yu Gothic UI Semilight" panose="020B0400000000000000" pitchFamily="50" charset="-128"/>
                <a:ea typeface="Yu Gothic UI Semilight" panose="020B0400000000000000" pitchFamily="50" charset="-128"/>
              </a:rPr>
              <a:t>再結合</a:t>
            </a:r>
          </a:p>
        </p:txBody>
      </p:sp>
      <p:cxnSp>
        <p:nvCxnSpPr>
          <p:cNvPr id="50" name="直線矢印コネクタ 49">
            <a:extLst>
              <a:ext uri="{FF2B5EF4-FFF2-40B4-BE49-F238E27FC236}">
                <a16:creationId xmlns:a16="http://schemas.microsoft.com/office/drawing/2014/main" id="{7F0DD7BE-E365-4F22-AD3A-BA952738F040}"/>
              </a:ext>
            </a:extLst>
          </p:cNvPr>
          <p:cNvCxnSpPr>
            <a:cxnSpLocks/>
            <a:stCxn id="40" idx="0"/>
            <a:endCxn id="44" idx="2"/>
          </p:cNvCxnSpPr>
          <p:nvPr/>
        </p:nvCxnSpPr>
        <p:spPr>
          <a:xfrm flipH="1" flipV="1">
            <a:off x="6227538" y="5721228"/>
            <a:ext cx="873667" cy="228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A4F5C180-98C0-44DF-85C0-890387D7FE53}"/>
              </a:ext>
            </a:extLst>
          </p:cNvPr>
          <p:cNvCxnSpPr>
            <a:cxnSpLocks/>
          </p:cNvCxnSpPr>
          <p:nvPr/>
        </p:nvCxnSpPr>
        <p:spPr>
          <a:xfrm flipV="1">
            <a:off x="6209773" y="4586468"/>
            <a:ext cx="0" cy="2841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79BE92FD-C977-42A1-AEC1-7E2DD303F89E}"/>
              </a:ext>
            </a:extLst>
          </p:cNvPr>
          <p:cNvCxnSpPr>
            <a:cxnSpLocks/>
            <a:endCxn id="48" idx="2"/>
          </p:cNvCxnSpPr>
          <p:nvPr/>
        </p:nvCxnSpPr>
        <p:spPr>
          <a:xfrm flipV="1">
            <a:off x="6228618" y="2737298"/>
            <a:ext cx="746095" cy="9874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D15C3A-7B46-4206-9922-E740FD0B6A34}"/>
              </a:ext>
            </a:extLst>
          </p:cNvPr>
          <p:cNvCxnSpPr>
            <a:cxnSpLocks/>
            <a:stCxn id="41" idx="0"/>
            <a:endCxn id="42" idx="2"/>
          </p:cNvCxnSpPr>
          <p:nvPr/>
        </p:nvCxnSpPr>
        <p:spPr>
          <a:xfrm flipV="1">
            <a:off x="10094829" y="4524097"/>
            <a:ext cx="0" cy="1483042"/>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634EF30C-D020-43E5-976F-F5887AA51210}"/>
              </a:ext>
            </a:extLst>
          </p:cNvPr>
          <p:cNvCxnSpPr>
            <a:cxnSpLocks/>
            <a:stCxn id="42" idx="0"/>
            <a:endCxn id="43" idx="2"/>
          </p:cNvCxnSpPr>
          <p:nvPr/>
        </p:nvCxnSpPr>
        <p:spPr>
          <a:xfrm flipV="1">
            <a:off x="10094829" y="3502248"/>
            <a:ext cx="0" cy="560184"/>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B9212274-3931-46C4-8F3D-D64CA7553AFF}"/>
              </a:ext>
            </a:extLst>
          </p:cNvPr>
          <p:cNvCxnSpPr>
            <a:cxnSpLocks/>
            <a:stCxn id="42" idx="0"/>
            <a:endCxn id="49" idx="2"/>
          </p:cNvCxnSpPr>
          <p:nvPr/>
        </p:nvCxnSpPr>
        <p:spPr>
          <a:xfrm flipH="1" flipV="1">
            <a:off x="7877038" y="3525392"/>
            <a:ext cx="2217791" cy="537040"/>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6831C7BE-6763-487F-8CA7-3CB49932C9A2}"/>
              </a:ext>
            </a:extLst>
          </p:cNvPr>
          <p:cNvCxnSpPr>
            <a:cxnSpLocks/>
            <a:endCxn id="49" idx="2"/>
          </p:cNvCxnSpPr>
          <p:nvPr/>
        </p:nvCxnSpPr>
        <p:spPr>
          <a:xfrm flipV="1">
            <a:off x="6216584" y="3525392"/>
            <a:ext cx="1660454" cy="232997"/>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02F19E6-06EC-46F4-A2D6-C640A6EA28FC}"/>
              </a:ext>
            </a:extLst>
          </p:cNvPr>
          <p:cNvCxnSpPr>
            <a:cxnSpLocks/>
            <a:stCxn id="40" idx="0"/>
            <a:endCxn id="42" idx="2"/>
          </p:cNvCxnSpPr>
          <p:nvPr/>
        </p:nvCxnSpPr>
        <p:spPr>
          <a:xfrm flipV="1">
            <a:off x="7101205" y="4524097"/>
            <a:ext cx="2993624" cy="1425183"/>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D0BBFFAD-70BA-4BED-9EC8-E35D69C56144}"/>
              </a:ext>
            </a:extLst>
          </p:cNvPr>
          <p:cNvCxnSpPr>
            <a:cxnSpLocks/>
            <a:stCxn id="49" idx="0"/>
            <a:endCxn id="48" idx="2"/>
          </p:cNvCxnSpPr>
          <p:nvPr/>
        </p:nvCxnSpPr>
        <p:spPr>
          <a:xfrm flipH="1" flipV="1">
            <a:off x="6974713" y="2737298"/>
            <a:ext cx="902325" cy="326429"/>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6DF3EED6-71DA-4C36-B172-3CC48E67D3C3}"/>
              </a:ext>
            </a:extLst>
          </p:cNvPr>
          <p:cNvCxnSpPr>
            <a:cxnSpLocks/>
            <a:stCxn id="43" idx="0"/>
            <a:endCxn id="72" idx="3"/>
          </p:cNvCxnSpPr>
          <p:nvPr/>
        </p:nvCxnSpPr>
        <p:spPr>
          <a:xfrm flipH="1" flipV="1">
            <a:off x="8732205" y="1534627"/>
            <a:ext cx="1362624" cy="1505956"/>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3818ACC-6DA5-4564-88C5-3724307F8B29}"/>
              </a:ext>
            </a:extLst>
          </p:cNvPr>
          <p:cNvCxnSpPr>
            <a:cxnSpLocks/>
            <a:stCxn id="48" idx="0"/>
            <a:endCxn id="72" idx="1"/>
          </p:cNvCxnSpPr>
          <p:nvPr/>
        </p:nvCxnSpPr>
        <p:spPr>
          <a:xfrm flipV="1">
            <a:off x="6974713" y="1534627"/>
            <a:ext cx="785724" cy="3716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2" name="図 71">
            <a:extLst>
              <a:ext uri="{FF2B5EF4-FFF2-40B4-BE49-F238E27FC236}">
                <a16:creationId xmlns:a16="http://schemas.microsoft.com/office/drawing/2014/main" id="{7996EF3B-4E0D-4172-9ED5-AAB014EEA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0437" y="1227752"/>
            <a:ext cx="971768" cy="613749"/>
          </a:xfrm>
          <a:prstGeom prst="rect">
            <a:avLst/>
          </a:prstGeom>
        </p:spPr>
      </p:pic>
      <p:grpSp>
        <p:nvGrpSpPr>
          <p:cNvPr id="63" name="グループ化 62">
            <a:extLst>
              <a:ext uri="{FF2B5EF4-FFF2-40B4-BE49-F238E27FC236}">
                <a16:creationId xmlns:a16="http://schemas.microsoft.com/office/drawing/2014/main" id="{AD4232D7-BEB7-406D-A60D-75BAC93C9EA2}"/>
              </a:ext>
            </a:extLst>
          </p:cNvPr>
          <p:cNvGrpSpPr>
            <a:grpSpLocks noChangeAspect="1"/>
          </p:cNvGrpSpPr>
          <p:nvPr/>
        </p:nvGrpSpPr>
        <p:grpSpPr>
          <a:xfrm>
            <a:off x="411208" y="2042553"/>
            <a:ext cx="4179271" cy="4068689"/>
            <a:chOff x="424110" y="2058883"/>
            <a:chExt cx="3762758" cy="3663194"/>
          </a:xfrm>
        </p:grpSpPr>
        <p:sp>
          <p:nvSpPr>
            <p:cNvPr id="64" name="Line 3">
              <a:extLst>
                <a:ext uri="{FF2B5EF4-FFF2-40B4-BE49-F238E27FC236}">
                  <a16:creationId xmlns:a16="http://schemas.microsoft.com/office/drawing/2014/main" id="{760BFBB6-F2A9-49BC-AC0F-ECF99A2B2F55}"/>
                </a:ext>
              </a:extLst>
            </p:cNvPr>
            <p:cNvSpPr>
              <a:spLocks noChangeAspect="1" noChangeShapeType="1"/>
            </p:cNvSpPr>
            <p:nvPr/>
          </p:nvSpPr>
          <p:spPr bwMode="auto">
            <a:xfrm flipV="1">
              <a:off x="2246195" y="2677126"/>
              <a:ext cx="0" cy="2462449"/>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6" name="Line 4">
              <a:extLst>
                <a:ext uri="{FF2B5EF4-FFF2-40B4-BE49-F238E27FC236}">
                  <a16:creationId xmlns:a16="http://schemas.microsoft.com/office/drawing/2014/main" id="{E996A5FC-28AC-41EC-A7BE-7FEEA6D78B44}"/>
                </a:ext>
              </a:extLst>
            </p:cNvPr>
            <p:cNvSpPr>
              <a:spLocks noChangeAspect="1" noChangeShapeType="1"/>
            </p:cNvSpPr>
            <p:nvPr/>
          </p:nvSpPr>
          <p:spPr bwMode="auto">
            <a:xfrm>
              <a:off x="604133" y="4837395"/>
              <a:ext cx="3240405"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7" name="Freeform 5">
              <a:extLst>
                <a:ext uri="{FF2B5EF4-FFF2-40B4-BE49-F238E27FC236}">
                  <a16:creationId xmlns:a16="http://schemas.microsoft.com/office/drawing/2014/main" id="{43EF96A1-07B2-4716-8537-95D49674400C}"/>
                </a:ext>
              </a:extLst>
            </p:cNvPr>
            <p:cNvSpPr>
              <a:spLocks noChangeAspect="1"/>
            </p:cNvSpPr>
            <p:nvPr/>
          </p:nvSpPr>
          <p:spPr bwMode="auto">
            <a:xfrm>
              <a:off x="1910582" y="3032028"/>
              <a:ext cx="2142268" cy="2151268"/>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9" name="Freeform 6">
              <a:extLst>
                <a:ext uri="{FF2B5EF4-FFF2-40B4-BE49-F238E27FC236}">
                  <a16:creationId xmlns:a16="http://schemas.microsoft.com/office/drawing/2014/main" id="{CC683B8D-788E-4F67-B911-E58F76334B71}"/>
                </a:ext>
              </a:extLst>
            </p:cNvPr>
            <p:cNvSpPr>
              <a:spLocks noChangeAspect="1"/>
            </p:cNvSpPr>
            <p:nvPr/>
          </p:nvSpPr>
          <p:spPr bwMode="auto">
            <a:xfrm>
              <a:off x="424110" y="3032028"/>
              <a:ext cx="2166699" cy="2151268"/>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70" name="Freeform 7">
              <a:extLst>
                <a:ext uri="{FF2B5EF4-FFF2-40B4-BE49-F238E27FC236}">
                  <a16:creationId xmlns:a16="http://schemas.microsoft.com/office/drawing/2014/main" id="{CE3DAA7B-14DE-4D11-95DB-4266C742B53F}"/>
                </a:ext>
              </a:extLst>
            </p:cNvPr>
            <p:cNvSpPr>
              <a:spLocks noChangeAspect="1"/>
            </p:cNvSpPr>
            <p:nvPr/>
          </p:nvSpPr>
          <p:spPr bwMode="auto">
            <a:xfrm>
              <a:off x="800871" y="2895725"/>
              <a:ext cx="2957513" cy="161377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latin typeface="+mn-lt"/>
              </a:endParaRPr>
            </a:p>
          </p:txBody>
        </p:sp>
        <p:sp>
          <p:nvSpPr>
            <p:cNvPr id="71" name="Text Box 8">
              <a:extLst>
                <a:ext uri="{FF2B5EF4-FFF2-40B4-BE49-F238E27FC236}">
                  <a16:creationId xmlns:a16="http://schemas.microsoft.com/office/drawing/2014/main" id="{E4EE3A29-8161-47FF-BC1B-578388AB9A42}"/>
                </a:ext>
              </a:extLst>
            </p:cNvPr>
            <p:cNvSpPr txBox="1">
              <a:spLocks noChangeAspect="1" noChangeArrowheads="1"/>
            </p:cNvSpPr>
            <p:nvPr/>
          </p:nvSpPr>
          <p:spPr bwMode="auto">
            <a:xfrm>
              <a:off x="2374783" y="4812963"/>
              <a:ext cx="278125" cy="3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effectLst/>
                  <a:latin typeface="+mn-lt"/>
                  <a:cs typeface="Arial" charset="0"/>
                </a:rPr>
                <a:t>0</a:t>
              </a:r>
            </a:p>
          </p:txBody>
        </p:sp>
        <p:sp>
          <p:nvSpPr>
            <p:cNvPr id="73" name="AutoShape 9">
              <a:extLst>
                <a:ext uri="{FF2B5EF4-FFF2-40B4-BE49-F238E27FC236}">
                  <a16:creationId xmlns:a16="http://schemas.microsoft.com/office/drawing/2014/main" id="{91E2D893-91A4-4531-A849-B961B09289FF}"/>
                </a:ext>
              </a:extLst>
            </p:cNvPr>
            <p:cNvSpPr>
              <a:spLocks noChangeAspect="1" noChangeArrowheads="1"/>
            </p:cNvSpPr>
            <p:nvPr/>
          </p:nvSpPr>
          <p:spPr bwMode="auto">
            <a:xfrm rot="2704117">
              <a:off x="1779422" y="4902975"/>
              <a:ext cx="276463" cy="513064"/>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74" name="Text Box 10">
              <a:extLst>
                <a:ext uri="{FF2B5EF4-FFF2-40B4-BE49-F238E27FC236}">
                  <a16:creationId xmlns:a16="http://schemas.microsoft.com/office/drawing/2014/main" id="{5F64315B-8A6D-4916-B2C8-5315D9B255B8}"/>
                </a:ext>
              </a:extLst>
            </p:cNvPr>
            <p:cNvSpPr txBox="1">
              <a:spLocks noChangeAspect="1" noChangeArrowheads="1"/>
            </p:cNvSpPr>
            <p:nvPr/>
          </p:nvSpPr>
          <p:spPr bwMode="auto">
            <a:xfrm>
              <a:off x="2796735" y="4477161"/>
              <a:ext cx="1390133" cy="3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collision</a:t>
              </a:r>
              <a:r>
                <a:rPr kumimoji="0" lang="ja-JP" altLang="en-US" sz="2000" dirty="0">
                  <a:solidFill>
                    <a:schemeClr val="tx1"/>
                  </a:solidFill>
                  <a:latin typeface="Yu Gothic UI Semilight" panose="020B0400000000000000" pitchFamily="50" charset="-128"/>
                  <a:ea typeface="Yu Gothic UI Semilight" panose="020B0400000000000000" pitchFamily="50" charset="-128"/>
                  <a:cs typeface="Arial" charset="0"/>
                </a:rPr>
                <a:t> </a:t>
              </a:r>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axis</a:t>
              </a:r>
              <a:endParaRPr kumimoji="0" lang="en-US" altLang="ja-JP" sz="20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76" name="Text Box 11">
              <a:extLst>
                <a:ext uri="{FF2B5EF4-FFF2-40B4-BE49-F238E27FC236}">
                  <a16:creationId xmlns:a16="http://schemas.microsoft.com/office/drawing/2014/main" id="{16D8F01E-40C9-42E1-B9BC-16F09F9AE6AB}"/>
                </a:ext>
              </a:extLst>
            </p:cNvPr>
            <p:cNvSpPr txBox="1">
              <a:spLocks noChangeAspect="1" noChangeArrowheads="1"/>
            </p:cNvSpPr>
            <p:nvPr/>
          </p:nvSpPr>
          <p:spPr bwMode="auto">
            <a:xfrm rot="16200000">
              <a:off x="1722725" y="2197579"/>
              <a:ext cx="693047" cy="41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Yu Gothic UI Semilight" panose="020B0400000000000000" pitchFamily="50" charset="-128"/>
                  <a:ea typeface="Yu Gothic UI Semilight" panose="020B0400000000000000" pitchFamily="50" charset="-128"/>
                  <a:cs typeface="Arial" charset="0"/>
                </a:rPr>
                <a:t>time</a:t>
              </a:r>
              <a:endParaRPr kumimoji="0" lang="en-US" altLang="ja-JP" sz="24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77" name="Oval 12">
              <a:extLst>
                <a:ext uri="{FF2B5EF4-FFF2-40B4-BE49-F238E27FC236}">
                  <a16:creationId xmlns:a16="http://schemas.microsoft.com/office/drawing/2014/main" id="{D4C5069B-7E0A-4A80-99BD-5B314D78F4D3}"/>
                </a:ext>
              </a:extLst>
            </p:cNvPr>
            <p:cNvSpPr>
              <a:spLocks noChangeAspect="1" noChangeArrowheads="1"/>
            </p:cNvSpPr>
            <p:nvPr/>
          </p:nvSpPr>
          <p:spPr bwMode="auto">
            <a:xfrm>
              <a:off x="1481100" y="2945874"/>
              <a:ext cx="87440"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78" name="Oval 13">
              <a:extLst>
                <a:ext uri="{FF2B5EF4-FFF2-40B4-BE49-F238E27FC236}">
                  <a16:creationId xmlns:a16="http://schemas.microsoft.com/office/drawing/2014/main" id="{067851B4-4311-412F-96D8-8DE4552D3F16}"/>
                </a:ext>
              </a:extLst>
            </p:cNvPr>
            <p:cNvSpPr>
              <a:spLocks noChangeAspect="1" noChangeArrowheads="1"/>
            </p:cNvSpPr>
            <p:nvPr/>
          </p:nvSpPr>
          <p:spPr bwMode="auto">
            <a:xfrm>
              <a:off x="2100892" y="2957447"/>
              <a:ext cx="86153"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79" name="Oval 14">
              <a:extLst>
                <a:ext uri="{FF2B5EF4-FFF2-40B4-BE49-F238E27FC236}">
                  <a16:creationId xmlns:a16="http://schemas.microsoft.com/office/drawing/2014/main" id="{066A1D5F-8FCF-4396-97FB-8B7A531D032C}"/>
                </a:ext>
              </a:extLst>
            </p:cNvPr>
            <p:cNvSpPr>
              <a:spLocks noChangeAspect="1" noChangeArrowheads="1"/>
            </p:cNvSpPr>
            <p:nvPr/>
          </p:nvSpPr>
          <p:spPr bwMode="auto">
            <a:xfrm>
              <a:off x="2144611" y="3173474"/>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0" name="Oval 15">
              <a:extLst>
                <a:ext uri="{FF2B5EF4-FFF2-40B4-BE49-F238E27FC236}">
                  <a16:creationId xmlns:a16="http://schemas.microsoft.com/office/drawing/2014/main" id="{0BB24E9D-99EB-4924-9A05-151992CBA47C}"/>
                </a:ext>
              </a:extLst>
            </p:cNvPr>
            <p:cNvSpPr>
              <a:spLocks noChangeAspect="1" noChangeArrowheads="1"/>
            </p:cNvSpPr>
            <p:nvPr/>
          </p:nvSpPr>
          <p:spPr bwMode="auto">
            <a:xfrm>
              <a:off x="1971018" y="3109180"/>
              <a:ext cx="86154"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2" name="Oval 16">
              <a:extLst>
                <a:ext uri="{FF2B5EF4-FFF2-40B4-BE49-F238E27FC236}">
                  <a16:creationId xmlns:a16="http://schemas.microsoft.com/office/drawing/2014/main" id="{9F841B69-C8FE-4CE9-9327-2DF07611DC54}"/>
                </a:ext>
              </a:extLst>
            </p:cNvPr>
            <p:cNvSpPr>
              <a:spLocks noChangeAspect="1" noChangeArrowheads="1"/>
            </p:cNvSpPr>
            <p:nvPr/>
          </p:nvSpPr>
          <p:spPr bwMode="auto">
            <a:xfrm>
              <a:off x="2419789" y="3150328"/>
              <a:ext cx="87440"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3" name="Oval 17">
              <a:extLst>
                <a:ext uri="{FF2B5EF4-FFF2-40B4-BE49-F238E27FC236}">
                  <a16:creationId xmlns:a16="http://schemas.microsoft.com/office/drawing/2014/main" id="{8D725D54-DC40-4067-AFD4-67A64B32EFD5}"/>
                </a:ext>
              </a:extLst>
            </p:cNvPr>
            <p:cNvSpPr>
              <a:spLocks noChangeAspect="1" noChangeArrowheads="1"/>
            </p:cNvSpPr>
            <p:nvPr/>
          </p:nvSpPr>
          <p:spPr bwMode="auto">
            <a:xfrm>
              <a:off x="2273199" y="2957447"/>
              <a:ext cx="86153" cy="86153"/>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4" name="Oval 18">
              <a:extLst>
                <a:ext uri="{FF2B5EF4-FFF2-40B4-BE49-F238E27FC236}">
                  <a16:creationId xmlns:a16="http://schemas.microsoft.com/office/drawing/2014/main" id="{FBEC3CFA-D126-46A7-BEA9-F57620B0C86B}"/>
                </a:ext>
              </a:extLst>
            </p:cNvPr>
            <p:cNvSpPr>
              <a:spLocks noChangeAspect="1" noChangeArrowheads="1"/>
            </p:cNvSpPr>
            <p:nvPr/>
          </p:nvSpPr>
          <p:spPr bwMode="auto">
            <a:xfrm>
              <a:off x="1644405" y="2945874"/>
              <a:ext cx="86154"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5" name="Oval 19">
              <a:extLst>
                <a:ext uri="{FF2B5EF4-FFF2-40B4-BE49-F238E27FC236}">
                  <a16:creationId xmlns:a16="http://schemas.microsoft.com/office/drawing/2014/main" id="{5712106F-B73B-46C3-9DCE-21684B502005}"/>
                </a:ext>
              </a:extLst>
            </p:cNvPr>
            <p:cNvSpPr>
              <a:spLocks noChangeAspect="1" noChangeArrowheads="1"/>
            </p:cNvSpPr>
            <p:nvPr/>
          </p:nvSpPr>
          <p:spPr bwMode="auto">
            <a:xfrm>
              <a:off x="1888722" y="2904726"/>
              <a:ext cx="87440"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6" name="Oval 20">
              <a:extLst>
                <a:ext uri="{FF2B5EF4-FFF2-40B4-BE49-F238E27FC236}">
                  <a16:creationId xmlns:a16="http://schemas.microsoft.com/office/drawing/2014/main" id="{CFB49946-B7E0-4357-AB10-BB2E04914489}"/>
                </a:ext>
              </a:extLst>
            </p:cNvPr>
            <p:cNvSpPr>
              <a:spLocks noChangeAspect="1" noChangeArrowheads="1"/>
            </p:cNvSpPr>
            <p:nvPr/>
          </p:nvSpPr>
          <p:spPr bwMode="auto">
            <a:xfrm>
              <a:off x="1766564" y="3109180"/>
              <a:ext cx="86153" cy="86153"/>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7" name="Oval 21">
              <a:extLst>
                <a:ext uri="{FF2B5EF4-FFF2-40B4-BE49-F238E27FC236}">
                  <a16:creationId xmlns:a16="http://schemas.microsoft.com/office/drawing/2014/main" id="{0509AFA3-B0CC-4E94-88FD-2BD90DD436EB}"/>
                </a:ext>
              </a:extLst>
            </p:cNvPr>
            <p:cNvSpPr>
              <a:spLocks noChangeAspect="1" noChangeArrowheads="1"/>
            </p:cNvSpPr>
            <p:nvPr/>
          </p:nvSpPr>
          <p:spPr bwMode="auto">
            <a:xfrm>
              <a:off x="2624242" y="2987021"/>
              <a:ext cx="86154"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8" name="Oval 22">
              <a:extLst>
                <a:ext uri="{FF2B5EF4-FFF2-40B4-BE49-F238E27FC236}">
                  <a16:creationId xmlns:a16="http://schemas.microsoft.com/office/drawing/2014/main" id="{2BD88D3F-E5C2-486B-9AB3-FE83DCF34D45}"/>
                </a:ext>
              </a:extLst>
            </p:cNvPr>
            <p:cNvSpPr>
              <a:spLocks noChangeAspect="1" noChangeArrowheads="1"/>
            </p:cNvSpPr>
            <p:nvPr/>
          </p:nvSpPr>
          <p:spPr bwMode="auto">
            <a:xfrm>
              <a:off x="2665390" y="3150328"/>
              <a:ext cx="86154" cy="86153"/>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9" name="Oval 23">
              <a:extLst>
                <a:ext uri="{FF2B5EF4-FFF2-40B4-BE49-F238E27FC236}">
                  <a16:creationId xmlns:a16="http://schemas.microsoft.com/office/drawing/2014/main" id="{6D918A66-0CFA-4489-9DBA-619F7DFEC008}"/>
                </a:ext>
              </a:extLst>
            </p:cNvPr>
            <p:cNvSpPr>
              <a:spLocks noChangeAspect="1" noChangeArrowheads="1"/>
            </p:cNvSpPr>
            <p:nvPr/>
          </p:nvSpPr>
          <p:spPr bwMode="auto">
            <a:xfrm>
              <a:off x="2869845" y="2945874"/>
              <a:ext cx="86153"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0" name="Oval 24">
              <a:extLst>
                <a:ext uri="{FF2B5EF4-FFF2-40B4-BE49-F238E27FC236}">
                  <a16:creationId xmlns:a16="http://schemas.microsoft.com/office/drawing/2014/main" id="{25707C2B-07D9-4A29-9082-96FAB0CF22DC}"/>
                </a:ext>
              </a:extLst>
            </p:cNvPr>
            <p:cNvSpPr>
              <a:spLocks noChangeAspect="1" noChangeArrowheads="1"/>
            </p:cNvSpPr>
            <p:nvPr/>
          </p:nvSpPr>
          <p:spPr bwMode="auto">
            <a:xfrm>
              <a:off x="2787549" y="3064174"/>
              <a:ext cx="86153"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1" name="Oval 25">
              <a:extLst>
                <a:ext uri="{FF2B5EF4-FFF2-40B4-BE49-F238E27FC236}">
                  <a16:creationId xmlns:a16="http://schemas.microsoft.com/office/drawing/2014/main" id="{E69F1E93-CA78-47B4-B3FC-F1EB472D4544}"/>
                </a:ext>
              </a:extLst>
            </p:cNvPr>
            <p:cNvSpPr>
              <a:spLocks noChangeAspect="1" noChangeArrowheads="1"/>
            </p:cNvSpPr>
            <p:nvPr/>
          </p:nvSpPr>
          <p:spPr bwMode="auto">
            <a:xfrm>
              <a:off x="2460937" y="2863578"/>
              <a:ext cx="86153" cy="87439"/>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2" name="Oval 26">
              <a:extLst>
                <a:ext uri="{FF2B5EF4-FFF2-40B4-BE49-F238E27FC236}">
                  <a16:creationId xmlns:a16="http://schemas.microsoft.com/office/drawing/2014/main" id="{A6A84BAB-6DCF-40C3-B43F-71F819910EC1}"/>
                </a:ext>
              </a:extLst>
            </p:cNvPr>
            <p:cNvSpPr>
              <a:spLocks noChangeAspect="1" noChangeArrowheads="1"/>
            </p:cNvSpPr>
            <p:nvPr/>
          </p:nvSpPr>
          <p:spPr bwMode="auto">
            <a:xfrm>
              <a:off x="1236783" y="2823716"/>
              <a:ext cx="86153"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3" name="Oval 27">
              <a:extLst>
                <a:ext uri="{FF2B5EF4-FFF2-40B4-BE49-F238E27FC236}">
                  <a16:creationId xmlns:a16="http://schemas.microsoft.com/office/drawing/2014/main" id="{D3B416F2-80F5-4D7B-BD23-DA3F13C422C8}"/>
                </a:ext>
              </a:extLst>
            </p:cNvPr>
            <p:cNvSpPr>
              <a:spLocks noChangeAspect="1" noChangeArrowheads="1"/>
            </p:cNvSpPr>
            <p:nvPr/>
          </p:nvSpPr>
          <p:spPr bwMode="auto">
            <a:xfrm>
              <a:off x="2333635" y="2741420"/>
              <a:ext cx="86154" cy="8615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4" name="Oval 28">
              <a:extLst>
                <a:ext uri="{FF2B5EF4-FFF2-40B4-BE49-F238E27FC236}">
                  <a16:creationId xmlns:a16="http://schemas.microsoft.com/office/drawing/2014/main" id="{66691BB9-EEE4-44A4-9F09-8AB4273BE05C}"/>
                </a:ext>
              </a:extLst>
            </p:cNvPr>
            <p:cNvSpPr>
              <a:spLocks noChangeAspect="1" noChangeArrowheads="1"/>
            </p:cNvSpPr>
            <p:nvPr/>
          </p:nvSpPr>
          <p:spPr bwMode="auto">
            <a:xfrm>
              <a:off x="1439952" y="2782568"/>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5" name="Oval 29">
              <a:extLst>
                <a:ext uri="{FF2B5EF4-FFF2-40B4-BE49-F238E27FC236}">
                  <a16:creationId xmlns:a16="http://schemas.microsoft.com/office/drawing/2014/main" id="{C2326CED-DE29-413C-BBA2-71CD6EB267C9}"/>
                </a:ext>
              </a:extLst>
            </p:cNvPr>
            <p:cNvSpPr>
              <a:spLocks noChangeAspect="1" noChangeArrowheads="1"/>
            </p:cNvSpPr>
            <p:nvPr/>
          </p:nvSpPr>
          <p:spPr bwMode="auto">
            <a:xfrm>
              <a:off x="1762706" y="2818572"/>
              <a:ext cx="86154"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6" name="Oval 30">
              <a:extLst>
                <a:ext uri="{FF2B5EF4-FFF2-40B4-BE49-F238E27FC236}">
                  <a16:creationId xmlns:a16="http://schemas.microsoft.com/office/drawing/2014/main" id="{16AEFD04-E3F8-4748-9327-85A1E8907E9D}"/>
                </a:ext>
              </a:extLst>
            </p:cNvPr>
            <p:cNvSpPr>
              <a:spLocks noChangeAspect="1" noChangeArrowheads="1"/>
            </p:cNvSpPr>
            <p:nvPr/>
          </p:nvSpPr>
          <p:spPr bwMode="auto">
            <a:xfrm>
              <a:off x="2665390" y="2777424"/>
              <a:ext cx="86154"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7" name="Oval 31">
              <a:extLst>
                <a:ext uri="{FF2B5EF4-FFF2-40B4-BE49-F238E27FC236}">
                  <a16:creationId xmlns:a16="http://schemas.microsoft.com/office/drawing/2014/main" id="{75B67F1D-0299-4C77-94D1-6182B76B7571}"/>
                </a:ext>
              </a:extLst>
            </p:cNvPr>
            <p:cNvSpPr>
              <a:spLocks noChangeAspect="1" noChangeArrowheads="1"/>
            </p:cNvSpPr>
            <p:nvPr/>
          </p:nvSpPr>
          <p:spPr bwMode="auto">
            <a:xfrm>
              <a:off x="3110303" y="2904726"/>
              <a:ext cx="86154" cy="86154"/>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8" name="Oval 32">
              <a:extLst>
                <a:ext uri="{FF2B5EF4-FFF2-40B4-BE49-F238E27FC236}">
                  <a16:creationId xmlns:a16="http://schemas.microsoft.com/office/drawing/2014/main" id="{D9AD4B27-26EE-45D0-8476-FAE99F8858C7}"/>
                </a:ext>
              </a:extLst>
            </p:cNvPr>
            <p:cNvSpPr>
              <a:spLocks noChangeAspect="1" noChangeArrowheads="1"/>
            </p:cNvSpPr>
            <p:nvPr/>
          </p:nvSpPr>
          <p:spPr bwMode="auto">
            <a:xfrm>
              <a:off x="2905849" y="2782568"/>
              <a:ext cx="86153" cy="86153"/>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9" name="AutoShape 33">
              <a:extLst>
                <a:ext uri="{FF2B5EF4-FFF2-40B4-BE49-F238E27FC236}">
                  <a16:creationId xmlns:a16="http://schemas.microsoft.com/office/drawing/2014/main" id="{0B5074B5-0E62-4946-8FCC-9598804A0E5F}"/>
                </a:ext>
              </a:extLst>
            </p:cNvPr>
            <p:cNvSpPr>
              <a:spLocks noChangeAspect="1" noChangeArrowheads="1"/>
            </p:cNvSpPr>
            <p:nvPr/>
          </p:nvSpPr>
          <p:spPr bwMode="auto">
            <a:xfrm>
              <a:off x="2098892" y="4670232"/>
              <a:ext cx="285464" cy="326612"/>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00" name="Oval 34">
              <a:extLst>
                <a:ext uri="{FF2B5EF4-FFF2-40B4-BE49-F238E27FC236}">
                  <a16:creationId xmlns:a16="http://schemas.microsoft.com/office/drawing/2014/main" id="{829A69AA-3CDA-4806-8E80-64AFF55A4E34}"/>
                </a:ext>
              </a:extLst>
            </p:cNvPr>
            <p:cNvSpPr>
              <a:spLocks noChangeAspect="1" noChangeArrowheads="1"/>
            </p:cNvSpPr>
            <p:nvPr/>
          </p:nvSpPr>
          <p:spPr bwMode="auto">
            <a:xfrm>
              <a:off x="1400089" y="535431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sp>
          <p:nvSpPr>
            <p:cNvPr id="101" name="AutoShape 39">
              <a:extLst>
                <a:ext uri="{FF2B5EF4-FFF2-40B4-BE49-F238E27FC236}">
                  <a16:creationId xmlns:a16="http://schemas.microsoft.com/office/drawing/2014/main" id="{ED1026B1-79F4-4CD7-83CD-1F02D634CED8}"/>
                </a:ext>
              </a:extLst>
            </p:cNvPr>
            <p:cNvSpPr>
              <a:spLocks noChangeAspect="1" noChangeArrowheads="1"/>
            </p:cNvSpPr>
            <p:nvPr/>
          </p:nvSpPr>
          <p:spPr bwMode="auto">
            <a:xfrm rot="18900000">
              <a:off x="2444220" y="4917120"/>
              <a:ext cx="276464" cy="455200"/>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102" name="Oval 34">
              <a:extLst>
                <a:ext uri="{FF2B5EF4-FFF2-40B4-BE49-F238E27FC236}">
                  <a16:creationId xmlns:a16="http://schemas.microsoft.com/office/drawing/2014/main" id="{C7F9131F-872D-4472-A485-FA258E87A9DF}"/>
                </a:ext>
              </a:extLst>
            </p:cNvPr>
            <p:cNvSpPr>
              <a:spLocks noChangeAspect="1" noChangeArrowheads="1"/>
            </p:cNvSpPr>
            <p:nvPr/>
          </p:nvSpPr>
          <p:spPr bwMode="auto">
            <a:xfrm>
              <a:off x="2675988" y="533623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grpSp>
      <p:sp>
        <p:nvSpPr>
          <p:cNvPr id="3" name="テキスト ボックス 2">
            <a:extLst>
              <a:ext uri="{FF2B5EF4-FFF2-40B4-BE49-F238E27FC236}">
                <a16:creationId xmlns:a16="http://schemas.microsoft.com/office/drawing/2014/main" id="{E12782C5-5827-4854-A768-63FCE512BD68}"/>
              </a:ext>
            </a:extLst>
          </p:cNvPr>
          <p:cNvSpPr txBox="1"/>
          <p:nvPr/>
        </p:nvSpPr>
        <p:spPr>
          <a:xfrm>
            <a:off x="1839085" y="3894034"/>
            <a:ext cx="1133644" cy="369332"/>
          </a:xfrm>
          <a:prstGeom prst="rect">
            <a:avLst/>
          </a:prstGeom>
          <a:noFill/>
        </p:spPr>
        <p:txBody>
          <a:bodyPr wrap="none" rtlCol="0">
            <a:spAutoFit/>
          </a:bodyPr>
          <a:lstStyle/>
          <a:p>
            <a:pPr algn="l"/>
            <a:r>
              <a:rPr kumimoji="1" lang="en-US" altLang="ja-JP" dirty="0">
                <a:effectLst/>
              </a:rPr>
              <a:t>QGP fluid</a:t>
            </a:r>
            <a:endParaRPr kumimoji="1" lang="ja-JP" altLang="en-US" dirty="0">
              <a:effectLst/>
            </a:endParaRPr>
          </a:p>
        </p:txBody>
      </p:sp>
      <p:sp>
        <p:nvSpPr>
          <p:cNvPr id="105" name="テキスト ボックス 104">
            <a:extLst>
              <a:ext uri="{FF2B5EF4-FFF2-40B4-BE49-F238E27FC236}">
                <a16:creationId xmlns:a16="http://schemas.microsoft.com/office/drawing/2014/main" id="{20B47C20-07B8-4B3F-A564-F459191D15C2}"/>
              </a:ext>
            </a:extLst>
          </p:cNvPr>
          <p:cNvSpPr txBox="1"/>
          <p:nvPr/>
        </p:nvSpPr>
        <p:spPr>
          <a:xfrm>
            <a:off x="3143779" y="2540215"/>
            <a:ext cx="1303562" cy="369332"/>
          </a:xfrm>
          <a:prstGeom prst="rect">
            <a:avLst/>
          </a:prstGeom>
          <a:noFill/>
        </p:spPr>
        <p:txBody>
          <a:bodyPr wrap="none" rtlCol="0">
            <a:spAutoFit/>
          </a:bodyPr>
          <a:lstStyle/>
          <a:p>
            <a:pPr algn="l"/>
            <a:r>
              <a:rPr kumimoji="1" lang="en-US" altLang="ja-JP" dirty="0">
                <a:effectLst/>
              </a:rPr>
              <a:t>hadron gas</a:t>
            </a:r>
            <a:endParaRPr kumimoji="1" lang="ja-JP" altLang="en-US" dirty="0">
              <a:effectLst/>
            </a:endParaRPr>
          </a:p>
        </p:txBody>
      </p:sp>
      <p:sp>
        <p:nvSpPr>
          <p:cNvPr id="106" name="テキスト ボックス 105">
            <a:extLst>
              <a:ext uri="{FF2B5EF4-FFF2-40B4-BE49-F238E27FC236}">
                <a16:creationId xmlns:a16="http://schemas.microsoft.com/office/drawing/2014/main" id="{90630D75-AD96-4579-B483-FCBDCBE77D45}"/>
              </a:ext>
            </a:extLst>
          </p:cNvPr>
          <p:cNvSpPr txBox="1"/>
          <p:nvPr/>
        </p:nvSpPr>
        <p:spPr>
          <a:xfrm>
            <a:off x="251978" y="5633088"/>
            <a:ext cx="1173719" cy="646331"/>
          </a:xfrm>
          <a:prstGeom prst="rect">
            <a:avLst/>
          </a:prstGeom>
          <a:noFill/>
        </p:spPr>
        <p:txBody>
          <a:bodyPr wrap="none" rtlCol="0">
            <a:spAutoFit/>
          </a:bodyPr>
          <a:lstStyle/>
          <a:p>
            <a:pPr algn="l"/>
            <a:r>
              <a:rPr kumimoji="1" lang="en-US" altLang="ja-JP" dirty="0">
                <a:effectLst/>
              </a:rPr>
              <a:t>Gluon </a:t>
            </a:r>
          </a:p>
          <a:p>
            <a:pPr algn="l"/>
            <a:r>
              <a:rPr kumimoji="1" lang="en-US" altLang="ja-JP" dirty="0">
                <a:effectLst/>
              </a:rPr>
              <a:t>saturation</a:t>
            </a:r>
            <a:endParaRPr kumimoji="1" lang="ja-JP" altLang="en-US" dirty="0">
              <a:effectLst/>
            </a:endParaRPr>
          </a:p>
        </p:txBody>
      </p:sp>
      <p:cxnSp>
        <p:nvCxnSpPr>
          <p:cNvPr id="109" name="直線矢印コネクタ 108">
            <a:extLst>
              <a:ext uri="{FF2B5EF4-FFF2-40B4-BE49-F238E27FC236}">
                <a16:creationId xmlns:a16="http://schemas.microsoft.com/office/drawing/2014/main" id="{5AB0F816-DD19-4DF1-BA3D-F40F6CCF5829}"/>
              </a:ext>
            </a:extLst>
          </p:cNvPr>
          <p:cNvCxnSpPr>
            <a:cxnSpLocks/>
            <a:stCxn id="43" idx="0"/>
            <a:endCxn id="48" idx="2"/>
          </p:cNvCxnSpPr>
          <p:nvPr/>
        </p:nvCxnSpPr>
        <p:spPr>
          <a:xfrm flipH="1" flipV="1">
            <a:off x="6974713" y="2737298"/>
            <a:ext cx="3120116" cy="303285"/>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グループ化 124">
            <a:extLst>
              <a:ext uri="{FF2B5EF4-FFF2-40B4-BE49-F238E27FC236}">
                <a16:creationId xmlns:a16="http://schemas.microsoft.com/office/drawing/2014/main" id="{58CEAAEA-0794-4B61-A683-3901ED4BD938}"/>
              </a:ext>
            </a:extLst>
          </p:cNvPr>
          <p:cNvGrpSpPr>
            <a:grpSpLocks noChangeAspect="1"/>
          </p:cNvGrpSpPr>
          <p:nvPr/>
        </p:nvGrpSpPr>
        <p:grpSpPr>
          <a:xfrm>
            <a:off x="11162575" y="5335073"/>
            <a:ext cx="791146" cy="1728871"/>
            <a:chOff x="1795273" y="2610896"/>
            <a:chExt cx="1977865" cy="4322177"/>
          </a:xfrm>
        </p:grpSpPr>
        <p:pic>
          <p:nvPicPr>
            <p:cNvPr id="126" name="グラフィックス 125" descr="装飾的な円">
              <a:extLst>
                <a:ext uri="{FF2B5EF4-FFF2-40B4-BE49-F238E27FC236}">
                  <a16:creationId xmlns:a16="http://schemas.microsoft.com/office/drawing/2014/main" id="{60B7353A-8D45-48F0-9042-42CFD2F09FA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127" name="グラフィックス 126" descr="中心点から放射状に広がる複数の円">
              <a:extLst>
                <a:ext uri="{FF2B5EF4-FFF2-40B4-BE49-F238E27FC236}">
                  <a16:creationId xmlns:a16="http://schemas.microsoft.com/office/drawing/2014/main" id="{130BCF4B-E0BF-4277-B1F1-934E9B90A47B}"/>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110" name="テキスト ボックス 109">
            <a:extLst>
              <a:ext uri="{FF2B5EF4-FFF2-40B4-BE49-F238E27FC236}">
                <a16:creationId xmlns:a16="http://schemas.microsoft.com/office/drawing/2014/main" id="{46C64F38-8FD4-40B6-BF6E-C9B47D8FAFFB}"/>
              </a:ext>
            </a:extLst>
          </p:cNvPr>
          <p:cNvSpPr txBox="1"/>
          <p:nvPr/>
        </p:nvSpPr>
        <p:spPr>
          <a:xfrm>
            <a:off x="7389095" y="237528"/>
            <a:ext cx="4548665" cy="369332"/>
          </a:xfrm>
          <a:prstGeom prst="rect">
            <a:avLst/>
          </a:prstGeom>
          <a:noFill/>
        </p:spPr>
        <p:txBody>
          <a:bodyPr wrap="square">
            <a:spAutoFit/>
          </a:bodyPr>
          <a:lstStyle/>
          <a:p>
            <a:r>
              <a:rPr lang="en-US" altLang="ja-JP" dirty="0"/>
              <a:t>*The old Roman name for the city of Utrecht</a:t>
            </a:r>
            <a:endParaRPr lang="ja-JP" altLang="en-US" dirty="0"/>
          </a:p>
        </p:txBody>
      </p:sp>
      <p:sp>
        <p:nvSpPr>
          <p:cNvPr id="103" name="テキスト ボックス 102">
            <a:extLst>
              <a:ext uri="{FF2B5EF4-FFF2-40B4-BE49-F238E27FC236}">
                <a16:creationId xmlns:a16="http://schemas.microsoft.com/office/drawing/2014/main" id="{7CF48295-EE98-4CE6-BF00-280EA9477A54}"/>
              </a:ext>
            </a:extLst>
          </p:cNvPr>
          <p:cNvSpPr txBox="1"/>
          <p:nvPr/>
        </p:nvSpPr>
        <p:spPr>
          <a:xfrm>
            <a:off x="8904312" y="620688"/>
            <a:ext cx="3234800" cy="861774"/>
          </a:xfrm>
          <a:prstGeom prst="rect">
            <a:avLst/>
          </a:prstGeom>
          <a:noFill/>
        </p:spPr>
        <p:txBody>
          <a:bodyPr wrap="square" rtlCol="0">
            <a:spAutoFit/>
          </a:bodyPr>
          <a:lstStyle/>
          <a:p>
            <a:r>
              <a:rPr kumimoji="1" lang="en-US" altLang="ja-JP" sz="1600" dirty="0"/>
              <a:t>G. </a:t>
            </a:r>
            <a:r>
              <a:rPr kumimoji="1" lang="en-US" altLang="ja-JP" sz="1600" dirty="0" err="1"/>
              <a:t>Nijs</a:t>
            </a:r>
            <a:r>
              <a:rPr kumimoji="1" lang="en-US" altLang="ja-JP" sz="1600" dirty="0"/>
              <a:t> </a:t>
            </a:r>
            <a:r>
              <a:rPr kumimoji="1" lang="en-US" altLang="ja-JP" sz="1600" i="1" dirty="0"/>
              <a:t>et al.</a:t>
            </a:r>
            <a:r>
              <a:rPr kumimoji="1" lang="en-US" altLang="ja-JP" sz="1600" dirty="0"/>
              <a:t>, </a:t>
            </a:r>
          </a:p>
          <a:p>
            <a:r>
              <a:rPr kumimoji="1" lang="en-GB" altLang="ja-JP" sz="1600" dirty="0"/>
              <a:t>Phys. Rev. Lett. 126, 202301 (2021);</a:t>
            </a:r>
          </a:p>
          <a:p>
            <a:r>
              <a:rPr kumimoji="1" lang="en-GB" altLang="ja-JP" sz="1600" dirty="0"/>
              <a:t>Phys. Rev. C 103, 054909 (2021).</a:t>
            </a:r>
          </a:p>
        </p:txBody>
      </p:sp>
    </p:spTree>
    <p:extLst>
      <p:ext uri="{BB962C8B-B14F-4D97-AF65-F5344CB8AC3E}">
        <p14:creationId xmlns:p14="http://schemas.microsoft.com/office/powerpoint/2010/main" val="95320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89C9B0-DFFC-42BB-967D-845A2904EA46}"/>
              </a:ext>
            </a:extLst>
          </p:cNvPr>
          <p:cNvSpPr>
            <a:spLocks noGrp="1"/>
          </p:cNvSpPr>
          <p:nvPr>
            <p:ph type="title"/>
          </p:nvPr>
        </p:nvSpPr>
        <p:spPr/>
        <p:txBody>
          <a:bodyPr>
            <a:normAutofit/>
          </a:bodyPr>
          <a:lstStyle/>
          <a:p>
            <a:pPr algn="ctr"/>
            <a:r>
              <a:rPr lang="ja-JP" altLang="en-US" sz="4000" dirty="0"/>
              <a:t>ベイズ推定の考え方</a:t>
            </a:r>
            <a:endParaRPr kumimoji="1" lang="ja-JP" altLang="en-US" sz="4000" dirty="0"/>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947947BE-B7E0-4456-A602-EDA4E9F015E9}"/>
                  </a:ext>
                </a:extLst>
              </p:cNvPr>
              <p:cNvSpPr txBox="1"/>
              <p:nvPr/>
            </p:nvSpPr>
            <p:spPr>
              <a:xfrm>
                <a:off x="962293" y="1556792"/>
                <a:ext cx="10289099" cy="523220"/>
              </a:xfrm>
              <a:prstGeom prst="rect">
                <a:avLst/>
              </a:prstGeom>
              <a:noFill/>
            </p:spPr>
            <p:txBody>
              <a:bodyPr wrap="none" rtlCol="0">
                <a:spAutoFit/>
              </a:bodyPr>
              <a:lstStyle/>
              <a:p>
                <a:pPr algn="l"/>
                <a:r>
                  <a:rPr kumimoji="1" lang="ja-JP" altLang="en-US" sz="2800" dirty="0"/>
                  <a:t>事前確率分布</a:t>
                </a:r>
                <a14:m>
                  <m:oMath xmlns:m="http://schemas.openxmlformats.org/officeDocument/2006/math">
                    <m:r>
                      <a:rPr kumimoji="1" lang="en-US" altLang="ja-JP" sz="2800" b="0" i="1" smtClean="0">
                        <a:latin typeface="Cambria Math" panose="02040503050406030204" pitchFamily="18" charset="0"/>
                      </a:rPr>
                      <m:t>𝑃</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𝑋</m:t>
                    </m:r>
                    <m:r>
                      <a:rPr kumimoji="1" lang="en-US" altLang="ja-JP" sz="2800" b="0" i="1" smtClean="0">
                        <a:latin typeface="Cambria Math" panose="02040503050406030204" pitchFamily="18" charset="0"/>
                      </a:rPr>
                      <m:t>)</m:t>
                    </m:r>
                  </m:oMath>
                </a14:m>
                <a:r>
                  <a:rPr kumimoji="1" lang="ja-JP" altLang="en-US" sz="2800" dirty="0"/>
                  <a:t>：通常はモデルパラメータ</a:t>
                </a:r>
                <a14:m>
                  <m:oMath xmlns:m="http://schemas.openxmlformats.org/officeDocument/2006/math">
                    <m:r>
                      <a:rPr kumimoji="1" lang="en-US" altLang="ja-JP" sz="2800" b="0" i="1" smtClean="0">
                        <a:latin typeface="Cambria Math" panose="02040503050406030204" pitchFamily="18" charset="0"/>
                      </a:rPr>
                      <m:t>𝑋</m:t>
                    </m:r>
                  </m:oMath>
                </a14:m>
                <a:r>
                  <a:rPr kumimoji="1" lang="ja-JP" altLang="en-US" sz="2800" dirty="0"/>
                  <a:t>が適当な範囲内で平坦</a:t>
                </a:r>
              </a:p>
            </p:txBody>
          </p:sp>
        </mc:Choice>
        <mc:Fallback xmlns="">
          <p:sp>
            <p:nvSpPr>
              <p:cNvPr id="3" name="テキスト ボックス 2">
                <a:extLst>
                  <a:ext uri="{FF2B5EF4-FFF2-40B4-BE49-F238E27FC236}">
                    <a16:creationId xmlns:a16="http://schemas.microsoft.com/office/drawing/2014/main" id="{947947BE-B7E0-4456-A602-EDA4E9F015E9}"/>
                  </a:ext>
                </a:extLst>
              </p:cNvPr>
              <p:cNvSpPr txBox="1">
                <a:spLocks noRot="1" noChangeAspect="1" noMove="1" noResize="1" noEditPoints="1" noAdjustHandles="1" noChangeArrowheads="1" noChangeShapeType="1" noTextEdit="1"/>
              </p:cNvSpPr>
              <p:nvPr/>
            </p:nvSpPr>
            <p:spPr>
              <a:xfrm>
                <a:off x="962293" y="1556792"/>
                <a:ext cx="10289099" cy="523220"/>
              </a:xfrm>
              <a:prstGeom prst="rect">
                <a:avLst/>
              </a:prstGeom>
              <a:blipFill>
                <a:blip r:embed="rId2"/>
                <a:stretch>
                  <a:fillRect l="-1244" t="-11628" b="-313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30F03C57-A34F-4A38-AC9A-F1BE3120E206}"/>
                  </a:ext>
                </a:extLst>
              </p:cNvPr>
              <p:cNvSpPr txBox="1"/>
              <p:nvPr/>
            </p:nvSpPr>
            <p:spPr>
              <a:xfrm>
                <a:off x="1271464" y="4947416"/>
                <a:ext cx="9649072" cy="954107"/>
              </a:xfrm>
              <a:prstGeom prst="rect">
                <a:avLst/>
              </a:prstGeom>
              <a:noFill/>
            </p:spPr>
            <p:txBody>
              <a:bodyPr wrap="square" rtlCol="0">
                <a:spAutoFit/>
              </a:bodyPr>
              <a:lstStyle/>
              <a:p>
                <a:pPr algn="l"/>
                <a:r>
                  <a:rPr kumimoji="1" lang="ja-JP" altLang="en-US" sz="2800" dirty="0"/>
                  <a:t>事後確率分布</a:t>
                </a:r>
                <a14:m>
                  <m:oMath xmlns:m="http://schemas.openxmlformats.org/officeDocument/2006/math">
                    <m:r>
                      <a:rPr kumimoji="1" lang="en-US" altLang="ja-JP" sz="2800" b="0" i="1" smtClean="0">
                        <a:latin typeface="Cambria Math" panose="02040503050406030204" pitchFamily="18" charset="0"/>
                      </a:rPr>
                      <m:t>𝑃</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𝑋</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𝑌</m:t>
                    </m:r>
                    <m:r>
                      <a:rPr kumimoji="1" lang="en-US" altLang="ja-JP" sz="2800" b="0" i="1" smtClean="0">
                        <a:latin typeface="Cambria Math" panose="02040503050406030204" pitchFamily="18" charset="0"/>
                      </a:rPr>
                      <m:t>)</m:t>
                    </m:r>
                  </m:oMath>
                </a14:m>
                <a:r>
                  <a:rPr kumimoji="1" lang="ja-JP" altLang="en-US" sz="2800" dirty="0"/>
                  <a:t>：モデルの範囲内でパラメータ値の取り得る確率分布と最高事後確率密度を含む</a:t>
                </a:r>
                <a:r>
                  <a:rPr kumimoji="1" lang="en-US" altLang="ja-JP" sz="2800" dirty="0"/>
                  <a:t>90%</a:t>
                </a:r>
                <a:r>
                  <a:rPr kumimoji="1" lang="ja-JP" altLang="en-US" sz="2800" dirty="0"/>
                  <a:t>信頼区間</a:t>
                </a:r>
              </a:p>
            </p:txBody>
          </p:sp>
        </mc:Choice>
        <mc:Fallback xmlns="">
          <p:sp>
            <p:nvSpPr>
              <p:cNvPr id="4" name="テキスト ボックス 3">
                <a:extLst>
                  <a:ext uri="{FF2B5EF4-FFF2-40B4-BE49-F238E27FC236}">
                    <a16:creationId xmlns:a16="http://schemas.microsoft.com/office/drawing/2014/main" id="{30F03C57-A34F-4A38-AC9A-F1BE3120E206}"/>
                  </a:ext>
                </a:extLst>
              </p:cNvPr>
              <p:cNvSpPr txBox="1">
                <a:spLocks noRot="1" noChangeAspect="1" noMove="1" noResize="1" noEditPoints="1" noAdjustHandles="1" noChangeArrowheads="1" noChangeShapeType="1" noTextEdit="1"/>
              </p:cNvSpPr>
              <p:nvPr/>
            </p:nvSpPr>
            <p:spPr>
              <a:xfrm>
                <a:off x="1271464" y="4947416"/>
                <a:ext cx="9649072" cy="954107"/>
              </a:xfrm>
              <a:prstGeom prst="rect">
                <a:avLst/>
              </a:prstGeom>
              <a:blipFill>
                <a:blip r:embed="rId3"/>
                <a:stretch>
                  <a:fillRect l="-1327" t="-7051" b="-17308"/>
                </a:stretch>
              </a:blipFill>
            </p:spPr>
            <p:txBody>
              <a:bodyPr/>
              <a:lstStyle/>
              <a:p>
                <a:r>
                  <a:rPr lang="ja-JP" altLang="en-US">
                    <a:noFill/>
                  </a:rPr>
                  <a:t> </a:t>
                </a:r>
              </a:p>
            </p:txBody>
          </p:sp>
        </mc:Fallback>
      </mc:AlternateContent>
      <p:sp>
        <p:nvSpPr>
          <p:cNvPr id="6" name="矢印: 折線 5">
            <a:extLst>
              <a:ext uri="{FF2B5EF4-FFF2-40B4-BE49-F238E27FC236}">
                <a16:creationId xmlns:a16="http://schemas.microsoft.com/office/drawing/2014/main" id="{74757CFD-57E0-4294-9F7B-705418CD3B14}"/>
              </a:ext>
            </a:extLst>
          </p:cNvPr>
          <p:cNvSpPr/>
          <p:nvPr/>
        </p:nvSpPr>
        <p:spPr>
          <a:xfrm rot="5400000">
            <a:off x="4917580" y="2754636"/>
            <a:ext cx="2376264" cy="1852784"/>
          </a:xfrm>
          <a:prstGeom prst="ben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F6A4903-0740-4705-9F24-40A51F2C8BEB}"/>
                  </a:ext>
                </a:extLst>
              </p:cNvPr>
              <p:cNvSpPr txBox="1"/>
              <p:nvPr/>
            </p:nvSpPr>
            <p:spPr>
              <a:xfrm>
                <a:off x="2207568" y="2433963"/>
                <a:ext cx="2920158" cy="523220"/>
              </a:xfrm>
              <a:prstGeom prst="rect">
                <a:avLst/>
              </a:prstGeom>
              <a:noFill/>
            </p:spPr>
            <p:txBody>
              <a:bodyPr wrap="none" rtlCol="0">
                <a:spAutoFit/>
              </a:bodyPr>
              <a:lstStyle/>
              <a:p>
                <a:pPr algn="l"/>
                <a:r>
                  <a:rPr kumimoji="1" lang="ja-JP" altLang="en-US" sz="2800" dirty="0"/>
                  <a:t>実験結果</a:t>
                </a:r>
                <a14:m>
                  <m:oMath xmlns:m="http://schemas.openxmlformats.org/officeDocument/2006/math">
                    <m:r>
                      <a:rPr kumimoji="1" lang="en-US" altLang="ja-JP" sz="2800" b="0" i="1" smtClean="0">
                        <a:latin typeface="Cambria Math" panose="02040503050406030204" pitchFamily="18" charset="0"/>
                      </a:rPr>
                      <m:t>𝑌</m:t>
                    </m:r>
                  </m:oMath>
                </a14:m>
                <a:r>
                  <a:rPr kumimoji="1" lang="ja-JP" altLang="en-US" sz="2800" dirty="0"/>
                  <a:t>のセット</a:t>
                </a:r>
              </a:p>
            </p:txBody>
          </p:sp>
        </mc:Choice>
        <mc:Fallback xmlns="">
          <p:sp>
            <p:nvSpPr>
              <p:cNvPr id="7" name="テキスト ボックス 6">
                <a:extLst>
                  <a:ext uri="{FF2B5EF4-FFF2-40B4-BE49-F238E27FC236}">
                    <a16:creationId xmlns:a16="http://schemas.microsoft.com/office/drawing/2014/main" id="{5F6A4903-0740-4705-9F24-40A51F2C8BEB}"/>
                  </a:ext>
                </a:extLst>
              </p:cNvPr>
              <p:cNvSpPr txBox="1">
                <a:spLocks noRot="1" noChangeAspect="1" noMove="1" noResize="1" noEditPoints="1" noAdjustHandles="1" noChangeArrowheads="1" noChangeShapeType="1" noTextEdit="1"/>
              </p:cNvSpPr>
              <p:nvPr/>
            </p:nvSpPr>
            <p:spPr>
              <a:xfrm>
                <a:off x="2207568" y="2433963"/>
                <a:ext cx="2920158" cy="523220"/>
              </a:xfrm>
              <a:prstGeom prst="rect">
                <a:avLst/>
              </a:prstGeom>
              <a:blipFill>
                <a:blip r:embed="rId4"/>
                <a:stretch>
                  <a:fillRect l="-4175" t="-11628" r="-2923" b="-31395"/>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CA9A99DB-CDBD-4987-83E2-9782B9A6CB9F}"/>
              </a:ext>
            </a:extLst>
          </p:cNvPr>
          <p:cNvSpPr txBox="1"/>
          <p:nvPr/>
        </p:nvSpPr>
        <p:spPr>
          <a:xfrm>
            <a:off x="8968608" y="2052737"/>
            <a:ext cx="2985113" cy="1015663"/>
          </a:xfrm>
          <a:prstGeom prst="rect">
            <a:avLst/>
          </a:prstGeom>
          <a:noFill/>
        </p:spPr>
        <p:txBody>
          <a:bodyPr wrap="none" rtlCol="0">
            <a:spAutoFit/>
          </a:bodyPr>
          <a:lstStyle/>
          <a:p>
            <a:pPr algn="l"/>
            <a:r>
              <a:rPr kumimoji="1" lang="en-US" altLang="ja-JP" sz="2000" dirty="0">
                <a:solidFill>
                  <a:srgbClr val="FFFF00"/>
                </a:solidFill>
              </a:rPr>
              <a:t>21</a:t>
            </a:r>
            <a:r>
              <a:rPr kumimoji="1" lang="ja-JP" altLang="en-US" sz="2000" dirty="0">
                <a:solidFill>
                  <a:srgbClr val="FFFF00"/>
                </a:solidFill>
              </a:rPr>
              <a:t>個のモデルパラメータ：</a:t>
            </a:r>
            <a:endParaRPr kumimoji="1" lang="en-US" altLang="ja-JP" sz="2000" dirty="0">
              <a:solidFill>
                <a:srgbClr val="FFFF00"/>
              </a:solidFill>
            </a:endParaRPr>
          </a:p>
          <a:p>
            <a:pPr algn="l"/>
            <a:r>
              <a:rPr kumimoji="1" lang="ja-JP" altLang="en-US" sz="2000" dirty="0">
                <a:solidFill>
                  <a:srgbClr val="FFFF00"/>
                </a:solidFill>
              </a:rPr>
              <a:t>流体初期条件、輸送係数</a:t>
            </a:r>
            <a:endParaRPr kumimoji="1" lang="en-US" altLang="ja-JP" sz="2000" dirty="0">
              <a:solidFill>
                <a:srgbClr val="FFFF00"/>
              </a:solidFill>
            </a:endParaRPr>
          </a:p>
          <a:p>
            <a:pPr algn="l"/>
            <a:r>
              <a:rPr kumimoji="1" lang="en-US" altLang="ja-JP" sz="2000" dirty="0">
                <a:solidFill>
                  <a:srgbClr val="FFFF00"/>
                </a:solidFill>
              </a:rPr>
              <a:t>※</a:t>
            </a:r>
            <a:r>
              <a:rPr kumimoji="1" lang="ja-JP" altLang="en-US" sz="2000" dirty="0">
                <a:solidFill>
                  <a:srgbClr val="FFFF00"/>
                </a:solidFill>
              </a:rPr>
              <a:t>状態方程式は格子</a:t>
            </a:r>
            <a:r>
              <a:rPr kumimoji="1" lang="en-US" altLang="ja-JP" sz="2000" dirty="0">
                <a:solidFill>
                  <a:srgbClr val="FFFF00"/>
                </a:solidFill>
              </a:rPr>
              <a:t>QCD</a:t>
            </a:r>
            <a:endParaRPr kumimoji="1" lang="ja-JP" altLang="en-US" sz="2000" dirty="0">
              <a:solidFill>
                <a:srgbClr val="FFFF00"/>
              </a:solidFill>
            </a:endParaRPr>
          </a:p>
        </p:txBody>
      </p:sp>
      <p:sp>
        <p:nvSpPr>
          <p:cNvPr id="9" name="テキスト ボックス 8">
            <a:extLst>
              <a:ext uri="{FF2B5EF4-FFF2-40B4-BE49-F238E27FC236}">
                <a16:creationId xmlns:a16="http://schemas.microsoft.com/office/drawing/2014/main" id="{D6873A1C-5B72-4B75-B2ED-FFBB87E51E5D}"/>
              </a:ext>
            </a:extLst>
          </p:cNvPr>
          <p:cNvSpPr txBox="1"/>
          <p:nvPr/>
        </p:nvSpPr>
        <p:spPr>
          <a:xfrm>
            <a:off x="216113" y="2954153"/>
            <a:ext cx="4717016" cy="1631216"/>
          </a:xfrm>
          <a:prstGeom prst="rect">
            <a:avLst/>
          </a:prstGeom>
          <a:noFill/>
        </p:spPr>
        <p:txBody>
          <a:bodyPr wrap="square" rtlCol="0">
            <a:spAutoFit/>
          </a:bodyPr>
          <a:lstStyle/>
          <a:p>
            <a:pPr algn="l"/>
            <a:r>
              <a:rPr kumimoji="1" lang="ja-JP" altLang="en-US" sz="2000" dirty="0">
                <a:solidFill>
                  <a:srgbClr val="FFFF00"/>
                </a:solidFill>
              </a:rPr>
              <a:t>衝突系：</a:t>
            </a:r>
            <a:r>
              <a:rPr kumimoji="1" lang="en-US" altLang="ja-JP" sz="2000" dirty="0" err="1">
                <a:solidFill>
                  <a:srgbClr val="FFFF00"/>
                </a:solidFill>
              </a:rPr>
              <a:t>PbPb</a:t>
            </a:r>
            <a:r>
              <a:rPr kumimoji="1" lang="en-US" altLang="ja-JP" sz="2000" dirty="0">
                <a:solidFill>
                  <a:srgbClr val="FFFF00"/>
                </a:solidFill>
              </a:rPr>
              <a:t> 2.76 </a:t>
            </a:r>
            <a:r>
              <a:rPr kumimoji="1" lang="en-US" altLang="ja-JP" sz="2000" dirty="0" err="1">
                <a:solidFill>
                  <a:srgbClr val="FFFF00"/>
                </a:solidFill>
              </a:rPr>
              <a:t>TeV</a:t>
            </a:r>
            <a:r>
              <a:rPr kumimoji="1" lang="en-US" altLang="ja-JP" sz="2000" dirty="0">
                <a:solidFill>
                  <a:srgbClr val="FFFF00"/>
                </a:solidFill>
              </a:rPr>
              <a:t>, 5.02 </a:t>
            </a:r>
            <a:r>
              <a:rPr kumimoji="1" lang="en-US" altLang="ja-JP" sz="2000" dirty="0" err="1">
                <a:solidFill>
                  <a:srgbClr val="FFFF00"/>
                </a:solidFill>
              </a:rPr>
              <a:t>TeV</a:t>
            </a:r>
            <a:endParaRPr kumimoji="1" lang="en-US" altLang="ja-JP" sz="2000" dirty="0">
              <a:solidFill>
                <a:srgbClr val="FFFF00"/>
              </a:solidFill>
            </a:endParaRPr>
          </a:p>
          <a:p>
            <a:pPr algn="l"/>
            <a:r>
              <a:rPr kumimoji="1" lang="ja-JP" altLang="en-US" sz="2000" dirty="0">
                <a:solidFill>
                  <a:srgbClr val="FFFF00"/>
                </a:solidFill>
              </a:rPr>
              <a:t>測定量：多重度、横エネルギー、粒子識別された収量</a:t>
            </a:r>
            <a:r>
              <a:rPr kumimoji="1" lang="en-US" altLang="ja-JP" sz="2000" dirty="0">
                <a:solidFill>
                  <a:srgbClr val="FFFF00"/>
                </a:solidFill>
              </a:rPr>
              <a:t>(</a:t>
            </a:r>
            <a:r>
              <a:rPr kumimoji="1" lang="ja-JP" altLang="en-US" sz="2000" dirty="0">
                <a:solidFill>
                  <a:srgbClr val="FFFF00"/>
                </a:solidFill>
              </a:rPr>
              <a:t>と横運動量依存性</a:t>
            </a:r>
            <a:r>
              <a:rPr kumimoji="1" lang="en-US" altLang="ja-JP" sz="2000" dirty="0">
                <a:solidFill>
                  <a:srgbClr val="FFFF00"/>
                </a:solidFill>
              </a:rPr>
              <a:t>)</a:t>
            </a:r>
            <a:r>
              <a:rPr kumimoji="1" lang="ja-JP" altLang="en-US" sz="2000" dirty="0">
                <a:solidFill>
                  <a:srgbClr val="FFFF00"/>
                </a:solidFill>
              </a:rPr>
              <a:t>と平均横運動量、異方フロー</a:t>
            </a:r>
            <a:r>
              <a:rPr kumimoji="1" lang="en-US" altLang="ja-JP" sz="2000" dirty="0">
                <a:solidFill>
                  <a:srgbClr val="FFFF00"/>
                </a:solidFill>
              </a:rPr>
              <a:t>(</a:t>
            </a:r>
            <a:r>
              <a:rPr kumimoji="1" lang="ja-JP" altLang="en-US" sz="2000" dirty="0">
                <a:solidFill>
                  <a:srgbClr val="FFFF00"/>
                </a:solidFill>
              </a:rPr>
              <a:t>と横運動量依存性</a:t>
            </a:r>
            <a:r>
              <a:rPr kumimoji="1" lang="en-US" altLang="ja-JP" sz="2000" dirty="0">
                <a:solidFill>
                  <a:srgbClr val="FFFF00"/>
                </a:solidFill>
              </a:rPr>
              <a:t>)</a:t>
            </a:r>
            <a:r>
              <a:rPr kumimoji="1" lang="ja-JP" altLang="en-US" sz="2000" dirty="0">
                <a:solidFill>
                  <a:srgbClr val="FFFF00"/>
                </a:solidFill>
              </a:rPr>
              <a:t>、横運動量揺らぎ</a:t>
            </a:r>
            <a:endParaRPr kumimoji="1" lang="en-US" altLang="ja-JP" sz="2000" dirty="0">
              <a:solidFill>
                <a:srgbClr val="FFFF00"/>
              </a:solidFill>
            </a:endParaRPr>
          </a:p>
        </p:txBody>
      </p:sp>
      <p:sp>
        <p:nvSpPr>
          <p:cNvPr id="10" name="テキスト ボックス 9">
            <a:extLst>
              <a:ext uri="{FF2B5EF4-FFF2-40B4-BE49-F238E27FC236}">
                <a16:creationId xmlns:a16="http://schemas.microsoft.com/office/drawing/2014/main" id="{C0B099D8-2717-4BAB-9274-A7553D90382D}"/>
              </a:ext>
            </a:extLst>
          </p:cNvPr>
          <p:cNvSpPr txBox="1"/>
          <p:nvPr/>
        </p:nvSpPr>
        <p:spPr>
          <a:xfrm>
            <a:off x="7718481" y="6392548"/>
            <a:ext cx="3098925" cy="369332"/>
          </a:xfrm>
          <a:prstGeom prst="rect">
            <a:avLst/>
          </a:prstGeom>
          <a:noFill/>
        </p:spPr>
        <p:txBody>
          <a:bodyPr wrap="none" rtlCol="0">
            <a:spAutoFit/>
          </a:bodyPr>
          <a:lstStyle/>
          <a:p>
            <a:pPr algn="l"/>
            <a:r>
              <a:rPr kumimoji="1" lang="en-US" altLang="ja-JP" dirty="0">
                <a:solidFill>
                  <a:srgbClr val="FFFF00"/>
                </a:solidFill>
              </a:rPr>
              <a:t>G. </a:t>
            </a:r>
            <a:r>
              <a:rPr kumimoji="1" lang="en-US" altLang="ja-JP" dirty="0" err="1">
                <a:solidFill>
                  <a:srgbClr val="FFFF00"/>
                </a:solidFill>
              </a:rPr>
              <a:t>Nijs</a:t>
            </a:r>
            <a:r>
              <a:rPr kumimoji="1" lang="en-US" altLang="ja-JP" dirty="0">
                <a:solidFill>
                  <a:srgbClr val="FFFF00"/>
                </a:solidFill>
              </a:rPr>
              <a:t> </a:t>
            </a:r>
            <a:r>
              <a:rPr kumimoji="1" lang="en-US" altLang="ja-JP" i="1" dirty="0">
                <a:solidFill>
                  <a:srgbClr val="FFFF00"/>
                </a:solidFill>
              </a:rPr>
              <a:t>et al.</a:t>
            </a:r>
            <a:r>
              <a:rPr kumimoji="1" lang="en-US" altLang="ja-JP" dirty="0">
                <a:solidFill>
                  <a:srgbClr val="FFFF00"/>
                </a:solidFill>
              </a:rPr>
              <a:t>, arXiv:2010.15130.</a:t>
            </a:r>
            <a:endParaRPr kumimoji="1" lang="ja-JP" altLang="en-US" dirty="0">
              <a:solidFill>
                <a:srgbClr val="FFFF00"/>
              </a:solidFill>
            </a:endParaRPr>
          </a:p>
        </p:txBody>
      </p:sp>
      <p:sp>
        <p:nvSpPr>
          <p:cNvPr id="11" name="テキスト ボックス 10">
            <a:extLst>
              <a:ext uri="{FF2B5EF4-FFF2-40B4-BE49-F238E27FC236}">
                <a16:creationId xmlns:a16="http://schemas.microsoft.com/office/drawing/2014/main" id="{A1F318C3-DA3B-485B-80AE-EBCD76E6EC8D}"/>
              </a:ext>
            </a:extLst>
          </p:cNvPr>
          <p:cNvSpPr txBox="1"/>
          <p:nvPr/>
        </p:nvSpPr>
        <p:spPr>
          <a:xfrm>
            <a:off x="1507404" y="5992438"/>
            <a:ext cx="3179075" cy="400110"/>
          </a:xfrm>
          <a:prstGeom prst="rect">
            <a:avLst/>
          </a:prstGeom>
          <a:noFill/>
        </p:spPr>
        <p:txBody>
          <a:bodyPr wrap="none" rtlCol="0">
            <a:spAutoFit/>
          </a:bodyPr>
          <a:lstStyle/>
          <a:p>
            <a:pPr algn="l"/>
            <a:r>
              <a:rPr kumimoji="1" lang="ja-JP" altLang="en-US" sz="2000" dirty="0">
                <a:solidFill>
                  <a:srgbClr val="FFFF00"/>
                </a:solidFill>
              </a:rPr>
              <a:t>輸送係数の結果は次頁以降</a:t>
            </a:r>
          </a:p>
        </p:txBody>
      </p:sp>
      <p:grpSp>
        <p:nvGrpSpPr>
          <p:cNvPr id="12" name="グループ化 11">
            <a:extLst>
              <a:ext uri="{FF2B5EF4-FFF2-40B4-BE49-F238E27FC236}">
                <a16:creationId xmlns:a16="http://schemas.microsoft.com/office/drawing/2014/main" id="{A2248ABD-172D-49C0-817D-50B6C7B08D38}"/>
              </a:ext>
            </a:extLst>
          </p:cNvPr>
          <p:cNvGrpSpPr>
            <a:grpSpLocks noChangeAspect="1"/>
          </p:cNvGrpSpPr>
          <p:nvPr/>
        </p:nvGrpSpPr>
        <p:grpSpPr>
          <a:xfrm>
            <a:off x="11162575" y="5333195"/>
            <a:ext cx="791146" cy="1728871"/>
            <a:chOff x="1795273" y="2610896"/>
            <a:chExt cx="1977865" cy="4322177"/>
          </a:xfrm>
        </p:grpSpPr>
        <p:pic>
          <p:nvPicPr>
            <p:cNvPr id="13" name="グラフィックス 12" descr="装飾的な円">
              <a:extLst>
                <a:ext uri="{FF2B5EF4-FFF2-40B4-BE49-F238E27FC236}">
                  <a16:creationId xmlns:a16="http://schemas.microsoft.com/office/drawing/2014/main" id="{A70ACDD7-5758-4BF8-AEC7-C723A2C729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14" name="グラフィックス 13" descr="中心点から放射状に広がる複数の円">
              <a:extLst>
                <a:ext uri="{FF2B5EF4-FFF2-40B4-BE49-F238E27FC236}">
                  <a16:creationId xmlns:a16="http://schemas.microsoft.com/office/drawing/2014/main" id="{DDDC28CA-74E3-4337-A888-CFE2F1B4A7F4}"/>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B3774B7F-5C38-46AB-8286-D716BC40E51A}"/>
                  </a:ext>
                </a:extLst>
              </p:cNvPr>
              <p:cNvSpPr txBox="1"/>
              <p:nvPr/>
            </p:nvSpPr>
            <p:spPr>
              <a:xfrm>
                <a:off x="8192267" y="3573016"/>
                <a:ext cx="3550524" cy="9126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𝑃</m:t>
                      </m:r>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𝑋</m:t>
                          </m:r>
                        </m:e>
                        <m:e>
                          <m:r>
                            <a:rPr kumimoji="1" lang="en-US" altLang="ja-JP" sz="2800" b="0" i="1" smtClean="0">
                              <a:latin typeface="Cambria Math" panose="02040503050406030204" pitchFamily="18" charset="0"/>
                            </a:rPr>
                            <m:t>𝑌</m:t>
                          </m:r>
                        </m:e>
                      </m:d>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i="1">
                              <a:latin typeface="Cambria Math" panose="02040503050406030204" pitchFamily="18" charset="0"/>
                              <a:ea typeface="Cambria Math" panose="02040503050406030204" pitchFamily="18" charset="0"/>
                            </a:rPr>
                            <m:t>𝑃</m:t>
                          </m:r>
                          <m:d>
                            <m:dPr>
                              <m:ctrlPr>
                                <a:rPr kumimoji="1" lang="en-US" altLang="ja-JP" sz="2800" i="1">
                                  <a:latin typeface="Cambria Math" panose="02040503050406030204" pitchFamily="18" charset="0"/>
                                  <a:ea typeface="Cambria Math" panose="02040503050406030204" pitchFamily="18" charset="0"/>
                                </a:rPr>
                              </m:ctrlPr>
                            </m:dPr>
                            <m:e>
                              <m:r>
                                <a:rPr kumimoji="1" lang="en-US" altLang="ja-JP" sz="2800" i="1">
                                  <a:latin typeface="Cambria Math" panose="02040503050406030204" pitchFamily="18" charset="0"/>
                                  <a:ea typeface="Cambria Math" panose="02040503050406030204" pitchFamily="18" charset="0"/>
                                </a:rPr>
                                <m:t>𝑌</m:t>
                              </m:r>
                            </m:e>
                            <m:e>
                              <m:r>
                                <a:rPr kumimoji="1" lang="en-US" altLang="ja-JP" sz="2800" i="1">
                                  <a:latin typeface="Cambria Math" panose="02040503050406030204" pitchFamily="18" charset="0"/>
                                  <a:ea typeface="Cambria Math" panose="02040503050406030204" pitchFamily="18" charset="0"/>
                                </a:rPr>
                                <m:t>𝑋</m:t>
                              </m:r>
                            </m:e>
                          </m:d>
                          <m:r>
                            <a:rPr kumimoji="1" lang="en-US" altLang="ja-JP" sz="2800" i="1">
                              <a:latin typeface="Cambria Math" panose="02040503050406030204" pitchFamily="18" charset="0"/>
                              <a:ea typeface="Cambria Math" panose="02040503050406030204" pitchFamily="18" charset="0"/>
                            </a:rPr>
                            <m:t>𝑃</m:t>
                          </m:r>
                          <m:r>
                            <a:rPr kumimoji="1" lang="en-US" altLang="ja-JP" sz="2800" i="1">
                              <a:latin typeface="Cambria Math" panose="02040503050406030204" pitchFamily="18" charset="0"/>
                              <a:ea typeface="Cambria Math" panose="02040503050406030204" pitchFamily="18" charset="0"/>
                            </a:rPr>
                            <m:t>(</m:t>
                          </m:r>
                          <m:r>
                            <a:rPr kumimoji="1" lang="en-US" altLang="ja-JP" sz="2800" i="1">
                              <a:latin typeface="Cambria Math" panose="02040503050406030204" pitchFamily="18" charset="0"/>
                              <a:ea typeface="Cambria Math" panose="02040503050406030204" pitchFamily="18" charset="0"/>
                            </a:rPr>
                            <m:t>𝑋</m:t>
                          </m:r>
                          <m:r>
                            <a:rPr kumimoji="1" lang="en-US" altLang="ja-JP" sz="2800" i="1">
                              <a:latin typeface="Cambria Math" panose="02040503050406030204" pitchFamily="18" charset="0"/>
                              <a:ea typeface="Cambria Math" panose="02040503050406030204" pitchFamily="18" charset="0"/>
                            </a:rPr>
                            <m:t>)</m:t>
                          </m:r>
                        </m:num>
                        <m:den>
                          <m:r>
                            <a:rPr kumimoji="1" lang="en-US" altLang="ja-JP" sz="2800" b="0" i="1" smtClean="0">
                              <a:latin typeface="Cambria Math" panose="02040503050406030204" pitchFamily="18" charset="0"/>
                            </a:rPr>
                            <m:t>𝑃</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𝑌</m:t>
                          </m:r>
                          <m:r>
                            <a:rPr kumimoji="1" lang="en-US" altLang="ja-JP" sz="2800" b="0" i="1" smtClean="0">
                              <a:latin typeface="Cambria Math" panose="02040503050406030204" pitchFamily="18" charset="0"/>
                            </a:rPr>
                            <m:t>)</m:t>
                          </m:r>
                        </m:den>
                      </m:f>
                    </m:oMath>
                  </m:oMathPara>
                </a14:m>
                <a:endParaRPr kumimoji="1" lang="ja-JP" altLang="en-US" sz="2800" dirty="0"/>
              </a:p>
            </p:txBody>
          </p:sp>
        </mc:Choice>
        <mc:Fallback xmlns="">
          <p:sp>
            <p:nvSpPr>
              <p:cNvPr id="5" name="テキスト ボックス 4">
                <a:extLst>
                  <a:ext uri="{FF2B5EF4-FFF2-40B4-BE49-F238E27FC236}">
                    <a16:creationId xmlns:a16="http://schemas.microsoft.com/office/drawing/2014/main" id="{B3774B7F-5C38-46AB-8286-D716BC40E51A}"/>
                  </a:ext>
                </a:extLst>
              </p:cNvPr>
              <p:cNvSpPr txBox="1">
                <a:spLocks noRot="1" noChangeAspect="1" noMove="1" noResize="1" noEditPoints="1" noAdjustHandles="1" noChangeArrowheads="1" noChangeShapeType="1" noTextEdit="1"/>
              </p:cNvSpPr>
              <p:nvPr/>
            </p:nvSpPr>
            <p:spPr>
              <a:xfrm>
                <a:off x="8192267" y="3573016"/>
                <a:ext cx="3550524" cy="912622"/>
              </a:xfrm>
              <a:prstGeom prst="rect">
                <a:avLst/>
              </a:prstGeom>
              <a:blipFill>
                <a:blip r:embed="rId9"/>
                <a:stretch>
                  <a:fillRect/>
                </a:stretch>
              </a:blipFill>
            </p:spPr>
            <p:txBody>
              <a:bodyPr/>
              <a:lstStyle/>
              <a:p>
                <a:r>
                  <a:rPr lang="ja-JP" altLang="en-US">
                    <a:noFill/>
                  </a:rPr>
                  <a:t> </a:t>
                </a:r>
              </a:p>
            </p:txBody>
          </p:sp>
        </mc:Fallback>
      </mc:AlternateContent>
      <p:sp>
        <p:nvSpPr>
          <p:cNvPr id="16" name="四角形: 角を丸くする 15">
            <a:extLst>
              <a:ext uri="{FF2B5EF4-FFF2-40B4-BE49-F238E27FC236}">
                <a16:creationId xmlns:a16="http://schemas.microsoft.com/office/drawing/2014/main" id="{EC6743A2-8B25-44E8-9381-9C2090B3DAA3}"/>
              </a:ext>
            </a:extLst>
          </p:cNvPr>
          <p:cNvSpPr/>
          <p:nvPr/>
        </p:nvSpPr>
        <p:spPr>
          <a:xfrm>
            <a:off x="7710343" y="3354041"/>
            <a:ext cx="4362321" cy="13590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E67A782-44AE-4F04-B065-E957A095F0F2}"/>
              </a:ext>
            </a:extLst>
          </p:cNvPr>
          <p:cNvSpPr txBox="1"/>
          <p:nvPr/>
        </p:nvSpPr>
        <p:spPr>
          <a:xfrm>
            <a:off x="7953107" y="3068960"/>
            <a:ext cx="2031325" cy="523220"/>
          </a:xfrm>
          <a:prstGeom prst="rect">
            <a:avLst/>
          </a:prstGeom>
          <a:solidFill>
            <a:schemeClr val="accent1">
              <a:lumMod val="75000"/>
            </a:schemeClr>
          </a:solidFill>
        </p:spPr>
        <p:txBody>
          <a:bodyPr wrap="none" rtlCol="0">
            <a:spAutoFit/>
          </a:bodyPr>
          <a:lstStyle/>
          <a:p>
            <a:pPr algn="l"/>
            <a:r>
              <a:rPr kumimoji="1" lang="ja-JP" altLang="en-US" sz="2800" dirty="0"/>
              <a:t>ベイズの定理</a:t>
            </a:r>
          </a:p>
        </p:txBody>
      </p:sp>
      <p:sp>
        <p:nvSpPr>
          <p:cNvPr id="17" name="テキスト ボックス 16">
            <a:extLst>
              <a:ext uri="{FF2B5EF4-FFF2-40B4-BE49-F238E27FC236}">
                <a16:creationId xmlns:a16="http://schemas.microsoft.com/office/drawing/2014/main" id="{DB09BC6A-DC11-4375-B6D6-C349DB131E78}"/>
              </a:ext>
            </a:extLst>
          </p:cNvPr>
          <p:cNvSpPr txBox="1"/>
          <p:nvPr/>
        </p:nvSpPr>
        <p:spPr>
          <a:xfrm>
            <a:off x="407368" y="6390936"/>
            <a:ext cx="6301725" cy="369332"/>
          </a:xfrm>
          <a:prstGeom prst="rect">
            <a:avLst/>
          </a:prstGeom>
          <a:noFill/>
        </p:spPr>
        <p:txBody>
          <a:bodyPr wrap="none" rtlCol="0">
            <a:spAutoFit/>
          </a:bodyPr>
          <a:lstStyle/>
          <a:p>
            <a:pPr algn="l"/>
            <a:r>
              <a:rPr kumimoji="1" lang="en-US" altLang="ja-JP" dirty="0"/>
              <a:t>J.E. Bernhard, </a:t>
            </a:r>
            <a:r>
              <a:rPr kumimoji="1" lang="en-US" altLang="ja-JP" dirty="0" err="1"/>
              <a:t>Ph.D</a:t>
            </a:r>
            <a:r>
              <a:rPr kumimoji="1" lang="en-US" altLang="ja-JP" dirty="0"/>
              <a:t> thesis, Duke Univ. (2018); arXiv:1804.06469.</a:t>
            </a:r>
            <a:endParaRPr kumimoji="1" lang="ja-JP" altLang="en-US" dirty="0"/>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06A8E1EB-B5CE-4852-8A52-A9EF7FD0776A}"/>
                  </a:ext>
                </a:extLst>
              </p:cNvPr>
              <p:cNvSpPr txBox="1"/>
              <p:nvPr/>
            </p:nvSpPr>
            <p:spPr>
              <a:xfrm>
                <a:off x="5570783" y="3262986"/>
                <a:ext cx="2011192" cy="523220"/>
              </a:xfrm>
              <a:prstGeom prst="rect">
                <a:avLst/>
              </a:prstGeom>
              <a:solidFill>
                <a:schemeClr val="accent1">
                  <a:lumMod val="75000"/>
                </a:schemeClr>
              </a:solidFill>
              <a:ln w="38100">
                <a:solidFill>
                  <a:schemeClr val="tx1"/>
                </a:solidFill>
              </a:ln>
            </p:spPr>
            <p:txBody>
              <a:bodyPr wrap="none" rtlCol="0">
                <a:spAutoFit/>
              </a:bodyPr>
              <a:lstStyle/>
              <a:p>
                <a:pPr algn="l"/>
                <a:r>
                  <a:rPr kumimoji="1" lang="ja-JP" altLang="en-US" sz="2800" dirty="0"/>
                  <a:t>尤度</a:t>
                </a:r>
                <a14:m>
                  <m:oMath xmlns:m="http://schemas.openxmlformats.org/officeDocument/2006/math">
                    <m:r>
                      <a:rPr kumimoji="1" lang="en-US" altLang="ja-JP" sz="2800" b="0" i="1" smtClean="0">
                        <a:latin typeface="Cambria Math" panose="02040503050406030204" pitchFamily="18" charset="0"/>
                      </a:rPr>
                      <m:t>𝑃</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𝑌</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𝑋</m:t>
                    </m:r>
                    <m:r>
                      <a:rPr kumimoji="1" lang="en-US" altLang="ja-JP" sz="2800" b="0" i="1" smtClean="0">
                        <a:latin typeface="Cambria Math" panose="02040503050406030204" pitchFamily="18" charset="0"/>
                      </a:rPr>
                      <m:t>)</m:t>
                    </m:r>
                  </m:oMath>
                </a14:m>
                <a:endParaRPr kumimoji="1" lang="ja-JP" altLang="en-US" sz="2800" dirty="0"/>
              </a:p>
            </p:txBody>
          </p:sp>
        </mc:Choice>
        <mc:Fallback xmlns="">
          <p:sp>
            <p:nvSpPr>
              <p:cNvPr id="18" name="テキスト ボックス 17">
                <a:extLst>
                  <a:ext uri="{FF2B5EF4-FFF2-40B4-BE49-F238E27FC236}">
                    <a16:creationId xmlns:a16="http://schemas.microsoft.com/office/drawing/2014/main" id="{06A8E1EB-B5CE-4852-8A52-A9EF7FD0776A}"/>
                  </a:ext>
                </a:extLst>
              </p:cNvPr>
              <p:cNvSpPr txBox="1">
                <a:spLocks noRot="1" noChangeAspect="1" noMove="1" noResize="1" noEditPoints="1" noAdjustHandles="1" noChangeArrowheads="1" noChangeShapeType="1" noTextEdit="1"/>
              </p:cNvSpPr>
              <p:nvPr/>
            </p:nvSpPr>
            <p:spPr>
              <a:xfrm>
                <a:off x="5570783" y="3262986"/>
                <a:ext cx="2011192" cy="523220"/>
              </a:xfrm>
              <a:prstGeom prst="rect">
                <a:avLst/>
              </a:prstGeom>
              <a:blipFill>
                <a:blip r:embed="rId10"/>
                <a:stretch>
                  <a:fillRect l="-5357" t="-7609" b="-26087"/>
                </a:stretch>
              </a:blipFill>
              <a:ln w="38100">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122673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AEB0542-6A81-426B-8155-1D445BD2A604}"/>
              </a:ext>
            </a:extLst>
          </p:cNvPr>
          <p:cNvPicPr>
            <a:picLocks noChangeAspect="1"/>
          </p:cNvPicPr>
          <p:nvPr/>
        </p:nvPicPr>
        <p:blipFill rotWithShape="1">
          <a:blip r:embed="rId2"/>
          <a:srcRect b="7136"/>
          <a:stretch/>
        </p:blipFill>
        <p:spPr>
          <a:xfrm>
            <a:off x="1269523" y="1399325"/>
            <a:ext cx="9628742" cy="4750104"/>
          </a:xfrm>
          <a:prstGeom prst="rect">
            <a:avLst/>
          </a:prstGeom>
        </p:spPr>
      </p:pic>
      <p:sp>
        <p:nvSpPr>
          <p:cNvPr id="2" name="タイトル 1">
            <a:extLst>
              <a:ext uri="{FF2B5EF4-FFF2-40B4-BE49-F238E27FC236}">
                <a16:creationId xmlns:a16="http://schemas.microsoft.com/office/drawing/2014/main" id="{4EE8DDFF-6D01-4DF2-89C1-96AA991CB8CF}"/>
              </a:ext>
            </a:extLst>
          </p:cNvPr>
          <p:cNvSpPr>
            <a:spLocks noGrp="1"/>
          </p:cNvSpPr>
          <p:nvPr>
            <p:ph type="title"/>
          </p:nvPr>
        </p:nvSpPr>
        <p:spPr/>
        <p:txBody>
          <a:bodyPr>
            <a:normAutofit/>
          </a:bodyPr>
          <a:lstStyle/>
          <a:p>
            <a:pPr algn="ctr"/>
            <a:r>
              <a:rPr lang="en-US" altLang="ja-JP" sz="4000" dirty="0"/>
              <a:t>TRAJECTUM</a:t>
            </a:r>
            <a:r>
              <a:rPr kumimoji="1" lang="ja-JP" altLang="en-US" sz="4000" dirty="0"/>
              <a:t>による実験結果の再現例</a:t>
            </a:r>
          </a:p>
        </p:txBody>
      </p:sp>
      <p:grpSp>
        <p:nvGrpSpPr>
          <p:cNvPr id="6" name="グループ化 5">
            <a:extLst>
              <a:ext uri="{FF2B5EF4-FFF2-40B4-BE49-F238E27FC236}">
                <a16:creationId xmlns:a16="http://schemas.microsoft.com/office/drawing/2014/main" id="{E7015A2E-73E0-414C-9D77-7781C9449F5C}"/>
              </a:ext>
            </a:extLst>
          </p:cNvPr>
          <p:cNvGrpSpPr>
            <a:grpSpLocks noChangeAspect="1"/>
          </p:cNvGrpSpPr>
          <p:nvPr/>
        </p:nvGrpSpPr>
        <p:grpSpPr>
          <a:xfrm>
            <a:off x="11162575" y="5333195"/>
            <a:ext cx="791146" cy="1728871"/>
            <a:chOff x="1795273" y="2610896"/>
            <a:chExt cx="1977865" cy="4322177"/>
          </a:xfrm>
        </p:grpSpPr>
        <p:pic>
          <p:nvPicPr>
            <p:cNvPr id="7" name="グラフィックス 6" descr="装飾的な円">
              <a:extLst>
                <a:ext uri="{FF2B5EF4-FFF2-40B4-BE49-F238E27FC236}">
                  <a16:creationId xmlns:a16="http://schemas.microsoft.com/office/drawing/2014/main" id="{3DBA1287-B510-4B41-926E-CBCC2C91AD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8" name="グラフィックス 7" descr="中心点から放射状に広がる複数の円">
              <a:extLst>
                <a:ext uri="{FF2B5EF4-FFF2-40B4-BE49-F238E27FC236}">
                  <a16:creationId xmlns:a16="http://schemas.microsoft.com/office/drawing/2014/main" id="{D116CFD7-C1AF-443D-80A4-DAAD38C6508C}"/>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10" name="テキスト ボックス 9">
            <a:extLst>
              <a:ext uri="{FF2B5EF4-FFF2-40B4-BE49-F238E27FC236}">
                <a16:creationId xmlns:a16="http://schemas.microsoft.com/office/drawing/2014/main" id="{DD19B353-6616-4186-8794-7543DF453D95}"/>
              </a:ext>
            </a:extLst>
          </p:cNvPr>
          <p:cNvSpPr txBox="1"/>
          <p:nvPr/>
        </p:nvSpPr>
        <p:spPr>
          <a:xfrm>
            <a:off x="6192236" y="6179027"/>
            <a:ext cx="4838184" cy="369332"/>
          </a:xfrm>
          <a:prstGeom prst="rect">
            <a:avLst/>
          </a:prstGeom>
          <a:noFill/>
        </p:spPr>
        <p:txBody>
          <a:bodyPr wrap="none" rtlCol="0">
            <a:spAutoFit/>
          </a:bodyPr>
          <a:lstStyle/>
          <a:p>
            <a:r>
              <a:rPr kumimoji="1" lang="en-US" altLang="ja-JP" dirty="0"/>
              <a:t>G. </a:t>
            </a:r>
            <a:r>
              <a:rPr kumimoji="1" lang="en-US" altLang="ja-JP" dirty="0" err="1"/>
              <a:t>Nijs</a:t>
            </a:r>
            <a:r>
              <a:rPr kumimoji="1" lang="en-US" altLang="ja-JP" dirty="0"/>
              <a:t> </a:t>
            </a:r>
            <a:r>
              <a:rPr kumimoji="1" lang="en-US" altLang="ja-JP" i="1" dirty="0"/>
              <a:t>et al.</a:t>
            </a:r>
            <a:r>
              <a:rPr kumimoji="1" lang="en-US" altLang="ja-JP" dirty="0"/>
              <a:t>, </a:t>
            </a:r>
            <a:r>
              <a:rPr kumimoji="1" lang="en-GB" altLang="ja-JP" dirty="0"/>
              <a:t>Phys. Rev. Lett. 126, 202301 (2021).</a:t>
            </a:r>
          </a:p>
        </p:txBody>
      </p:sp>
    </p:spTree>
    <p:extLst>
      <p:ext uri="{BB962C8B-B14F-4D97-AF65-F5344CB8AC3E}">
        <p14:creationId xmlns:p14="http://schemas.microsoft.com/office/powerpoint/2010/main" val="3909618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B5877-A1B8-46BA-AF88-ADF205139063}"/>
              </a:ext>
            </a:extLst>
          </p:cNvPr>
          <p:cNvSpPr>
            <a:spLocks noGrp="1"/>
          </p:cNvSpPr>
          <p:nvPr>
            <p:ph type="title"/>
          </p:nvPr>
        </p:nvSpPr>
        <p:spPr/>
        <p:txBody>
          <a:bodyPr>
            <a:normAutofit/>
          </a:bodyPr>
          <a:lstStyle/>
          <a:p>
            <a:pPr algn="ctr"/>
            <a:r>
              <a:rPr kumimoji="1" lang="ja-JP" altLang="en-US" sz="4000" dirty="0"/>
              <a:t>事後確率分布一覧</a:t>
            </a:r>
          </a:p>
        </p:txBody>
      </p:sp>
      <p:pic>
        <p:nvPicPr>
          <p:cNvPr id="6" name="図 5">
            <a:extLst>
              <a:ext uri="{FF2B5EF4-FFF2-40B4-BE49-F238E27FC236}">
                <a16:creationId xmlns:a16="http://schemas.microsoft.com/office/drawing/2014/main" id="{209FBACA-4A10-4DBA-9E31-23368813977A}"/>
              </a:ext>
            </a:extLst>
          </p:cNvPr>
          <p:cNvPicPr>
            <a:picLocks noChangeAspect="1"/>
          </p:cNvPicPr>
          <p:nvPr/>
        </p:nvPicPr>
        <p:blipFill rotWithShape="1">
          <a:blip r:embed="rId2"/>
          <a:srcRect t="16868" b="6784"/>
          <a:stretch/>
        </p:blipFill>
        <p:spPr>
          <a:xfrm>
            <a:off x="1138409" y="1772816"/>
            <a:ext cx="9915181" cy="3816424"/>
          </a:xfrm>
          <a:prstGeom prst="rect">
            <a:avLst/>
          </a:prstGeom>
        </p:spPr>
      </p:pic>
      <p:grpSp>
        <p:nvGrpSpPr>
          <p:cNvPr id="7" name="グループ化 6">
            <a:extLst>
              <a:ext uri="{FF2B5EF4-FFF2-40B4-BE49-F238E27FC236}">
                <a16:creationId xmlns:a16="http://schemas.microsoft.com/office/drawing/2014/main" id="{4FDF95A6-33BF-4C44-8030-DC3D657AE639}"/>
              </a:ext>
            </a:extLst>
          </p:cNvPr>
          <p:cNvGrpSpPr>
            <a:grpSpLocks noChangeAspect="1"/>
          </p:cNvGrpSpPr>
          <p:nvPr/>
        </p:nvGrpSpPr>
        <p:grpSpPr>
          <a:xfrm>
            <a:off x="11162575" y="5333195"/>
            <a:ext cx="791146" cy="1728871"/>
            <a:chOff x="1795273" y="2610896"/>
            <a:chExt cx="1977865" cy="4322177"/>
          </a:xfrm>
        </p:grpSpPr>
        <p:pic>
          <p:nvPicPr>
            <p:cNvPr id="8" name="グラフィックス 7" descr="装飾的な円">
              <a:extLst>
                <a:ext uri="{FF2B5EF4-FFF2-40B4-BE49-F238E27FC236}">
                  <a16:creationId xmlns:a16="http://schemas.microsoft.com/office/drawing/2014/main" id="{6AF75514-1163-4461-B367-8AAA18B579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9" name="グラフィックス 8" descr="中心点から放射状に広がる複数の円">
              <a:extLst>
                <a:ext uri="{FF2B5EF4-FFF2-40B4-BE49-F238E27FC236}">
                  <a16:creationId xmlns:a16="http://schemas.microsoft.com/office/drawing/2014/main" id="{47399771-6C9A-48C4-AE1B-AE5605D50B47}"/>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11" name="テキスト ボックス 10">
            <a:extLst>
              <a:ext uri="{FF2B5EF4-FFF2-40B4-BE49-F238E27FC236}">
                <a16:creationId xmlns:a16="http://schemas.microsoft.com/office/drawing/2014/main" id="{A41E9AA8-19CD-4536-AC9F-CA1C7485C103}"/>
              </a:ext>
            </a:extLst>
          </p:cNvPr>
          <p:cNvSpPr txBox="1"/>
          <p:nvPr/>
        </p:nvSpPr>
        <p:spPr>
          <a:xfrm>
            <a:off x="6321500" y="1408226"/>
            <a:ext cx="4838184" cy="369332"/>
          </a:xfrm>
          <a:prstGeom prst="rect">
            <a:avLst/>
          </a:prstGeom>
          <a:noFill/>
        </p:spPr>
        <p:txBody>
          <a:bodyPr wrap="none" rtlCol="0">
            <a:spAutoFit/>
          </a:bodyPr>
          <a:lstStyle/>
          <a:p>
            <a:r>
              <a:rPr kumimoji="1" lang="en-US" altLang="ja-JP" dirty="0"/>
              <a:t>G. </a:t>
            </a:r>
            <a:r>
              <a:rPr kumimoji="1" lang="en-US" altLang="ja-JP" dirty="0" err="1"/>
              <a:t>Nijs</a:t>
            </a:r>
            <a:r>
              <a:rPr kumimoji="1" lang="en-US" altLang="ja-JP" dirty="0"/>
              <a:t> </a:t>
            </a:r>
            <a:r>
              <a:rPr kumimoji="1" lang="en-US" altLang="ja-JP" i="1" dirty="0"/>
              <a:t>et al.</a:t>
            </a:r>
            <a:r>
              <a:rPr kumimoji="1" lang="en-US" altLang="ja-JP" dirty="0"/>
              <a:t>, </a:t>
            </a:r>
            <a:r>
              <a:rPr kumimoji="1" lang="en-GB" altLang="ja-JP" dirty="0"/>
              <a:t>Phys. Rev. Lett. 126, 202301 (2021).</a:t>
            </a:r>
          </a:p>
        </p:txBody>
      </p:sp>
      <p:sp>
        <p:nvSpPr>
          <p:cNvPr id="3" name="テキスト ボックス 2">
            <a:extLst>
              <a:ext uri="{FF2B5EF4-FFF2-40B4-BE49-F238E27FC236}">
                <a16:creationId xmlns:a16="http://schemas.microsoft.com/office/drawing/2014/main" id="{26968356-1096-474E-A912-1E75A5BAA6DB}"/>
              </a:ext>
            </a:extLst>
          </p:cNvPr>
          <p:cNvSpPr txBox="1"/>
          <p:nvPr/>
        </p:nvSpPr>
        <p:spPr>
          <a:xfrm>
            <a:off x="1039995" y="1122728"/>
            <a:ext cx="2250937" cy="646331"/>
          </a:xfrm>
          <a:prstGeom prst="rect">
            <a:avLst/>
          </a:prstGeom>
          <a:noFill/>
        </p:spPr>
        <p:txBody>
          <a:bodyPr wrap="none" rtlCol="0">
            <a:spAutoFit/>
          </a:bodyPr>
          <a:lstStyle/>
          <a:p>
            <a:r>
              <a:rPr kumimoji="1" lang="ja-JP" altLang="en-US" dirty="0"/>
              <a:t>実線：</a:t>
            </a:r>
            <a:r>
              <a:rPr kumimoji="1" lang="en-US" altLang="ja-JP" dirty="0" err="1"/>
              <a:t>Pb+Pb</a:t>
            </a:r>
            <a:r>
              <a:rPr kumimoji="1" lang="ja-JP" altLang="en-US" dirty="0" err="1"/>
              <a:t>、</a:t>
            </a:r>
            <a:r>
              <a:rPr kumimoji="1" lang="en-US" altLang="ja-JP" dirty="0" err="1"/>
              <a:t>p+Pb</a:t>
            </a:r>
            <a:endParaRPr kumimoji="1" lang="ja-JP" altLang="en-US" dirty="0"/>
          </a:p>
          <a:p>
            <a:pPr algn="l"/>
            <a:r>
              <a:rPr kumimoji="1" lang="ja-JP" altLang="en-US" dirty="0"/>
              <a:t>破線：</a:t>
            </a:r>
            <a:r>
              <a:rPr kumimoji="1" lang="en-US" altLang="ja-JP" dirty="0" err="1"/>
              <a:t>Pb+Pb</a:t>
            </a:r>
            <a:r>
              <a:rPr kumimoji="1" lang="ja-JP" altLang="en-US" dirty="0"/>
              <a:t>のみ</a:t>
            </a:r>
          </a:p>
        </p:txBody>
      </p:sp>
      <p:sp>
        <p:nvSpPr>
          <p:cNvPr id="4" name="テキスト ボックス 3">
            <a:extLst>
              <a:ext uri="{FF2B5EF4-FFF2-40B4-BE49-F238E27FC236}">
                <a16:creationId xmlns:a16="http://schemas.microsoft.com/office/drawing/2014/main" id="{CE728664-89F7-4A4C-93B5-4F76EE691C79}"/>
              </a:ext>
            </a:extLst>
          </p:cNvPr>
          <p:cNvSpPr txBox="1"/>
          <p:nvPr/>
        </p:nvSpPr>
        <p:spPr>
          <a:xfrm>
            <a:off x="3215680" y="6074132"/>
            <a:ext cx="5771132" cy="523220"/>
          </a:xfrm>
          <a:prstGeom prst="rect">
            <a:avLst/>
          </a:prstGeom>
          <a:noFill/>
        </p:spPr>
        <p:txBody>
          <a:bodyPr wrap="none" rtlCol="0">
            <a:spAutoFit/>
          </a:bodyPr>
          <a:lstStyle/>
          <a:p>
            <a:pPr algn="l"/>
            <a:r>
              <a:rPr kumimoji="1" lang="ja-JP" altLang="en-US" sz="2800" dirty="0"/>
              <a:t>データセットが変われば事後確率分布も</a:t>
            </a:r>
          </a:p>
        </p:txBody>
      </p:sp>
    </p:spTree>
    <p:extLst>
      <p:ext uri="{BB962C8B-B14F-4D97-AF65-F5344CB8AC3E}">
        <p14:creationId xmlns:p14="http://schemas.microsoft.com/office/powerpoint/2010/main" val="841124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B5030-49E9-4FE9-8986-7FB0898932D2}"/>
              </a:ext>
            </a:extLst>
          </p:cNvPr>
          <p:cNvSpPr>
            <a:spLocks noGrp="1"/>
          </p:cNvSpPr>
          <p:nvPr>
            <p:ph type="title"/>
          </p:nvPr>
        </p:nvSpPr>
        <p:spPr/>
        <p:txBody>
          <a:bodyPr>
            <a:normAutofit/>
          </a:bodyPr>
          <a:lstStyle/>
          <a:p>
            <a:pPr algn="ctr"/>
            <a:r>
              <a:rPr kumimoji="1" lang="ja-JP" altLang="en-US" sz="4000" dirty="0"/>
              <a:t>ずれ粘性のパラメータ化と事後確率分布</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2BA93CE-D52A-4944-978A-23D6C4D20FA4}"/>
                  </a:ext>
                </a:extLst>
              </p:cNvPr>
              <p:cNvSpPr txBox="1"/>
              <p:nvPr/>
            </p:nvSpPr>
            <p:spPr>
              <a:xfrm>
                <a:off x="301569" y="2043509"/>
                <a:ext cx="6606103" cy="118096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𝜂</m:t>
                          </m:r>
                        </m:num>
                        <m:den>
                          <m:r>
                            <a:rPr kumimoji="1" lang="en-US" altLang="ja-JP" sz="2800" b="0" i="1" smtClean="0">
                              <a:latin typeface="Cambria Math" panose="02040503050406030204" pitchFamily="18" charset="0"/>
                            </a:rPr>
                            <m:t>𝑠</m:t>
                          </m:r>
                        </m:den>
                      </m:f>
                      <m:r>
                        <a:rPr kumimoji="1" lang="en-US" altLang="ja-JP" sz="2800" b="0" i="1" smtClean="0">
                          <a:latin typeface="Cambria Math" panose="02040503050406030204" pitchFamily="18" charset="0"/>
                        </a:rPr>
                        <m:t>=</m:t>
                      </m:r>
                      <m:sSub>
                        <m:sSubPr>
                          <m:ctrlPr>
                            <a:rPr kumimoji="1" lang="en-US" altLang="ja-JP" sz="2800" b="0" i="1" smtClean="0">
                              <a:solidFill>
                                <a:srgbClr val="FFFF00"/>
                              </a:solidFill>
                              <a:latin typeface="Cambria Math" panose="02040503050406030204" pitchFamily="18" charset="0"/>
                            </a:rPr>
                          </m:ctrlPr>
                        </m:sSubPr>
                        <m:e>
                          <m:d>
                            <m:dPr>
                              <m:ctrlPr>
                                <a:rPr kumimoji="1" lang="en-US" altLang="ja-JP" sz="2800" b="0" i="1" smtClean="0">
                                  <a:solidFill>
                                    <a:srgbClr val="FFFF00"/>
                                  </a:solidFill>
                                  <a:latin typeface="Cambria Math" panose="02040503050406030204" pitchFamily="18" charset="0"/>
                                </a:rPr>
                              </m:ctrlPr>
                            </m:dPr>
                            <m:e>
                              <m:f>
                                <m:fPr>
                                  <m:ctrlPr>
                                    <a:rPr kumimoji="1" lang="en-US" altLang="ja-JP" sz="2800" b="0" i="1" smtClean="0">
                                      <a:solidFill>
                                        <a:srgbClr val="FFFF00"/>
                                      </a:solidFill>
                                      <a:latin typeface="Cambria Math" panose="02040503050406030204" pitchFamily="18" charset="0"/>
                                    </a:rPr>
                                  </m:ctrlPr>
                                </m:fPr>
                                <m:num>
                                  <m:r>
                                    <a:rPr kumimoji="1" lang="en-US" altLang="ja-JP" sz="2800" b="0" i="1" smtClean="0">
                                      <a:solidFill>
                                        <a:srgbClr val="FFFF00"/>
                                      </a:solidFill>
                                      <a:latin typeface="Cambria Math" panose="02040503050406030204" pitchFamily="18" charset="0"/>
                                    </a:rPr>
                                    <m:t>𝜂</m:t>
                                  </m:r>
                                </m:num>
                                <m:den>
                                  <m:r>
                                    <a:rPr kumimoji="1" lang="en-US" altLang="ja-JP" sz="2800" b="0" i="1" smtClean="0">
                                      <a:solidFill>
                                        <a:srgbClr val="FFFF00"/>
                                      </a:solidFill>
                                      <a:latin typeface="Cambria Math" panose="02040503050406030204" pitchFamily="18" charset="0"/>
                                    </a:rPr>
                                    <m:t>𝑠</m:t>
                                  </m:r>
                                </m:den>
                              </m:f>
                            </m:e>
                          </m:d>
                        </m:e>
                        <m:sub>
                          <m:r>
                            <m:rPr>
                              <m:sty m:val="p"/>
                            </m:rPr>
                            <a:rPr kumimoji="1" lang="en-US" altLang="ja-JP" sz="2800" b="0" i="0" smtClean="0">
                              <a:solidFill>
                                <a:srgbClr val="FFFF00"/>
                              </a:solidFill>
                              <a:latin typeface="Cambria Math" panose="02040503050406030204" pitchFamily="18" charset="0"/>
                            </a:rPr>
                            <m:t>min</m:t>
                          </m:r>
                        </m:sub>
                      </m:sSub>
                      <m:r>
                        <a:rPr kumimoji="1" lang="en-US" altLang="ja-JP" sz="2800" b="0" i="1" smtClean="0">
                          <a:latin typeface="Cambria Math" panose="02040503050406030204" pitchFamily="18" charset="0"/>
                        </a:rPr>
                        <m:t>+</m:t>
                      </m:r>
                      <m:sSub>
                        <m:sSubPr>
                          <m:ctrlPr>
                            <a:rPr kumimoji="1" lang="en-US" altLang="ja-JP" sz="2800" b="0" i="1" smtClean="0">
                              <a:solidFill>
                                <a:srgbClr val="FFFF00"/>
                              </a:solidFill>
                              <a:latin typeface="Cambria Math" panose="02040503050406030204" pitchFamily="18" charset="0"/>
                            </a:rPr>
                          </m:ctrlPr>
                        </m:sSubPr>
                        <m:e>
                          <m:d>
                            <m:dPr>
                              <m:ctrlPr>
                                <a:rPr kumimoji="1" lang="en-US" altLang="ja-JP" sz="2800" b="0" i="1" smtClean="0">
                                  <a:solidFill>
                                    <a:srgbClr val="FFFF00"/>
                                  </a:solidFill>
                                  <a:latin typeface="Cambria Math" panose="02040503050406030204" pitchFamily="18" charset="0"/>
                                </a:rPr>
                              </m:ctrlPr>
                            </m:dPr>
                            <m:e>
                              <m:f>
                                <m:fPr>
                                  <m:ctrlPr>
                                    <a:rPr kumimoji="1" lang="en-US" altLang="ja-JP" sz="2800" b="0" i="1" smtClean="0">
                                      <a:solidFill>
                                        <a:srgbClr val="FFFF00"/>
                                      </a:solidFill>
                                      <a:latin typeface="Cambria Math" panose="02040503050406030204" pitchFamily="18" charset="0"/>
                                    </a:rPr>
                                  </m:ctrlPr>
                                </m:fPr>
                                <m:num>
                                  <m:r>
                                    <a:rPr kumimoji="1" lang="en-US" altLang="ja-JP" sz="2800" b="0" i="1" smtClean="0">
                                      <a:solidFill>
                                        <a:srgbClr val="FFFF00"/>
                                      </a:solidFill>
                                      <a:latin typeface="Cambria Math" panose="02040503050406030204" pitchFamily="18" charset="0"/>
                                    </a:rPr>
                                    <m:t>𝜂</m:t>
                                  </m:r>
                                </m:num>
                                <m:den>
                                  <m:r>
                                    <a:rPr kumimoji="1" lang="en-US" altLang="ja-JP" sz="2800" b="0" i="1" smtClean="0">
                                      <a:solidFill>
                                        <a:srgbClr val="FFFF00"/>
                                      </a:solidFill>
                                      <a:latin typeface="Cambria Math" panose="02040503050406030204" pitchFamily="18" charset="0"/>
                                    </a:rPr>
                                    <m:t>𝑠</m:t>
                                  </m:r>
                                </m:den>
                              </m:f>
                            </m:e>
                          </m:d>
                        </m:e>
                        <m:sub>
                          <m:r>
                            <m:rPr>
                              <m:sty m:val="p"/>
                            </m:rPr>
                            <a:rPr kumimoji="1" lang="en-US" altLang="ja-JP" sz="2800" b="0" i="0" smtClean="0">
                              <a:solidFill>
                                <a:srgbClr val="FFFF00"/>
                              </a:solidFill>
                              <a:latin typeface="Cambria Math" panose="02040503050406030204" pitchFamily="18" charset="0"/>
                            </a:rPr>
                            <m:t>slope</m:t>
                          </m:r>
                        </m:sub>
                      </m:sSub>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𝑇</m:t>
                          </m:r>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c</m:t>
                              </m:r>
                            </m:sub>
                          </m:sSub>
                        </m:e>
                      </m:d>
                      <m:sSup>
                        <m:sSupPr>
                          <m:ctrlPr>
                            <a:rPr kumimoji="1" lang="en-US" altLang="ja-JP" sz="2800" b="0" i="1" smtClean="0">
                              <a:latin typeface="Cambria Math" panose="02040503050406030204" pitchFamily="18" charset="0"/>
                            </a:rPr>
                          </m:ctrlPr>
                        </m:sSupPr>
                        <m:e>
                          <m:d>
                            <m:dPr>
                              <m:ctrlPr>
                                <a:rPr kumimoji="1" lang="en-US" altLang="ja-JP" sz="2800" b="0" i="1" smtClean="0">
                                  <a:latin typeface="Cambria Math" panose="02040503050406030204" pitchFamily="18" charset="0"/>
                                </a:rPr>
                              </m:ctrlPr>
                            </m:dPr>
                            <m:e>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𝑇</m:t>
                                  </m:r>
                                </m:num>
                                <m:den>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c</m:t>
                                      </m:r>
                                    </m:sub>
                                  </m:sSub>
                                </m:den>
                              </m:f>
                            </m:e>
                          </m:d>
                        </m:e>
                        <m:sup>
                          <m:sSub>
                            <m:sSubPr>
                              <m:ctrlPr>
                                <a:rPr kumimoji="1" lang="en-US" altLang="ja-JP" sz="2800" b="0" i="1" smtClean="0">
                                  <a:solidFill>
                                    <a:srgbClr val="FFFF00"/>
                                  </a:solidFill>
                                  <a:latin typeface="Cambria Math" panose="02040503050406030204" pitchFamily="18" charset="0"/>
                                </a:rPr>
                              </m:ctrlPr>
                            </m:sSubPr>
                            <m:e>
                              <m:d>
                                <m:dPr>
                                  <m:ctrlPr>
                                    <a:rPr kumimoji="1" lang="en-US" altLang="ja-JP" sz="2800" b="0" i="1" smtClean="0">
                                      <a:solidFill>
                                        <a:srgbClr val="FFFF00"/>
                                      </a:solidFill>
                                      <a:latin typeface="Cambria Math" panose="02040503050406030204" pitchFamily="18" charset="0"/>
                                    </a:rPr>
                                  </m:ctrlPr>
                                </m:dPr>
                                <m:e>
                                  <m:f>
                                    <m:fPr>
                                      <m:ctrlPr>
                                        <a:rPr kumimoji="1" lang="en-US" altLang="ja-JP" sz="2800" b="0" i="1" smtClean="0">
                                          <a:solidFill>
                                            <a:srgbClr val="FFFF00"/>
                                          </a:solidFill>
                                          <a:latin typeface="Cambria Math" panose="02040503050406030204" pitchFamily="18" charset="0"/>
                                        </a:rPr>
                                      </m:ctrlPr>
                                    </m:fPr>
                                    <m:num>
                                      <m:r>
                                        <a:rPr kumimoji="1" lang="en-US" altLang="ja-JP" sz="2800" b="0" i="1" smtClean="0">
                                          <a:solidFill>
                                            <a:srgbClr val="FFFF00"/>
                                          </a:solidFill>
                                          <a:latin typeface="Cambria Math" panose="02040503050406030204" pitchFamily="18" charset="0"/>
                                        </a:rPr>
                                        <m:t>𝜂</m:t>
                                      </m:r>
                                    </m:num>
                                    <m:den>
                                      <m:r>
                                        <a:rPr kumimoji="1" lang="en-US" altLang="ja-JP" sz="2800" b="0" i="1" smtClean="0">
                                          <a:solidFill>
                                            <a:srgbClr val="FFFF00"/>
                                          </a:solidFill>
                                          <a:latin typeface="Cambria Math" panose="02040503050406030204" pitchFamily="18" charset="0"/>
                                        </a:rPr>
                                        <m:t>𝑠</m:t>
                                      </m:r>
                                    </m:den>
                                  </m:f>
                                </m:e>
                              </m:d>
                            </m:e>
                            <m:sub>
                              <m:r>
                                <m:rPr>
                                  <m:sty m:val="p"/>
                                </m:rPr>
                                <a:rPr kumimoji="1" lang="en-US" altLang="ja-JP" sz="2800" b="0" i="0" smtClean="0">
                                  <a:solidFill>
                                    <a:srgbClr val="FFFF00"/>
                                  </a:solidFill>
                                  <a:latin typeface="Cambria Math" panose="02040503050406030204" pitchFamily="18" charset="0"/>
                                </a:rPr>
                                <m:t>crv</m:t>
                              </m:r>
                            </m:sub>
                          </m:sSub>
                        </m:sup>
                      </m:sSup>
                    </m:oMath>
                  </m:oMathPara>
                </a14:m>
                <a:endParaRPr kumimoji="1" lang="ja-JP" altLang="en-US" sz="2800" dirty="0"/>
              </a:p>
            </p:txBody>
          </p:sp>
        </mc:Choice>
        <mc:Fallback xmlns="">
          <p:sp>
            <p:nvSpPr>
              <p:cNvPr id="6" name="テキスト ボックス 5">
                <a:extLst>
                  <a:ext uri="{FF2B5EF4-FFF2-40B4-BE49-F238E27FC236}">
                    <a16:creationId xmlns:a16="http://schemas.microsoft.com/office/drawing/2014/main" id="{12BA93CE-D52A-4944-978A-23D6C4D20FA4}"/>
                  </a:ext>
                </a:extLst>
              </p:cNvPr>
              <p:cNvSpPr txBox="1">
                <a:spLocks noRot="1" noChangeAspect="1" noMove="1" noResize="1" noEditPoints="1" noAdjustHandles="1" noChangeArrowheads="1" noChangeShapeType="1" noTextEdit="1"/>
              </p:cNvSpPr>
              <p:nvPr/>
            </p:nvSpPr>
            <p:spPr>
              <a:xfrm>
                <a:off x="301569" y="2043509"/>
                <a:ext cx="6606103" cy="1180964"/>
              </a:xfrm>
              <a:prstGeom prst="rect">
                <a:avLst/>
              </a:prstGeom>
              <a:blipFill>
                <a:blip r:embed="rId2"/>
                <a:stretch>
                  <a:fillRect/>
                </a:stretch>
              </a:blipFill>
            </p:spPr>
            <p:txBody>
              <a:bodyPr/>
              <a:lstStyle/>
              <a:p>
                <a:r>
                  <a:rPr lang="ja-JP" altLang="en-US">
                    <a:noFill/>
                  </a:rPr>
                  <a:t> </a:t>
                </a:r>
              </a:p>
            </p:txBody>
          </p:sp>
        </mc:Fallback>
      </mc:AlternateContent>
      <p:cxnSp>
        <p:nvCxnSpPr>
          <p:cNvPr id="10" name="直線矢印コネクタ 9">
            <a:extLst>
              <a:ext uri="{FF2B5EF4-FFF2-40B4-BE49-F238E27FC236}">
                <a16:creationId xmlns:a16="http://schemas.microsoft.com/office/drawing/2014/main" id="{96F17CD5-D1FF-4819-9636-DFA3A4928B43}"/>
              </a:ext>
            </a:extLst>
          </p:cNvPr>
          <p:cNvCxnSpPr/>
          <p:nvPr/>
        </p:nvCxnSpPr>
        <p:spPr>
          <a:xfrm>
            <a:off x="7536160" y="5236760"/>
            <a:ext cx="43204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54EF0F38-83E3-494F-A223-F96C5937B4E9}"/>
              </a:ext>
            </a:extLst>
          </p:cNvPr>
          <p:cNvCxnSpPr>
            <a:cxnSpLocks/>
          </p:cNvCxnSpPr>
          <p:nvPr/>
        </p:nvCxnSpPr>
        <p:spPr>
          <a:xfrm flipH="1" flipV="1">
            <a:off x="7536160" y="1422220"/>
            <a:ext cx="0" cy="38449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EBAFB6DF-F0EE-4250-B85D-CA19B4947FA9}"/>
                  </a:ext>
                </a:extLst>
              </p:cNvPr>
              <p:cNvSpPr txBox="1"/>
              <p:nvPr/>
            </p:nvSpPr>
            <p:spPr>
              <a:xfrm>
                <a:off x="7589455" y="6045019"/>
                <a:ext cx="2280111"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c</m:t>
                          </m:r>
                        </m:sub>
                      </m:sSub>
                      <m:r>
                        <a:rPr kumimoji="1" lang="en-US" altLang="ja-JP" sz="2800" b="0" i="0" smtClean="0">
                          <a:latin typeface="Cambria Math" panose="02040503050406030204" pitchFamily="18" charset="0"/>
                        </a:rPr>
                        <m:t>=154 </m:t>
                      </m:r>
                      <m:r>
                        <m:rPr>
                          <m:sty m:val="p"/>
                        </m:rPr>
                        <a:rPr kumimoji="1" lang="en-US" altLang="ja-JP" sz="2800" b="0" i="0" smtClean="0">
                          <a:latin typeface="Cambria Math" panose="02040503050406030204" pitchFamily="18" charset="0"/>
                        </a:rPr>
                        <m:t>MeV</m:t>
                      </m:r>
                    </m:oMath>
                  </m:oMathPara>
                </a14:m>
                <a:endParaRPr kumimoji="1" lang="ja-JP" altLang="en-US" sz="2800" dirty="0"/>
              </a:p>
            </p:txBody>
          </p:sp>
        </mc:Choice>
        <mc:Fallback xmlns="">
          <p:sp>
            <p:nvSpPr>
              <p:cNvPr id="14" name="テキスト ボックス 13">
                <a:extLst>
                  <a:ext uri="{FF2B5EF4-FFF2-40B4-BE49-F238E27FC236}">
                    <a16:creationId xmlns:a16="http://schemas.microsoft.com/office/drawing/2014/main" id="{EBAFB6DF-F0EE-4250-B85D-CA19B4947FA9}"/>
                  </a:ext>
                </a:extLst>
              </p:cNvPr>
              <p:cNvSpPr txBox="1">
                <a:spLocks noRot="1" noChangeAspect="1" noMove="1" noResize="1" noEditPoints="1" noAdjustHandles="1" noChangeArrowheads="1" noChangeShapeType="1" noTextEdit="1"/>
              </p:cNvSpPr>
              <p:nvPr/>
            </p:nvSpPr>
            <p:spPr>
              <a:xfrm>
                <a:off x="7589455" y="6045019"/>
                <a:ext cx="2280111" cy="430887"/>
              </a:xfrm>
              <a:prstGeom prst="rect">
                <a:avLst/>
              </a:prstGeom>
              <a:blipFill>
                <a:blip r:embed="rId3"/>
                <a:stretch>
                  <a:fillRect/>
                </a:stretch>
              </a:blipFill>
            </p:spPr>
            <p:txBody>
              <a:bodyPr/>
              <a:lstStyle/>
              <a:p>
                <a:r>
                  <a:rPr lang="ja-JP" altLang="en-US">
                    <a:noFill/>
                  </a:rPr>
                  <a:t> </a:t>
                </a:r>
              </a:p>
            </p:txBody>
          </p:sp>
        </mc:Fallback>
      </mc:AlternateContent>
      <p:sp>
        <p:nvSpPr>
          <p:cNvPr id="15" name="フリーフォーム: 図形 14">
            <a:extLst>
              <a:ext uri="{FF2B5EF4-FFF2-40B4-BE49-F238E27FC236}">
                <a16:creationId xmlns:a16="http://schemas.microsoft.com/office/drawing/2014/main" id="{0D66577A-CF93-481B-9390-63448B70CE63}"/>
              </a:ext>
            </a:extLst>
          </p:cNvPr>
          <p:cNvSpPr/>
          <p:nvPr/>
        </p:nvSpPr>
        <p:spPr>
          <a:xfrm>
            <a:off x="8258783" y="2380992"/>
            <a:ext cx="3083668" cy="2159541"/>
          </a:xfrm>
          <a:custGeom>
            <a:avLst/>
            <a:gdLst>
              <a:gd name="connsiteX0" fmla="*/ 0 w 3083668"/>
              <a:gd name="connsiteY0" fmla="*/ 2159541 h 2159541"/>
              <a:gd name="connsiteX1" fmla="*/ 1478604 w 3083668"/>
              <a:gd name="connsiteY1" fmla="*/ 1420239 h 2159541"/>
              <a:gd name="connsiteX2" fmla="*/ 3083668 w 3083668"/>
              <a:gd name="connsiteY2" fmla="*/ 0 h 2159541"/>
            </a:gdLst>
            <a:ahLst/>
            <a:cxnLst>
              <a:cxn ang="0">
                <a:pos x="connsiteX0" y="connsiteY0"/>
              </a:cxn>
              <a:cxn ang="0">
                <a:pos x="connsiteX1" y="connsiteY1"/>
              </a:cxn>
              <a:cxn ang="0">
                <a:pos x="connsiteX2" y="connsiteY2"/>
              </a:cxn>
            </a:cxnLst>
            <a:rect l="l" t="t" r="r" b="b"/>
            <a:pathLst>
              <a:path w="3083668" h="2159541">
                <a:moveTo>
                  <a:pt x="0" y="2159541"/>
                </a:moveTo>
                <a:cubicBezTo>
                  <a:pt x="482329" y="1969851"/>
                  <a:pt x="964659" y="1780162"/>
                  <a:pt x="1478604" y="1420239"/>
                </a:cubicBezTo>
                <a:cubicBezTo>
                  <a:pt x="1992549" y="1060315"/>
                  <a:pt x="2538108" y="530157"/>
                  <a:pt x="3083668"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51D8225C-16AB-4F3A-8E89-D62AD831115F}"/>
                  </a:ext>
                </a:extLst>
              </p:cNvPr>
              <p:cNvSpPr txBox="1"/>
              <p:nvPr/>
            </p:nvSpPr>
            <p:spPr>
              <a:xfrm>
                <a:off x="6384032" y="4231410"/>
                <a:ext cx="1152128" cy="7935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FFFF00"/>
                              </a:solidFill>
                              <a:latin typeface="Cambria Math" panose="02040503050406030204" pitchFamily="18" charset="0"/>
                            </a:rPr>
                          </m:ctrlPr>
                        </m:sSubPr>
                        <m:e>
                          <m:d>
                            <m:dPr>
                              <m:ctrlPr>
                                <a:rPr kumimoji="1" lang="en-US" altLang="ja-JP" sz="2400" b="0" i="1" smtClean="0">
                                  <a:solidFill>
                                    <a:srgbClr val="FFFF00"/>
                                  </a:solidFill>
                                  <a:latin typeface="Cambria Math" panose="02040503050406030204" pitchFamily="18" charset="0"/>
                                </a:rPr>
                              </m:ctrlPr>
                            </m:dPr>
                            <m:e>
                              <m:f>
                                <m:fPr>
                                  <m:ctrlPr>
                                    <a:rPr kumimoji="1" lang="en-US" altLang="ja-JP" sz="2400" b="0" i="1" smtClean="0">
                                      <a:solidFill>
                                        <a:srgbClr val="FFFF00"/>
                                      </a:solidFill>
                                      <a:latin typeface="Cambria Math" panose="02040503050406030204" pitchFamily="18" charset="0"/>
                                    </a:rPr>
                                  </m:ctrlPr>
                                </m:fPr>
                                <m:num>
                                  <m:r>
                                    <a:rPr kumimoji="1" lang="en-US" altLang="ja-JP" sz="2400" b="0" i="1" smtClean="0">
                                      <a:solidFill>
                                        <a:srgbClr val="FFFF00"/>
                                      </a:solidFill>
                                      <a:latin typeface="Cambria Math" panose="02040503050406030204" pitchFamily="18" charset="0"/>
                                    </a:rPr>
                                    <m:t>𝜂</m:t>
                                  </m:r>
                                </m:num>
                                <m:den>
                                  <m:r>
                                    <a:rPr kumimoji="1" lang="en-US" altLang="ja-JP" sz="2400" b="0" i="1" smtClean="0">
                                      <a:solidFill>
                                        <a:srgbClr val="FFFF00"/>
                                      </a:solidFill>
                                      <a:latin typeface="Cambria Math" panose="02040503050406030204" pitchFamily="18" charset="0"/>
                                    </a:rPr>
                                    <m:t>𝑠</m:t>
                                  </m:r>
                                </m:den>
                              </m:f>
                            </m:e>
                          </m:d>
                        </m:e>
                        <m:sub>
                          <m:r>
                            <m:rPr>
                              <m:sty m:val="p"/>
                            </m:rPr>
                            <a:rPr kumimoji="1" lang="en-US" altLang="ja-JP" sz="2400" b="0" i="0" smtClean="0">
                              <a:solidFill>
                                <a:srgbClr val="FFFF00"/>
                              </a:solidFill>
                              <a:latin typeface="Cambria Math" panose="02040503050406030204" pitchFamily="18" charset="0"/>
                            </a:rPr>
                            <m:t>min</m:t>
                          </m:r>
                        </m:sub>
                      </m:sSub>
                    </m:oMath>
                  </m:oMathPara>
                </a14:m>
                <a:endParaRPr lang="ja-JP" altLang="en-US" sz="2400" dirty="0"/>
              </a:p>
            </p:txBody>
          </p:sp>
        </mc:Choice>
        <mc:Fallback xmlns="">
          <p:sp>
            <p:nvSpPr>
              <p:cNvPr id="17" name="テキスト ボックス 16">
                <a:extLst>
                  <a:ext uri="{FF2B5EF4-FFF2-40B4-BE49-F238E27FC236}">
                    <a16:creationId xmlns:a16="http://schemas.microsoft.com/office/drawing/2014/main" id="{51D8225C-16AB-4F3A-8E89-D62AD831115F}"/>
                  </a:ext>
                </a:extLst>
              </p:cNvPr>
              <p:cNvSpPr txBox="1">
                <a:spLocks noRot="1" noChangeAspect="1" noMove="1" noResize="1" noEditPoints="1" noAdjustHandles="1" noChangeArrowheads="1" noChangeShapeType="1" noTextEdit="1"/>
              </p:cNvSpPr>
              <p:nvPr/>
            </p:nvSpPr>
            <p:spPr>
              <a:xfrm>
                <a:off x="6384032" y="4231410"/>
                <a:ext cx="1152128" cy="793551"/>
              </a:xfrm>
              <a:prstGeom prst="rect">
                <a:avLst/>
              </a:prstGeom>
              <a:blipFill>
                <a:blip r:embed="rId4"/>
                <a:stretch>
                  <a:fillRect/>
                </a:stretch>
              </a:blipFill>
            </p:spPr>
            <p:txBody>
              <a:bodyPr/>
              <a:lstStyle/>
              <a:p>
                <a:r>
                  <a:rPr lang="ja-JP" altLang="en-US">
                    <a:noFill/>
                  </a:rPr>
                  <a:t> </a:t>
                </a:r>
              </a:p>
            </p:txBody>
          </p:sp>
        </mc:Fallback>
      </mc:AlternateContent>
      <p:sp>
        <p:nvSpPr>
          <p:cNvPr id="18" name="フリーフォーム: 図形 17">
            <a:extLst>
              <a:ext uri="{FF2B5EF4-FFF2-40B4-BE49-F238E27FC236}">
                <a16:creationId xmlns:a16="http://schemas.microsoft.com/office/drawing/2014/main" id="{700E534F-A1CB-4A1B-8885-FE5323D8DC4E}"/>
              </a:ext>
            </a:extLst>
          </p:cNvPr>
          <p:cNvSpPr/>
          <p:nvPr/>
        </p:nvSpPr>
        <p:spPr>
          <a:xfrm>
            <a:off x="9869566" y="2034437"/>
            <a:ext cx="1087340" cy="1426413"/>
          </a:xfrm>
          <a:custGeom>
            <a:avLst/>
            <a:gdLst>
              <a:gd name="connsiteX0" fmla="*/ 0 w 1517515"/>
              <a:gd name="connsiteY0" fmla="*/ 1215958 h 1215958"/>
              <a:gd name="connsiteX1" fmla="*/ 836579 w 1517515"/>
              <a:gd name="connsiteY1" fmla="*/ 739302 h 1215958"/>
              <a:gd name="connsiteX2" fmla="*/ 1517515 w 1517515"/>
              <a:gd name="connsiteY2" fmla="*/ 0 h 1215958"/>
            </a:gdLst>
            <a:ahLst/>
            <a:cxnLst>
              <a:cxn ang="0">
                <a:pos x="connsiteX0" y="connsiteY0"/>
              </a:cxn>
              <a:cxn ang="0">
                <a:pos x="connsiteX1" y="connsiteY1"/>
              </a:cxn>
              <a:cxn ang="0">
                <a:pos x="connsiteX2" y="connsiteY2"/>
              </a:cxn>
            </a:cxnLst>
            <a:rect l="l" t="t" r="r" b="b"/>
            <a:pathLst>
              <a:path w="1517515" h="1215958">
                <a:moveTo>
                  <a:pt x="0" y="1215958"/>
                </a:moveTo>
                <a:cubicBezTo>
                  <a:pt x="291830" y="1078960"/>
                  <a:pt x="583660" y="941962"/>
                  <a:pt x="836579" y="739302"/>
                </a:cubicBezTo>
                <a:cubicBezTo>
                  <a:pt x="1089498" y="536642"/>
                  <a:pt x="1303506" y="268321"/>
                  <a:pt x="1517515" y="0"/>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8B9488DA-BAB6-4180-97AA-C2DE7F3252F2}"/>
                  </a:ext>
                </a:extLst>
              </p:cNvPr>
              <p:cNvSpPr txBox="1"/>
              <p:nvPr/>
            </p:nvSpPr>
            <p:spPr>
              <a:xfrm>
                <a:off x="7730642" y="3244268"/>
                <a:ext cx="1152128" cy="840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FFFF00"/>
                              </a:solidFill>
                              <a:latin typeface="Cambria Math" panose="02040503050406030204" pitchFamily="18" charset="0"/>
                            </a:rPr>
                          </m:ctrlPr>
                        </m:sSubPr>
                        <m:e>
                          <m:d>
                            <m:dPr>
                              <m:ctrlPr>
                                <a:rPr kumimoji="1" lang="en-US" altLang="ja-JP" sz="2400" b="0" i="1" smtClean="0">
                                  <a:solidFill>
                                    <a:srgbClr val="FFFF00"/>
                                  </a:solidFill>
                                  <a:latin typeface="Cambria Math" panose="02040503050406030204" pitchFamily="18" charset="0"/>
                                </a:rPr>
                              </m:ctrlPr>
                            </m:dPr>
                            <m:e>
                              <m:f>
                                <m:fPr>
                                  <m:ctrlPr>
                                    <a:rPr kumimoji="1" lang="en-US" altLang="ja-JP" sz="2400" b="0" i="1" smtClean="0">
                                      <a:solidFill>
                                        <a:srgbClr val="FFFF00"/>
                                      </a:solidFill>
                                      <a:latin typeface="Cambria Math" panose="02040503050406030204" pitchFamily="18" charset="0"/>
                                    </a:rPr>
                                  </m:ctrlPr>
                                </m:fPr>
                                <m:num>
                                  <m:r>
                                    <a:rPr kumimoji="1" lang="en-US" altLang="ja-JP" sz="2400" b="0" i="1" smtClean="0">
                                      <a:solidFill>
                                        <a:srgbClr val="FFFF00"/>
                                      </a:solidFill>
                                      <a:latin typeface="Cambria Math" panose="02040503050406030204" pitchFamily="18" charset="0"/>
                                    </a:rPr>
                                    <m:t>𝜂</m:t>
                                  </m:r>
                                </m:num>
                                <m:den>
                                  <m:r>
                                    <a:rPr kumimoji="1" lang="en-US" altLang="ja-JP" sz="2400" b="0" i="1" smtClean="0">
                                      <a:solidFill>
                                        <a:srgbClr val="FFFF00"/>
                                      </a:solidFill>
                                      <a:latin typeface="Cambria Math" panose="02040503050406030204" pitchFamily="18" charset="0"/>
                                    </a:rPr>
                                    <m:t>𝑠</m:t>
                                  </m:r>
                                </m:den>
                              </m:f>
                            </m:e>
                          </m:d>
                        </m:e>
                        <m:sub>
                          <m:r>
                            <m:rPr>
                              <m:sty m:val="p"/>
                            </m:rPr>
                            <a:rPr kumimoji="1" lang="en-US" altLang="ja-JP" sz="2400" b="0" i="0" smtClean="0">
                              <a:solidFill>
                                <a:srgbClr val="FFFF00"/>
                              </a:solidFill>
                              <a:latin typeface="Cambria Math" panose="02040503050406030204" pitchFamily="18" charset="0"/>
                            </a:rPr>
                            <m:t>slope</m:t>
                          </m:r>
                        </m:sub>
                      </m:sSub>
                    </m:oMath>
                  </m:oMathPara>
                </a14:m>
                <a:endParaRPr lang="ja-JP" altLang="en-US" sz="2400" dirty="0"/>
              </a:p>
            </p:txBody>
          </p:sp>
        </mc:Choice>
        <mc:Fallback xmlns="">
          <p:sp>
            <p:nvSpPr>
              <p:cNvPr id="19" name="テキスト ボックス 18">
                <a:extLst>
                  <a:ext uri="{FF2B5EF4-FFF2-40B4-BE49-F238E27FC236}">
                    <a16:creationId xmlns:a16="http://schemas.microsoft.com/office/drawing/2014/main" id="{8B9488DA-BAB6-4180-97AA-C2DE7F3252F2}"/>
                  </a:ext>
                </a:extLst>
              </p:cNvPr>
              <p:cNvSpPr txBox="1">
                <a:spLocks noRot="1" noChangeAspect="1" noMove="1" noResize="1" noEditPoints="1" noAdjustHandles="1" noChangeArrowheads="1" noChangeShapeType="1" noTextEdit="1"/>
              </p:cNvSpPr>
              <p:nvPr/>
            </p:nvSpPr>
            <p:spPr>
              <a:xfrm>
                <a:off x="7730642" y="3244268"/>
                <a:ext cx="1152128" cy="840486"/>
              </a:xfrm>
              <a:prstGeom prst="rect">
                <a:avLst/>
              </a:prstGeom>
              <a:blipFill>
                <a:blip r:embed="rId5"/>
                <a:stretch>
                  <a:fillRect/>
                </a:stretch>
              </a:blipFill>
            </p:spPr>
            <p:txBody>
              <a:bodyPr/>
              <a:lstStyle/>
              <a:p>
                <a:r>
                  <a:rPr lang="ja-JP" altLang="en-US">
                    <a:noFill/>
                  </a:rPr>
                  <a:t> </a:t>
                </a:r>
              </a:p>
            </p:txBody>
          </p:sp>
        </mc:Fallback>
      </mc:AlternateContent>
      <p:cxnSp>
        <p:nvCxnSpPr>
          <p:cNvPr id="21" name="直線矢印コネクタ 20">
            <a:extLst>
              <a:ext uri="{FF2B5EF4-FFF2-40B4-BE49-F238E27FC236}">
                <a16:creationId xmlns:a16="http://schemas.microsoft.com/office/drawing/2014/main" id="{44E40469-6BF1-49C4-BA1A-9356D5BA9500}"/>
              </a:ext>
            </a:extLst>
          </p:cNvPr>
          <p:cNvCxnSpPr/>
          <p:nvPr/>
        </p:nvCxnSpPr>
        <p:spPr>
          <a:xfrm flipV="1">
            <a:off x="8258783" y="4012624"/>
            <a:ext cx="808963" cy="349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15AEB05-5514-4DE9-A0C3-82EA6C2A003C}"/>
                  </a:ext>
                </a:extLst>
              </p:cNvPr>
              <p:cNvSpPr txBox="1"/>
              <p:nvPr/>
            </p:nvSpPr>
            <p:spPr>
              <a:xfrm>
                <a:off x="9298983" y="1960749"/>
                <a:ext cx="1152128" cy="7955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FFFF00"/>
                              </a:solidFill>
                              <a:latin typeface="Cambria Math" panose="02040503050406030204" pitchFamily="18" charset="0"/>
                            </a:rPr>
                          </m:ctrlPr>
                        </m:sSubPr>
                        <m:e>
                          <m:d>
                            <m:dPr>
                              <m:ctrlPr>
                                <a:rPr kumimoji="1" lang="en-US" altLang="ja-JP" sz="2400" b="0" i="1" smtClean="0">
                                  <a:solidFill>
                                    <a:srgbClr val="FFFF00"/>
                                  </a:solidFill>
                                  <a:latin typeface="Cambria Math" panose="02040503050406030204" pitchFamily="18" charset="0"/>
                                </a:rPr>
                              </m:ctrlPr>
                            </m:dPr>
                            <m:e>
                              <m:f>
                                <m:fPr>
                                  <m:ctrlPr>
                                    <a:rPr kumimoji="1" lang="en-US" altLang="ja-JP" sz="2400" b="0" i="1" smtClean="0">
                                      <a:solidFill>
                                        <a:srgbClr val="FFFF00"/>
                                      </a:solidFill>
                                      <a:latin typeface="Cambria Math" panose="02040503050406030204" pitchFamily="18" charset="0"/>
                                    </a:rPr>
                                  </m:ctrlPr>
                                </m:fPr>
                                <m:num>
                                  <m:r>
                                    <a:rPr kumimoji="1" lang="en-US" altLang="ja-JP" sz="2400" b="0" i="1" smtClean="0">
                                      <a:solidFill>
                                        <a:srgbClr val="FFFF00"/>
                                      </a:solidFill>
                                      <a:latin typeface="Cambria Math" panose="02040503050406030204" pitchFamily="18" charset="0"/>
                                    </a:rPr>
                                    <m:t>𝜂</m:t>
                                  </m:r>
                                </m:num>
                                <m:den>
                                  <m:r>
                                    <a:rPr kumimoji="1" lang="en-US" altLang="ja-JP" sz="2400" b="0" i="1" smtClean="0">
                                      <a:solidFill>
                                        <a:srgbClr val="FFFF00"/>
                                      </a:solidFill>
                                      <a:latin typeface="Cambria Math" panose="02040503050406030204" pitchFamily="18" charset="0"/>
                                    </a:rPr>
                                    <m:t>𝑠</m:t>
                                  </m:r>
                                </m:den>
                              </m:f>
                            </m:e>
                          </m:d>
                        </m:e>
                        <m:sub>
                          <m:r>
                            <m:rPr>
                              <m:sty m:val="p"/>
                            </m:rPr>
                            <a:rPr kumimoji="1" lang="en-US" altLang="ja-JP" sz="2400" b="0" i="0" smtClean="0">
                              <a:solidFill>
                                <a:srgbClr val="FFFF00"/>
                              </a:solidFill>
                              <a:latin typeface="Cambria Math" panose="02040503050406030204" pitchFamily="18" charset="0"/>
                            </a:rPr>
                            <m:t>crv</m:t>
                          </m:r>
                        </m:sub>
                      </m:sSub>
                    </m:oMath>
                  </m:oMathPara>
                </a14:m>
                <a:endParaRPr lang="ja-JP" altLang="en-US" sz="2400" dirty="0"/>
              </a:p>
            </p:txBody>
          </p:sp>
        </mc:Choice>
        <mc:Fallback xmlns="">
          <p:sp>
            <p:nvSpPr>
              <p:cNvPr id="22" name="テキスト ボックス 21">
                <a:extLst>
                  <a:ext uri="{FF2B5EF4-FFF2-40B4-BE49-F238E27FC236}">
                    <a16:creationId xmlns:a16="http://schemas.microsoft.com/office/drawing/2014/main" id="{B15AEB05-5514-4DE9-A0C3-82EA6C2A003C}"/>
                  </a:ext>
                </a:extLst>
              </p:cNvPr>
              <p:cNvSpPr txBox="1">
                <a:spLocks noRot="1" noChangeAspect="1" noMove="1" noResize="1" noEditPoints="1" noAdjustHandles="1" noChangeArrowheads="1" noChangeShapeType="1" noTextEdit="1"/>
              </p:cNvSpPr>
              <p:nvPr/>
            </p:nvSpPr>
            <p:spPr>
              <a:xfrm>
                <a:off x="9298983" y="1960749"/>
                <a:ext cx="1152128" cy="795539"/>
              </a:xfrm>
              <a:prstGeom prst="rect">
                <a:avLst/>
              </a:prstGeom>
              <a:blipFill>
                <a:blip r:embed="rId6"/>
                <a:stretch>
                  <a:fillRect/>
                </a:stretch>
              </a:blipFill>
            </p:spPr>
            <p:txBody>
              <a:bodyPr/>
              <a:lstStyle/>
              <a:p>
                <a:r>
                  <a:rPr lang="ja-JP" altLang="en-US">
                    <a:noFill/>
                  </a:rPr>
                  <a:t> </a:t>
                </a:r>
              </a:p>
            </p:txBody>
          </p:sp>
        </mc:Fallback>
      </mc:AlternateContent>
      <p:cxnSp>
        <p:nvCxnSpPr>
          <p:cNvPr id="24" name="直線コネクタ 23">
            <a:extLst>
              <a:ext uri="{FF2B5EF4-FFF2-40B4-BE49-F238E27FC236}">
                <a16:creationId xmlns:a16="http://schemas.microsoft.com/office/drawing/2014/main" id="{7549DD99-C954-443D-A019-0E9BB2FCD170}"/>
              </a:ext>
            </a:extLst>
          </p:cNvPr>
          <p:cNvCxnSpPr/>
          <p:nvPr/>
        </p:nvCxnSpPr>
        <p:spPr>
          <a:xfrm>
            <a:off x="8258783" y="4552979"/>
            <a:ext cx="0" cy="68378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7600672-D8EC-4F13-AE3B-62CE07C5FE1A}"/>
              </a:ext>
            </a:extLst>
          </p:cNvPr>
          <p:cNvCxnSpPr>
            <a:cxnSpLocks/>
            <a:endCxn id="15" idx="0"/>
          </p:cNvCxnSpPr>
          <p:nvPr/>
        </p:nvCxnSpPr>
        <p:spPr>
          <a:xfrm>
            <a:off x="7536160" y="4540533"/>
            <a:ext cx="722623"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01E05D82-34C5-45D5-B32D-7ECC6662EA33}"/>
                  </a:ext>
                </a:extLst>
              </p:cNvPr>
              <p:cNvSpPr txBox="1"/>
              <p:nvPr/>
            </p:nvSpPr>
            <p:spPr>
              <a:xfrm>
                <a:off x="11426723" y="5267126"/>
                <a:ext cx="57180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𝑇</m:t>
                      </m:r>
                    </m:oMath>
                  </m:oMathPara>
                </a14:m>
                <a:endParaRPr lang="ja-JP" altLang="en-US" sz="2400" dirty="0"/>
              </a:p>
            </p:txBody>
          </p:sp>
        </mc:Choice>
        <mc:Fallback xmlns="">
          <p:sp>
            <p:nvSpPr>
              <p:cNvPr id="29" name="テキスト ボックス 28">
                <a:extLst>
                  <a:ext uri="{FF2B5EF4-FFF2-40B4-BE49-F238E27FC236}">
                    <a16:creationId xmlns:a16="http://schemas.microsoft.com/office/drawing/2014/main" id="{01E05D82-34C5-45D5-B32D-7ECC6662EA33}"/>
                  </a:ext>
                </a:extLst>
              </p:cNvPr>
              <p:cNvSpPr txBox="1">
                <a:spLocks noRot="1" noChangeAspect="1" noMove="1" noResize="1" noEditPoints="1" noAdjustHandles="1" noChangeArrowheads="1" noChangeShapeType="1" noTextEdit="1"/>
              </p:cNvSpPr>
              <p:nvPr/>
            </p:nvSpPr>
            <p:spPr>
              <a:xfrm>
                <a:off x="11426723" y="5267126"/>
                <a:ext cx="571802" cy="461665"/>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F922380C-7273-4225-9953-E458FFCACF37}"/>
                  </a:ext>
                </a:extLst>
              </p:cNvPr>
              <p:cNvSpPr txBox="1"/>
              <p:nvPr/>
            </p:nvSpPr>
            <p:spPr>
              <a:xfrm>
                <a:off x="6958059" y="1196752"/>
                <a:ext cx="527714" cy="724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𝜂</m:t>
                          </m:r>
                        </m:num>
                        <m:den>
                          <m:r>
                            <a:rPr kumimoji="1" lang="en-US" altLang="ja-JP" sz="2400" b="0" i="1" smtClean="0">
                              <a:latin typeface="Cambria Math" panose="02040503050406030204" pitchFamily="18" charset="0"/>
                            </a:rPr>
                            <m:t>𝑠</m:t>
                          </m:r>
                        </m:den>
                      </m:f>
                    </m:oMath>
                  </m:oMathPara>
                </a14:m>
                <a:endParaRPr lang="ja-JP" altLang="en-US" sz="2400" dirty="0"/>
              </a:p>
            </p:txBody>
          </p:sp>
        </mc:Choice>
        <mc:Fallback xmlns="">
          <p:sp>
            <p:nvSpPr>
              <p:cNvPr id="33" name="テキスト ボックス 32">
                <a:extLst>
                  <a:ext uri="{FF2B5EF4-FFF2-40B4-BE49-F238E27FC236}">
                    <a16:creationId xmlns:a16="http://schemas.microsoft.com/office/drawing/2014/main" id="{F922380C-7273-4225-9953-E458FFCACF37}"/>
                  </a:ext>
                </a:extLst>
              </p:cNvPr>
              <p:cNvSpPr txBox="1">
                <a:spLocks noRot="1" noChangeAspect="1" noMove="1" noResize="1" noEditPoints="1" noAdjustHandles="1" noChangeArrowheads="1" noChangeShapeType="1" noTextEdit="1"/>
              </p:cNvSpPr>
              <p:nvPr/>
            </p:nvSpPr>
            <p:spPr>
              <a:xfrm>
                <a:off x="6958059" y="1196752"/>
                <a:ext cx="527714" cy="724878"/>
              </a:xfrm>
              <a:prstGeom prst="rect">
                <a:avLst/>
              </a:prstGeom>
              <a:blipFill>
                <a:blip r:embed="rId8"/>
                <a:stretch>
                  <a:fillRect/>
                </a:stretch>
              </a:blipFill>
            </p:spPr>
            <p:txBody>
              <a:bodyPr/>
              <a:lstStyle/>
              <a:p>
                <a:r>
                  <a:rPr lang="ja-JP" altLang="en-US">
                    <a:noFill/>
                  </a:rPr>
                  <a:t> </a:t>
                </a:r>
              </a:p>
            </p:txBody>
          </p:sp>
        </mc:Fallback>
      </mc:AlternateContent>
      <p:grpSp>
        <p:nvGrpSpPr>
          <p:cNvPr id="39" name="グループ化 38">
            <a:extLst>
              <a:ext uri="{FF2B5EF4-FFF2-40B4-BE49-F238E27FC236}">
                <a16:creationId xmlns:a16="http://schemas.microsoft.com/office/drawing/2014/main" id="{19322842-D6AF-4BA1-B079-00205802F58E}"/>
              </a:ext>
            </a:extLst>
          </p:cNvPr>
          <p:cNvGrpSpPr>
            <a:grpSpLocks noChangeAspect="1"/>
          </p:cNvGrpSpPr>
          <p:nvPr/>
        </p:nvGrpSpPr>
        <p:grpSpPr>
          <a:xfrm>
            <a:off x="11162575" y="5333195"/>
            <a:ext cx="791146" cy="1728871"/>
            <a:chOff x="1795273" y="2610896"/>
            <a:chExt cx="1977865" cy="4322177"/>
          </a:xfrm>
        </p:grpSpPr>
        <p:pic>
          <p:nvPicPr>
            <p:cNvPr id="40" name="グラフィックス 39" descr="装飾的な円">
              <a:extLst>
                <a:ext uri="{FF2B5EF4-FFF2-40B4-BE49-F238E27FC236}">
                  <a16:creationId xmlns:a16="http://schemas.microsoft.com/office/drawing/2014/main" id="{66CC5EDB-92C9-4C4F-ADEB-24317B9FFE4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400000">
              <a:off x="2444035" y="2610896"/>
              <a:ext cx="680338" cy="4322177"/>
            </a:xfrm>
            <a:prstGeom prst="rect">
              <a:avLst/>
            </a:prstGeom>
          </p:spPr>
        </p:pic>
        <p:pic>
          <p:nvPicPr>
            <p:cNvPr id="41" name="グラフィックス 40" descr="中心点から放射状に広がる複数の円">
              <a:extLst>
                <a:ext uri="{FF2B5EF4-FFF2-40B4-BE49-F238E27FC236}">
                  <a16:creationId xmlns:a16="http://schemas.microsoft.com/office/drawing/2014/main" id="{A803CCC0-70A0-4E82-B290-453A33D50E8B}"/>
                </a:ext>
              </a:extLst>
            </p:cNvPr>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95273" y="3331796"/>
              <a:ext cx="1977865" cy="2880000"/>
            </a:xfrm>
            <a:prstGeom prst="rect">
              <a:avLst/>
            </a:prstGeom>
          </p:spPr>
        </p:pic>
      </p:grpSp>
      <p:pic>
        <p:nvPicPr>
          <p:cNvPr id="4" name="図 3">
            <a:extLst>
              <a:ext uri="{FF2B5EF4-FFF2-40B4-BE49-F238E27FC236}">
                <a16:creationId xmlns:a16="http://schemas.microsoft.com/office/drawing/2014/main" id="{0D506632-9CE7-4C68-98ED-498E7BCDA26E}"/>
              </a:ext>
            </a:extLst>
          </p:cNvPr>
          <p:cNvPicPr>
            <a:picLocks noChangeAspect="1"/>
          </p:cNvPicPr>
          <p:nvPr/>
        </p:nvPicPr>
        <p:blipFill rotWithShape="1">
          <a:blip r:embed="rId13"/>
          <a:srcRect l="16369" t="12866" r="12713" b="47443"/>
          <a:stretch/>
        </p:blipFill>
        <p:spPr>
          <a:xfrm>
            <a:off x="139493" y="3554509"/>
            <a:ext cx="6286294" cy="1785638"/>
          </a:xfrm>
          <a:prstGeom prst="rect">
            <a:avLst/>
          </a:prstGeom>
        </p:spPr>
      </p:pic>
      <p:sp>
        <p:nvSpPr>
          <p:cNvPr id="23" name="テキスト ボックス 22">
            <a:extLst>
              <a:ext uri="{FF2B5EF4-FFF2-40B4-BE49-F238E27FC236}">
                <a16:creationId xmlns:a16="http://schemas.microsoft.com/office/drawing/2014/main" id="{8D969BF5-65F5-4F16-9A6D-12374AE6C3E5}"/>
              </a:ext>
            </a:extLst>
          </p:cNvPr>
          <p:cNvSpPr txBox="1"/>
          <p:nvPr/>
        </p:nvSpPr>
        <p:spPr>
          <a:xfrm>
            <a:off x="1714432" y="5360551"/>
            <a:ext cx="4838184" cy="369332"/>
          </a:xfrm>
          <a:prstGeom prst="rect">
            <a:avLst/>
          </a:prstGeom>
          <a:noFill/>
        </p:spPr>
        <p:txBody>
          <a:bodyPr wrap="none" rtlCol="0">
            <a:spAutoFit/>
          </a:bodyPr>
          <a:lstStyle/>
          <a:p>
            <a:r>
              <a:rPr kumimoji="1" lang="en-US" altLang="ja-JP" dirty="0"/>
              <a:t>G. </a:t>
            </a:r>
            <a:r>
              <a:rPr kumimoji="1" lang="en-US" altLang="ja-JP" dirty="0" err="1"/>
              <a:t>Nijs</a:t>
            </a:r>
            <a:r>
              <a:rPr kumimoji="1" lang="en-US" altLang="ja-JP" dirty="0"/>
              <a:t> </a:t>
            </a:r>
            <a:r>
              <a:rPr kumimoji="1" lang="en-US" altLang="ja-JP" i="1" dirty="0"/>
              <a:t>et al.</a:t>
            </a:r>
            <a:r>
              <a:rPr kumimoji="1" lang="en-US" altLang="ja-JP" dirty="0"/>
              <a:t>, </a:t>
            </a:r>
            <a:r>
              <a:rPr kumimoji="1" lang="en-GB" altLang="ja-JP" dirty="0"/>
              <a:t>Phys. Rev. Lett. 126, 202301 (2021).</a:t>
            </a:r>
          </a:p>
        </p:txBody>
      </p:sp>
    </p:spTree>
    <p:extLst>
      <p:ext uri="{BB962C8B-B14F-4D97-AF65-F5344CB8AC3E}">
        <p14:creationId xmlns:p14="http://schemas.microsoft.com/office/powerpoint/2010/main" val="1490587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8FA2E-BED7-41F8-86D8-71A9C98AB46E}"/>
              </a:ext>
            </a:extLst>
          </p:cNvPr>
          <p:cNvSpPr>
            <a:spLocks noGrp="1"/>
          </p:cNvSpPr>
          <p:nvPr>
            <p:ph type="title"/>
          </p:nvPr>
        </p:nvSpPr>
        <p:spPr/>
        <p:txBody>
          <a:bodyPr>
            <a:normAutofit/>
          </a:bodyPr>
          <a:lstStyle/>
          <a:p>
            <a:pPr algn="ctr"/>
            <a:r>
              <a:rPr kumimoji="1" lang="ja-JP" altLang="en-US" sz="4000" dirty="0"/>
              <a:t>体積粘性のパラメータ化と事後確率分布</a:t>
            </a:r>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6D4DBDE-C59D-44B2-B021-838FC9E6DEB5}"/>
                  </a:ext>
                </a:extLst>
              </p:cNvPr>
              <p:cNvSpPr txBox="1"/>
              <p:nvPr/>
            </p:nvSpPr>
            <p:spPr>
              <a:xfrm>
                <a:off x="1355548" y="1340768"/>
                <a:ext cx="3563732" cy="2687723"/>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𝜁</m:t>
                          </m:r>
                        </m:num>
                        <m:den>
                          <m:r>
                            <a:rPr kumimoji="1" lang="en-US" altLang="ja-JP" sz="2800" b="0" i="1" smtClean="0">
                              <a:latin typeface="Cambria Math" panose="02040503050406030204" pitchFamily="18" charset="0"/>
                            </a:rPr>
                            <m:t>𝑠</m:t>
                          </m:r>
                        </m:den>
                      </m:f>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sSub>
                            <m:sSubPr>
                              <m:ctrlPr>
                                <a:rPr kumimoji="1" lang="en-US" altLang="ja-JP" sz="2800" b="0" i="1" smtClean="0">
                                  <a:solidFill>
                                    <a:srgbClr val="FFFF00"/>
                                  </a:solidFill>
                                  <a:latin typeface="Cambria Math" panose="02040503050406030204" pitchFamily="18" charset="0"/>
                                </a:rPr>
                              </m:ctrlPr>
                            </m:sSubPr>
                            <m:e>
                              <m:d>
                                <m:dPr>
                                  <m:ctrlPr>
                                    <a:rPr kumimoji="1" lang="en-US" altLang="ja-JP" sz="2800" b="0" i="1" smtClean="0">
                                      <a:solidFill>
                                        <a:srgbClr val="FFFF00"/>
                                      </a:solidFill>
                                      <a:latin typeface="Cambria Math" panose="02040503050406030204" pitchFamily="18" charset="0"/>
                                    </a:rPr>
                                  </m:ctrlPr>
                                </m:dPr>
                                <m:e>
                                  <m:f>
                                    <m:fPr>
                                      <m:ctrlPr>
                                        <a:rPr kumimoji="1" lang="en-US" altLang="ja-JP" sz="2800" b="0" i="1" smtClean="0">
                                          <a:solidFill>
                                            <a:srgbClr val="FFFF00"/>
                                          </a:solidFill>
                                          <a:latin typeface="Cambria Math" panose="02040503050406030204" pitchFamily="18" charset="0"/>
                                        </a:rPr>
                                      </m:ctrlPr>
                                    </m:fPr>
                                    <m:num>
                                      <m:r>
                                        <a:rPr kumimoji="1" lang="en-US" altLang="ja-JP" sz="2800" b="0" i="1" smtClean="0">
                                          <a:solidFill>
                                            <a:srgbClr val="FFFF00"/>
                                          </a:solidFill>
                                          <a:latin typeface="Cambria Math" panose="02040503050406030204" pitchFamily="18" charset="0"/>
                                        </a:rPr>
                                        <m:t>𝜁</m:t>
                                      </m:r>
                                    </m:num>
                                    <m:den>
                                      <m:r>
                                        <a:rPr kumimoji="1" lang="en-US" altLang="ja-JP" sz="2800" b="0" i="1" smtClean="0">
                                          <a:solidFill>
                                            <a:srgbClr val="FFFF00"/>
                                          </a:solidFill>
                                          <a:latin typeface="Cambria Math" panose="02040503050406030204" pitchFamily="18" charset="0"/>
                                        </a:rPr>
                                        <m:t>𝑠</m:t>
                                      </m:r>
                                    </m:den>
                                  </m:f>
                                </m:e>
                              </m:d>
                            </m:e>
                            <m:sub>
                              <m:r>
                                <m:rPr>
                                  <m:sty m:val="p"/>
                                </m:rPr>
                                <a:rPr kumimoji="1" lang="en-US" altLang="ja-JP" sz="2800" b="0" i="0" smtClean="0">
                                  <a:solidFill>
                                    <a:srgbClr val="FFFF00"/>
                                  </a:solidFill>
                                  <a:latin typeface="Cambria Math" panose="02040503050406030204" pitchFamily="18" charset="0"/>
                                </a:rPr>
                                <m:t>max</m:t>
                              </m:r>
                            </m:sub>
                          </m:sSub>
                        </m:num>
                        <m:den>
                          <m:r>
                            <a:rPr kumimoji="1" lang="en-US" altLang="ja-JP" sz="2800" b="0" i="1" smtClean="0">
                              <a:latin typeface="Cambria Math" panose="02040503050406030204" pitchFamily="18" charset="0"/>
                            </a:rPr>
                            <m:t>1+</m:t>
                          </m:r>
                          <m:sSup>
                            <m:sSupPr>
                              <m:ctrlPr>
                                <a:rPr kumimoji="1" lang="en-US" altLang="ja-JP" sz="2800" b="0" i="1" smtClean="0">
                                  <a:latin typeface="Cambria Math" panose="02040503050406030204" pitchFamily="18" charset="0"/>
                                </a:rPr>
                              </m:ctrlPr>
                            </m:sSupPr>
                            <m:e>
                              <m:d>
                                <m:dPr>
                                  <m:ctrlPr>
                                    <a:rPr kumimoji="1" lang="en-US" altLang="ja-JP" sz="2800" b="0" i="1" smtClean="0">
                                      <a:latin typeface="Cambria Math" panose="02040503050406030204" pitchFamily="18" charset="0"/>
                                    </a:rPr>
                                  </m:ctrlPr>
                                </m:dPr>
                                <m:e>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𝑇</m:t>
                                      </m:r>
                                      <m:r>
                                        <a:rPr kumimoji="1" lang="en-US" altLang="ja-JP" sz="2800" b="0" i="1" smtClean="0">
                                          <a:latin typeface="Cambria Math" panose="02040503050406030204" pitchFamily="18" charset="0"/>
                                        </a:rPr>
                                        <m:t>−</m:t>
                                      </m:r>
                                      <m:sSub>
                                        <m:sSubPr>
                                          <m:ctrlPr>
                                            <a:rPr kumimoji="1" lang="en-US" altLang="ja-JP" sz="2800" b="0" i="1" smtClean="0">
                                              <a:solidFill>
                                                <a:srgbClr val="FFFF00"/>
                                              </a:solidFill>
                                              <a:latin typeface="Cambria Math" panose="02040503050406030204" pitchFamily="18" charset="0"/>
                                            </a:rPr>
                                          </m:ctrlPr>
                                        </m:sSubPr>
                                        <m:e>
                                          <m:d>
                                            <m:dPr>
                                              <m:ctrlPr>
                                                <a:rPr kumimoji="1" lang="en-US" altLang="ja-JP" sz="2800" b="0" i="1" smtClean="0">
                                                  <a:solidFill>
                                                    <a:srgbClr val="FFFF00"/>
                                                  </a:solidFill>
                                                  <a:latin typeface="Cambria Math" panose="02040503050406030204" pitchFamily="18" charset="0"/>
                                                </a:rPr>
                                              </m:ctrlPr>
                                            </m:dPr>
                                            <m:e>
                                              <m:f>
                                                <m:fPr>
                                                  <m:ctrlPr>
                                                    <a:rPr kumimoji="1" lang="en-US" altLang="ja-JP" sz="2800" b="0" i="1" smtClean="0">
                                                      <a:solidFill>
                                                        <a:srgbClr val="FFFF00"/>
                                                      </a:solidFill>
                                                      <a:latin typeface="Cambria Math" panose="02040503050406030204" pitchFamily="18" charset="0"/>
                                                    </a:rPr>
                                                  </m:ctrlPr>
                                                </m:fPr>
                                                <m:num>
                                                  <m:r>
                                                    <a:rPr kumimoji="1" lang="en-US" altLang="ja-JP" sz="2800" b="0" i="1" smtClean="0">
                                                      <a:solidFill>
                                                        <a:srgbClr val="FFFF00"/>
                                                      </a:solidFill>
                                                      <a:latin typeface="Cambria Math" panose="02040503050406030204" pitchFamily="18" charset="0"/>
                                                    </a:rPr>
                                                    <m:t>𝜁</m:t>
                                                  </m:r>
                                                </m:num>
                                                <m:den>
                                                  <m:r>
                                                    <a:rPr kumimoji="1" lang="en-US" altLang="ja-JP" sz="2800" b="0" i="1" smtClean="0">
                                                      <a:solidFill>
                                                        <a:srgbClr val="FFFF00"/>
                                                      </a:solidFill>
                                                      <a:latin typeface="Cambria Math" panose="02040503050406030204" pitchFamily="18" charset="0"/>
                                                    </a:rPr>
                                                    <m:t>𝑠</m:t>
                                                  </m:r>
                                                </m:den>
                                              </m:f>
                                            </m:e>
                                          </m:d>
                                        </m:e>
                                        <m:sub>
                                          <m:sSub>
                                            <m:sSubPr>
                                              <m:ctrlPr>
                                                <a:rPr kumimoji="1" lang="en-US" altLang="ja-JP" sz="2800" b="0" i="1" smtClean="0">
                                                  <a:solidFill>
                                                    <a:srgbClr val="FFFF00"/>
                                                  </a:solidFill>
                                                  <a:latin typeface="Cambria Math" panose="02040503050406030204" pitchFamily="18" charset="0"/>
                                                </a:rPr>
                                              </m:ctrlPr>
                                            </m:sSubPr>
                                            <m:e>
                                              <m:r>
                                                <a:rPr kumimoji="1" lang="en-US" altLang="ja-JP" sz="2800" b="0" i="1" smtClean="0">
                                                  <a:solidFill>
                                                    <a:srgbClr val="FFFF00"/>
                                                  </a:solidFill>
                                                  <a:latin typeface="Cambria Math" panose="02040503050406030204" pitchFamily="18" charset="0"/>
                                                </a:rPr>
                                                <m:t>𝑇</m:t>
                                              </m:r>
                                            </m:e>
                                            <m:sub>
                                              <m:r>
                                                <a:rPr kumimoji="1" lang="en-US" altLang="ja-JP" sz="2800" b="0" i="1" smtClean="0">
                                                  <a:solidFill>
                                                    <a:srgbClr val="FFFF00"/>
                                                  </a:solidFill>
                                                  <a:latin typeface="Cambria Math" panose="02040503050406030204" pitchFamily="18" charset="0"/>
                                                </a:rPr>
                                                <m:t>0</m:t>
                                              </m:r>
                                            </m:sub>
                                          </m:sSub>
                                        </m:sub>
                                      </m:sSub>
                                    </m:num>
                                    <m:den>
                                      <m:sSub>
                                        <m:sSubPr>
                                          <m:ctrlPr>
                                            <a:rPr kumimoji="1" lang="en-US" altLang="ja-JP" sz="2800" b="0" i="1" smtClean="0">
                                              <a:latin typeface="Cambria Math" panose="02040503050406030204" pitchFamily="18" charset="0"/>
                                            </a:rPr>
                                          </m:ctrlPr>
                                        </m:sSubPr>
                                        <m:e>
                                          <m:d>
                                            <m:dPr>
                                              <m:ctrlPr>
                                                <a:rPr kumimoji="1" lang="en-US" altLang="ja-JP" sz="2800" b="0" i="1" smtClean="0">
                                                  <a:solidFill>
                                                    <a:srgbClr val="FFFF00"/>
                                                  </a:solidFill>
                                                  <a:latin typeface="Cambria Math" panose="02040503050406030204" pitchFamily="18" charset="0"/>
                                                </a:rPr>
                                              </m:ctrlPr>
                                            </m:dPr>
                                            <m:e>
                                              <m:f>
                                                <m:fPr>
                                                  <m:ctrlPr>
                                                    <a:rPr kumimoji="1" lang="en-US" altLang="ja-JP" sz="2800" b="0" i="1" smtClean="0">
                                                      <a:solidFill>
                                                        <a:srgbClr val="FFFF00"/>
                                                      </a:solidFill>
                                                      <a:latin typeface="Cambria Math" panose="02040503050406030204" pitchFamily="18" charset="0"/>
                                                    </a:rPr>
                                                  </m:ctrlPr>
                                                </m:fPr>
                                                <m:num>
                                                  <m:r>
                                                    <a:rPr kumimoji="1" lang="en-US" altLang="ja-JP" sz="2800" b="0" i="1" smtClean="0">
                                                      <a:solidFill>
                                                        <a:srgbClr val="FFFF00"/>
                                                      </a:solidFill>
                                                      <a:latin typeface="Cambria Math" panose="02040503050406030204" pitchFamily="18" charset="0"/>
                                                    </a:rPr>
                                                    <m:t>𝜁</m:t>
                                                  </m:r>
                                                </m:num>
                                                <m:den>
                                                  <m:r>
                                                    <a:rPr kumimoji="1" lang="en-US" altLang="ja-JP" sz="2800" b="0" i="1" smtClean="0">
                                                      <a:solidFill>
                                                        <a:srgbClr val="FFFF00"/>
                                                      </a:solidFill>
                                                      <a:latin typeface="Cambria Math" panose="02040503050406030204" pitchFamily="18" charset="0"/>
                                                    </a:rPr>
                                                    <m:t>𝑠</m:t>
                                                  </m:r>
                                                </m:den>
                                              </m:f>
                                            </m:e>
                                          </m:d>
                                        </m:e>
                                        <m:sub>
                                          <m:r>
                                            <m:rPr>
                                              <m:sty m:val="p"/>
                                            </m:rPr>
                                            <a:rPr kumimoji="1" lang="en-US" altLang="ja-JP" sz="2800" b="0" i="0" smtClean="0">
                                              <a:solidFill>
                                                <a:srgbClr val="FFFF00"/>
                                              </a:solidFill>
                                              <a:latin typeface="Cambria Math" panose="02040503050406030204" pitchFamily="18" charset="0"/>
                                            </a:rPr>
                                            <m:t>width</m:t>
                                          </m:r>
                                        </m:sub>
                                      </m:sSub>
                                    </m:den>
                                  </m:f>
                                </m:e>
                              </m:d>
                            </m:e>
                            <m:sup>
                              <m:r>
                                <a:rPr kumimoji="1" lang="en-US" altLang="ja-JP" sz="2800" b="0" i="1" smtClean="0">
                                  <a:latin typeface="Cambria Math" panose="02040503050406030204" pitchFamily="18" charset="0"/>
                                </a:rPr>
                                <m:t>2</m:t>
                              </m:r>
                            </m:sup>
                          </m:sSup>
                        </m:den>
                      </m:f>
                    </m:oMath>
                  </m:oMathPara>
                </a14:m>
                <a:endParaRPr kumimoji="1" lang="ja-JP" altLang="en-US" sz="2800" dirty="0"/>
              </a:p>
            </p:txBody>
          </p:sp>
        </mc:Choice>
        <mc:Fallback xmlns="">
          <p:sp>
            <p:nvSpPr>
              <p:cNvPr id="3" name="テキスト ボックス 2">
                <a:extLst>
                  <a:ext uri="{FF2B5EF4-FFF2-40B4-BE49-F238E27FC236}">
                    <a16:creationId xmlns:a16="http://schemas.microsoft.com/office/drawing/2014/main" id="{76D4DBDE-C59D-44B2-B021-838FC9E6DEB5}"/>
                  </a:ext>
                </a:extLst>
              </p:cNvPr>
              <p:cNvSpPr txBox="1">
                <a:spLocks noRot="1" noChangeAspect="1" noMove="1" noResize="1" noEditPoints="1" noAdjustHandles="1" noChangeArrowheads="1" noChangeShapeType="1" noTextEdit="1"/>
              </p:cNvSpPr>
              <p:nvPr/>
            </p:nvSpPr>
            <p:spPr>
              <a:xfrm>
                <a:off x="1355548" y="1340768"/>
                <a:ext cx="3563732" cy="2687723"/>
              </a:xfrm>
              <a:prstGeom prst="rect">
                <a:avLst/>
              </a:prstGeom>
              <a:blipFill>
                <a:blip r:embed="rId2"/>
                <a:stretch>
                  <a:fillRect/>
                </a:stretch>
              </a:blipFill>
            </p:spPr>
            <p:txBody>
              <a:bodyPr/>
              <a:lstStyle/>
              <a:p>
                <a:r>
                  <a:rPr lang="ja-JP" altLang="en-US">
                    <a:noFill/>
                  </a:rPr>
                  <a:t> </a:t>
                </a:r>
              </a:p>
            </p:txBody>
          </p:sp>
        </mc:Fallback>
      </mc:AlternateContent>
      <p:cxnSp>
        <p:nvCxnSpPr>
          <p:cNvPr id="6" name="直線矢印コネクタ 5">
            <a:extLst>
              <a:ext uri="{FF2B5EF4-FFF2-40B4-BE49-F238E27FC236}">
                <a16:creationId xmlns:a16="http://schemas.microsoft.com/office/drawing/2014/main" id="{9F22C423-3E64-4949-B205-E87A825655F4}"/>
              </a:ext>
            </a:extLst>
          </p:cNvPr>
          <p:cNvCxnSpPr/>
          <p:nvPr/>
        </p:nvCxnSpPr>
        <p:spPr>
          <a:xfrm>
            <a:off x="7536160" y="5236760"/>
            <a:ext cx="43204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9595FE6C-D426-4BC4-A227-802A3CFE71D4}"/>
              </a:ext>
            </a:extLst>
          </p:cNvPr>
          <p:cNvCxnSpPr>
            <a:cxnSpLocks/>
          </p:cNvCxnSpPr>
          <p:nvPr/>
        </p:nvCxnSpPr>
        <p:spPr>
          <a:xfrm flipH="1" flipV="1">
            <a:off x="7536160" y="1422220"/>
            <a:ext cx="0" cy="38449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フリーフォーム: 図形 8">
            <a:extLst>
              <a:ext uri="{FF2B5EF4-FFF2-40B4-BE49-F238E27FC236}">
                <a16:creationId xmlns:a16="http://schemas.microsoft.com/office/drawing/2014/main" id="{D3864866-E6C0-4376-A2B5-A53DA831CA85}"/>
              </a:ext>
            </a:extLst>
          </p:cNvPr>
          <p:cNvSpPr/>
          <p:nvPr/>
        </p:nvSpPr>
        <p:spPr>
          <a:xfrm>
            <a:off x="8247708" y="2380502"/>
            <a:ext cx="3020168" cy="2314102"/>
          </a:xfrm>
          <a:custGeom>
            <a:avLst/>
            <a:gdLst>
              <a:gd name="connsiteX0" fmla="*/ 0 w 3083668"/>
              <a:gd name="connsiteY0" fmla="*/ 2159541 h 2159541"/>
              <a:gd name="connsiteX1" fmla="*/ 1478604 w 3083668"/>
              <a:gd name="connsiteY1" fmla="*/ 1420239 h 2159541"/>
              <a:gd name="connsiteX2" fmla="*/ 3083668 w 3083668"/>
              <a:gd name="connsiteY2" fmla="*/ 0 h 2159541"/>
              <a:gd name="connsiteX0" fmla="*/ 0 w 3083668"/>
              <a:gd name="connsiteY0" fmla="*/ 2159541 h 2159541"/>
              <a:gd name="connsiteX1" fmla="*/ 1427804 w 3083668"/>
              <a:gd name="connsiteY1" fmla="*/ 582039 h 2159541"/>
              <a:gd name="connsiteX2" fmla="*/ 3083668 w 3083668"/>
              <a:gd name="connsiteY2" fmla="*/ 0 h 2159541"/>
              <a:gd name="connsiteX0" fmla="*/ 0 w 3197968"/>
              <a:gd name="connsiteY0" fmla="*/ 1614240 h 1639277"/>
              <a:gd name="connsiteX1" fmla="*/ 1427804 w 3197968"/>
              <a:gd name="connsiteY1" fmla="*/ 36738 h 1639277"/>
              <a:gd name="connsiteX2" fmla="*/ 3197968 w 3197968"/>
              <a:gd name="connsiteY2" fmla="*/ 1562899 h 1639277"/>
              <a:gd name="connsiteX0" fmla="*/ 0 w 3197968"/>
              <a:gd name="connsiteY0" fmla="*/ 1614240 h 1639277"/>
              <a:gd name="connsiteX1" fmla="*/ 1465904 w 3197968"/>
              <a:gd name="connsiteY1" fmla="*/ 36738 h 1639277"/>
              <a:gd name="connsiteX2" fmla="*/ 3197968 w 3197968"/>
              <a:gd name="connsiteY2" fmla="*/ 1562899 h 1639277"/>
              <a:gd name="connsiteX0" fmla="*/ 0 w 3197968"/>
              <a:gd name="connsiteY0" fmla="*/ 1577817 h 1612808"/>
              <a:gd name="connsiteX1" fmla="*/ 1465904 w 3197968"/>
              <a:gd name="connsiteY1" fmla="*/ 315 h 1612808"/>
              <a:gd name="connsiteX2" fmla="*/ 3197968 w 3197968"/>
              <a:gd name="connsiteY2" fmla="*/ 1526476 h 1612808"/>
              <a:gd name="connsiteX0" fmla="*/ 0 w 3197968"/>
              <a:gd name="connsiteY0" fmla="*/ 1578094 h 1613085"/>
              <a:gd name="connsiteX1" fmla="*/ 1465904 w 3197968"/>
              <a:gd name="connsiteY1" fmla="*/ 592 h 1613085"/>
              <a:gd name="connsiteX2" fmla="*/ 3197968 w 3197968"/>
              <a:gd name="connsiteY2" fmla="*/ 1526753 h 1613085"/>
              <a:gd name="connsiteX0" fmla="*/ 0 w 3197968"/>
              <a:gd name="connsiteY0" fmla="*/ 1577817 h 1612808"/>
              <a:gd name="connsiteX1" fmla="*/ 1465904 w 3197968"/>
              <a:gd name="connsiteY1" fmla="*/ 315 h 1612808"/>
              <a:gd name="connsiteX2" fmla="*/ 3197968 w 3197968"/>
              <a:gd name="connsiteY2" fmla="*/ 1526476 h 1612808"/>
              <a:gd name="connsiteX0" fmla="*/ 0 w 3197968"/>
              <a:gd name="connsiteY0" fmla="*/ 2314335 h 2329329"/>
              <a:gd name="connsiteX1" fmla="*/ 1453204 w 3197968"/>
              <a:gd name="connsiteY1" fmla="*/ 233 h 2329329"/>
              <a:gd name="connsiteX2" fmla="*/ 3197968 w 3197968"/>
              <a:gd name="connsiteY2" fmla="*/ 2262994 h 2329329"/>
              <a:gd name="connsiteX0" fmla="*/ 0 w 3197968"/>
              <a:gd name="connsiteY0" fmla="*/ 2314102 h 2329876"/>
              <a:gd name="connsiteX1" fmla="*/ 1453204 w 3197968"/>
              <a:gd name="connsiteY1" fmla="*/ 0 h 2329876"/>
              <a:gd name="connsiteX2" fmla="*/ 3197968 w 3197968"/>
              <a:gd name="connsiteY2" fmla="*/ 2262761 h 2329876"/>
              <a:gd name="connsiteX0" fmla="*/ 0 w 3020168"/>
              <a:gd name="connsiteY0" fmla="*/ 2314102 h 2329876"/>
              <a:gd name="connsiteX1" fmla="*/ 1453204 w 3020168"/>
              <a:gd name="connsiteY1" fmla="*/ 0 h 2329876"/>
              <a:gd name="connsiteX2" fmla="*/ 3020168 w 3020168"/>
              <a:gd name="connsiteY2" fmla="*/ 2262761 h 2329876"/>
              <a:gd name="connsiteX0" fmla="*/ 0 w 3020168"/>
              <a:gd name="connsiteY0" fmla="*/ 2314102 h 2314102"/>
              <a:gd name="connsiteX1" fmla="*/ 1453204 w 3020168"/>
              <a:gd name="connsiteY1" fmla="*/ 0 h 2314102"/>
              <a:gd name="connsiteX2" fmla="*/ 3020168 w 3020168"/>
              <a:gd name="connsiteY2" fmla="*/ 2262761 h 2314102"/>
              <a:gd name="connsiteX0" fmla="*/ 0 w 3020168"/>
              <a:gd name="connsiteY0" fmla="*/ 2314102 h 2314102"/>
              <a:gd name="connsiteX1" fmla="*/ 1453204 w 3020168"/>
              <a:gd name="connsiteY1" fmla="*/ 0 h 2314102"/>
              <a:gd name="connsiteX2" fmla="*/ 3020168 w 3020168"/>
              <a:gd name="connsiteY2" fmla="*/ 2262761 h 2314102"/>
              <a:gd name="connsiteX0" fmla="*/ 0 w 3020168"/>
              <a:gd name="connsiteY0" fmla="*/ 2314102 h 2314102"/>
              <a:gd name="connsiteX1" fmla="*/ 1453204 w 3020168"/>
              <a:gd name="connsiteY1" fmla="*/ 0 h 2314102"/>
              <a:gd name="connsiteX2" fmla="*/ 3020168 w 3020168"/>
              <a:gd name="connsiteY2" fmla="*/ 2262761 h 2314102"/>
              <a:gd name="connsiteX0" fmla="*/ 0 w 3020168"/>
              <a:gd name="connsiteY0" fmla="*/ 2314102 h 2314102"/>
              <a:gd name="connsiteX1" fmla="*/ 1453204 w 3020168"/>
              <a:gd name="connsiteY1" fmla="*/ 0 h 2314102"/>
              <a:gd name="connsiteX2" fmla="*/ 3020168 w 3020168"/>
              <a:gd name="connsiteY2" fmla="*/ 2262761 h 2314102"/>
              <a:gd name="connsiteX0" fmla="*/ 0 w 3020168"/>
              <a:gd name="connsiteY0" fmla="*/ 2314102 h 2314102"/>
              <a:gd name="connsiteX1" fmla="*/ 1453204 w 3020168"/>
              <a:gd name="connsiteY1" fmla="*/ 0 h 2314102"/>
              <a:gd name="connsiteX2" fmla="*/ 3020168 w 3020168"/>
              <a:gd name="connsiteY2" fmla="*/ 2262761 h 2314102"/>
              <a:gd name="connsiteX0" fmla="*/ 0 w 3020168"/>
              <a:gd name="connsiteY0" fmla="*/ 2314102 h 2314102"/>
              <a:gd name="connsiteX1" fmla="*/ 1453204 w 3020168"/>
              <a:gd name="connsiteY1" fmla="*/ 0 h 2314102"/>
              <a:gd name="connsiteX2" fmla="*/ 3020168 w 3020168"/>
              <a:gd name="connsiteY2" fmla="*/ 2262761 h 2314102"/>
            </a:gdLst>
            <a:ahLst/>
            <a:cxnLst>
              <a:cxn ang="0">
                <a:pos x="connsiteX0" y="connsiteY0"/>
              </a:cxn>
              <a:cxn ang="0">
                <a:pos x="connsiteX1" y="connsiteY1"/>
              </a:cxn>
              <a:cxn ang="0">
                <a:pos x="connsiteX2" y="connsiteY2"/>
              </a:cxn>
            </a:cxnLst>
            <a:rect l="l" t="t" r="r" b="b"/>
            <a:pathLst>
              <a:path w="3020168" h="2314102">
                <a:moveTo>
                  <a:pt x="0" y="2314102"/>
                </a:moveTo>
                <a:cubicBezTo>
                  <a:pt x="571229" y="2303023"/>
                  <a:pt x="715793" y="14051"/>
                  <a:pt x="1453204" y="0"/>
                </a:cubicBezTo>
                <a:cubicBezTo>
                  <a:pt x="2157649" y="8376"/>
                  <a:pt x="2185480" y="2258707"/>
                  <a:pt x="3020168" y="2262761"/>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CA603919-3B40-47B2-A597-BE8EB5312F0F}"/>
                  </a:ext>
                </a:extLst>
              </p:cNvPr>
              <p:cNvSpPr txBox="1"/>
              <p:nvPr/>
            </p:nvSpPr>
            <p:spPr>
              <a:xfrm>
                <a:off x="11426723" y="5267126"/>
                <a:ext cx="57180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𝑇</m:t>
                      </m:r>
                    </m:oMath>
                  </m:oMathPara>
                </a14:m>
                <a:endParaRPr lang="ja-JP" altLang="en-US" sz="2400" dirty="0"/>
              </a:p>
            </p:txBody>
          </p:sp>
        </mc:Choice>
        <mc:Fallback xmlns="">
          <p:sp>
            <p:nvSpPr>
              <p:cNvPr id="17" name="テキスト ボックス 16">
                <a:extLst>
                  <a:ext uri="{FF2B5EF4-FFF2-40B4-BE49-F238E27FC236}">
                    <a16:creationId xmlns:a16="http://schemas.microsoft.com/office/drawing/2014/main" id="{CA603919-3B40-47B2-A597-BE8EB5312F0F}"/>
                  </a:ext>
                </a:extLst>
              </p:cNvPr>
              <p:cNvSpPr txBox="1">
                <a:spLocks noRot="1" noChangeAspect="1" noMove="1" noResize="1" noEditPoints="1" noAdjustHandles="1" noChangeArrowheads="1" noChangeShapeType="1" noTextEdit="1"/>
              </p:cNvSpPr>
              <p:nvPr/>
            </p:nvSpPr>
            <p:spPr>
              <a:xfrm>
                <a:off x="11426723" y="5267126"/>
                <a:ext cx="571802" cy="461665"/>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585F1333-3DE5-43BF-A097-4ACA03608433}"/>
                  </a:ext>
                </a:extLst>
              </p:cNvPr>
              <p:cNvSpPr txBox="1"/>
              <p:nvPr/>
            </p:nvSpPr>
            <p:spPr>
              <a:xfrm>
                <a:off x="6958059" y="1196752"/>
                <a:ext cx="527714" cy="7839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𝜁</m:t>
                          </m:r>
                        </m:num>
                        <m:den>
                          <m:r>
                            <a:rPr kumimoji="1" lang="en-US" altLang="ja-JP" sz="2400" b="0" i="1" smtClean="0">
                              <a:latin typeface="Cambria Math" panose="02040503050406030204" pitchFamily="18" charset="0"/>
                            </a:rPr>
                            <m:t>𝑠</m:t>
                          </m:r>
                        </m:den>
                      </m:f>
                    </m:oMath>
                  </m:oMathPara>
                </a14:m>
                <a:endParaRPr lang="ja-JP" altLang="en-US" sz="2400" dirty="0"/>
              </a:p>
            </p:txBody>
          </p:sp>
        </mc:Choice>
        <mc:Fallback xmlns="">
          <p:sp>
            <p:nvSpPr>
              <p:cNvPr id="18" name="テキスト ボックス 17">
                <a:extLst>
                  <a:ext uri="{FF2B5EF4-FFF2-40B4-BE49-F238E27FC236}">
                    <a16:creationId xmlns:a16="http://schemas.microsoft.com/office/drawing/2014/main" id="{585F1333-3DE5-43BF-A097-4ACA03608433}"/>
                  </a:ext>
                </a:extLst>
              </p:cNvPr>
              <p:cNvSpPr txBox="1">
                <a:spLocks noRot="1" noChangeAspect="1" noMove="1" noResize="1" noEditPoints="1" noAdjustHandles="1" noChangeArrowheads="1" noChangeShapeType="1" noTextEdit="1"/>
              </p:cNvSpPr>
              <p:nvPr/>
            </p:nvSpPr>
            <p:spPr>
              <a:xfrm>
                <a:off x="6958059" y="1196752"/>
                <a:ext cx="527714" cy="783933"/>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911E78DF-6B0F-49EF-8BCE-FAA3665FEBA4}"/>
                  </a:ext>
                </a:extLst>
              </p:cNvPr>
              <p:cNvSpPr txBox="1"/>
              <p:nvPr/>
            </p:nvSpPr>
            <p:spPr>
              <a:xfrm>
                <a:off x="9194727" y="5267126"/>
                <a:ext cx="1202000" cy="10180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FFFF00"/>
                              </a:solidFill>
                              <a:latin typeface="Cambria Math" panose="02040503050406030204" pitchFamily="18" charset="0"/>
                            </a:rPr>
                          </m:ctrlPr>
                        </m:sSubPr>
                        <m:e>
                          <m:d>
                            <m:dPr>
                              <m:ctrlPr>
                                <a:rPr kumimoji="1" lang="en-US" altLang="ja-JP" sz="2400" b="0" i="1" smtClean="0">
                                  <a:solidFill>
                                    <a:srgbClr val="FFFF00"/>
                                  </a:solidFill>
                                  <a:latin typeface="Cambria Math" panose="02040503050406030204" pitchFamily="18" charset="0"/>
                                </a:rPr>
                              </m:ctrlPr>
                            </m:dPr>
                            <m:e>
                              <m:f>
                                <m:fPr>
                                  <m:ctrlPr>
                                    <a:rPr kumimoji="1" lang="en-US" altLang="ja-JP" sz="2400" b="0" i="1" smtClean="0">
                                      <a:solidFill>
                                        <a:srgbClr val="FFFF00"/>
                                      </a:solidFill>
                                      <a:latin typeface="Cambria Math" panose="02040503050406030204" pitchFamily="18" charset="0"/>
                                    </a:rPr>
                                  </m:ctrlPr>
                                </m:fPr>
                                <m:num>
                                  <m:r>
                                    <a:rPr kumimoji="1" lang="en-US" altLang="ja-JP" sz="2400" b="0" i="1" smtClean="0">
                                      <a:solidFill>
                                        <a:srgbClr val="FFFF00"/>
                                      </a:solidFill>
                                      <a:latin typeface="Cambria Math" panose="02040503050406030204" pitchFamily="18" charset="0"/>
                                    </a:rPr>
                                    <m:t>𝜁</m:t>
                                  </m:r>
                                </m:num>
                                <m:den>
                                  <m:r>
                                    <a:rPr kumimoji="1" lang="en-US" altLang="ja-JP" sz="2400" b="0" i="1" smtClean="0">
                                      <a:solidFill>
                                        <a:srgbClr val="FFFF00"/>
                                      </a:solidFill>
                                      <a:latin typeface="Cambria Math" panose="02040503050406030204" pitchFamily="18" charset="0"/>
                                    </a:rPr>
                                    <m:t>𝑠</m:t>
                                  </m:r>
                                </m:den>
                              </m:f>
                            </m:e>
                          </m:d>
                        </m:e>
                        <m:sub>
                          <m:sSub>
                            <m:sSubPr>
                              <m:ctrlPr>
                                <a:rPr kumimoji="1" lang="en-US" altLang="ja-JP" sz="2400" b="0" i="1" smtClean="0">
                                  <a:solidFill>
                                    <a:srgbClr val="FFFF00"/>
                                  </a:solidFill>
                                  <a:latin typeface="Cambria Math" panose="02040503050406030204" pitchFamily="18" charset="0"/>
                                </a:rPr>
                              </m:ctrlPr>
                            </m:sSubPr>
                            <m:e>
                              <m:r>
                                <a:rPr kumimoji="1" lang="en-US" altLang="ja-JP" sz="2400" b="0" i="1" smtClean="0">
                                  <a:solidFill>
                                    <a:srgbClr val="FFFF00"/>
                                  </a:solidFill>
                                  <a:latin typeface="Cambria Math" panose="02040503050406030204" pitchFamily="18" charset="0"/>
                                </a:rPr>
                                <m:t>𝑇</m:t>
                              </m:r>
                            </m:e>
                            <m:sub>
                              <m:r>
                                <a:rPr kumimoji="1" lang="en-US" altLang="ja-JP" sz="2400" b="0" i="1" smtClean="0">
                                  <a:solidFill>
                                    <a:srgbClr val="FFFF00"/>
                                  </a:solidFill>
                                  <a:latin typeface="Cambria Math" panose="02040503050406030204" pitchFamily="18" charset="0"/>
                                </a:rPr>
                                <m:t>0</m:t>
                              </m:r>
                            </m:sub>
                          </m:sSub>
                        </m:sub>
                      </m:sSub>
                    </m:oMath>
                  </m:oMathPara>
                </a14:m>
                <a:endParaRPr lang="ja-JP" altLang="en-US" sz="2400" dirty="0"/>
              </a:p>
            </p:txBody>
          </p:sp>
        </mc:Choice>
        <mc:Fallback xmlns="">
          <p:sp>
            <p:nvSpPr>
              <p:cNvPr id="20" name="テキスト ボックス 19">
                <a:extLst>
                  <a:ext uri="{FF2B5EF4-FFF2-40B4-BE49-F238E27FC236}">
                    <a16:creationId xmlns:a16="http://schemas.microsoft.com/office/drawing/2014/main" id="{911E78DF-6B0F-49EF-8BCE-FAA3665FEBA4}"/>
                  </a:ext>
                </a:extLst>
              </p:cNvPr>
              <p:cNvSpPr txBox="1">
                <a:spLocks noRot="1" noChangeAspect="1" noMove="1" noResize="1" noEditPoints="1" noAdjustHandles="1" noChangeArrowheads="1" noChangeShapeType="1" noTextEdit="1"/>
              </p:cNvSpPr>
              <p:nvPr/>
            </p:nvSpPr>
            <p:spPr>
              <a:xfrm>
                <a:off x="9194727" y="5267126"/>
                <a:ext cx="1202000" cy="1018099"/>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68FB49F-32FE-46A2-B2E8-F4D1094397A7}"/>
                  </a:ext>
                </a:extLst>
              </p:cNvPr>
              <p:cNvSpPr txBox="1"/>
              <p:nvPr/>
            </p:nvSpPr>
            <p:spPr>
              <a:xfrm>
                <a:off x="6100652" y="1755913"/>
                <a:ext cx="1607837" cy="11188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ctrlPr>
                        </m:sSubPr>
                        <m:e>
                          <m:d>
                            <m:dPr>
                              <m:ctrlP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ctrlPr>
                            </m:dPr>
                            <m:e>
                              <m:f>
                                <m:fPr>
                                  <m:ctrlP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ctrlPr>
                                </m:fPr>
                                <m:num>
                                  <m: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t>𝜁</m:t>
                                  </m:r>
                                </m:num>
                                <m:den>
                                  <m: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t>𝑠</m:t>
                                  </m:r>
                                </m:den>
                              </m:f>
                            </m:e>
                          </m:d>
                        </m:e>
                        <m:sub>
                          <m:r>
                            <m:rPr>
                              <m:sty m:val="p"/>
                            </m:rPr>
                            <a:rPr kumimoji="1" lang="en-US" altLang="ja-JP" sz="2800" b="0" i="0" u="none" strike="noStrike" kern="1200" cap="none" spc="0" normalizeH="0" baseline="0" noProof="0" smtClean="0">
                              <a:ln>
                                <a:noFill/>
                              </a:ln>
                              <a:solidFill>
                                <a:srgbClr val="FFFF00"/>
                              </a:solidFill>
                              <a:effectLst/>
                              <a:uLnTx/>
                              <a:uFillTx/>
                              <a:latin typeface="Cambria Math" panose="02040503050406030204" pitchFamily="18" charset="0"/>
                              <a:cs typeface="+mn-cs"/>
                            </a:rPr>
                            <m:t>max</m:t>
                          </m:r>
                        </m:sub>
                      </m:sSub>
                    </m:oMath>
                  </m:oMathPara>
                </a14:m>
                <a:endParaRPr lang="ja-JP" altLang="en-US" dirty="0"/>
              </a:p>
            </p:txBody>
          </p:sp>
        </mc:Choice>
        <mc:Fallback xmlns="">
          <p:sp>
            <p:nvSpPr>
              <p:cNvPr id="24" name="テキスト ボックス 23">
                <a:extLst>
                  <a:ext uri="{FF2B5EF4-FFF2-40B4-BE49-F238E27FC236}">
                    <a16:creationId xmlns:a16="http://schemas.microsoft.com/office/drawing/2014/main" id="{B68FB49F-32FE-46A2-B2E8-F4D1094397A7}"/>
                  </a:ext>
                </a:extLst>
              </p:cNvPr>
              <p:cNvSpPr txBox="1">
                <a:spLocks noRot="1" noChangeAspect="1" noMove="1" noResize="1" noEditPoints="1" noAdjustHandles="1" noChangeArrowheads="1" noChangeShapeType="1" noTextEdit="1"/>
              </p:cNvSpPr>
              <p:nvPr/>
            </p:nvSpPr>
            <p:spPr>
              <a:xfrm>
                <a:off x="6100652" y="1755913"/>
                <a:ext cx="1607837" cy="1118896"/>
              </a:xfrm>
              <a:prstGeom prst="rect">
                <a:avLst/>
              </a:prstGeom>
              <a:blipFill>
                <a:blip r:embed="rId7"/>
                <a:stretch>
                  <a:fillRect/>
                </a:stretch>
              </a:blipFill>
            </p:spPr>
            <p:txBody>
              <a:bodyPr/>
              <a:lstStyle/>
              <a:p>
                <a:r>
                  <a:rPr lang="ja-JP" altLang="en-US">
                    <a:noFill/>
                  </a:rPr>
                  <a:t> </a:t>
                </a:r>
              </a:p>
            </p:txBody>
          </p:sp>
        </mc:Fallback>
      </mc:AlternateContent>
      <p:cxnSp>
        <p:nvCxnSpPr>
          <p:cNvPr id="25" name="直線コネクタ 24">
            <a:extLst>
              <a:ext uri="{FF2B5EF4-FFF2-40B4-BE49-F238E27FC236}">
                <a16:creationId xmlns:a16="http://schemas.microsoft.com/office/drawing/2014/main" id="{28EEF7A5-ACC7-4B2F-A82D-38434B0F24E8}"/>
              </a:ext>
            </a:extLst>
          </p:cNvPr>
          <p:cNvCxnSpPr>
            <a:cxnSpLocks/>
            <a:endCxn id="9" idx="1"/>
          </p:cNvCxnSpPr>
          <p:nvPr/>
        </p:nvCxnSpPr>
        <p:spPr>
          <a:xfrm>
            <a:off x="7536160" y="2344884"/>
            <a:ext cx="2164752" cy="3561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D66342D-6B22-4325-A906-ABDB03400E31}"/>
              </a:ext>
            </a:extLst>
          </p:cNvPr>
          <p:cNvCxnSpPr>
            <a:cxnSpLocks/>
            <a:endCxn id="9" idx="1"/>
          </p:cNvCxnSpPr>
          <p:nvPr/>
        </p:nvCxnSpPr>
        <p:spPr>
          <a:xfrm flipV="1">
            <a:off x="9700912" y="2380502"/>
            <a:ext cx="0" cy="285625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8AA2E883-E9C1-4C06-875F-D2323505E80D}"/>
              </a:ext>
            </a:extLst>
          </p:cNvPr>
          <p:cNvCxnSpPr/>
          <p:nvPr/>
        </p:nvCxnSpPr>
        <p:spPr>
          <a:xfrm>
            <a:off x="8832304" y="3796600"/>
            <a:ext cx="86860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8BB3F7FE-9252-460C-AAA4-68B79642A77E}"/>
                  </a:ext>
                </a:extLst>
              </p:cNvPr>
              <p:cNvSpPr txBox="1"/>
              <p:nvPr/>
            </p:nvSpPr>
            <p:spPr>
              <a:xfrm>
                <a:off x="8761535" y="3865714"/>
                <a:ext cx="1439813" cy="11188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sSubPr>
                        <m:e>
                          <m:d>
                            <m:dPr>
                              <m:ctrlP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ctrlPr>
                            </m:dPr>
                            <m:e>
                              <m:f>
                                <m:fPr>
                                  <m:ctrlP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ctrlPr>
                                </m:fPr>
                                <m:num>
                                  <m: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t>𝜁</m:t>
                                  </m:r>
                                </m:num>
                                <m:den>
                                  <m:r>
                                    <a:rPr kumimoji="1" lang="en-US" altLang="ja-JP" sz="2800" b="0" i="1" u="none" strike="noStrike" kern="1200" cap="none" spc="0" normalizeH="0" baseline="0" noProof="0" smtClean="0">
                                      <a:ln>
                                        <a:noFill/>
                                      </a:ln>
                                      <a:solidFill>
                                        <a:srgbClr val="FFFF00"/>
                                      </a:solidFill>
                                      <a:effectLst/>
                                      <a:uLnTx/>
                                      <a:uFillTx/>
                                      <a:latin typeface="Cambria Math" panose="02040503050406030204" pitchFamily="18" charset="0"/>
                                      <a:cs typeface="+mn-cs"/>
                                    </a:rPr>
                                    <m:t>𝑠</m:t>
                                  </m:r>
                                </m:den>
                              </m:f>
                            </m:e>
                          </m:d>
                        </m:e>
                        <m:sub>
                          <m:r>
                            <m:rPr>
                              <m:sty m:val="p"/>
                            </m:rPr>
                            <a:rPr kumimoji="1" lang="en-US" altLang="ja-JP" sz="2800" b="0" i="0" u="none" strike="noStrike" kern="1200" cap="none" spc="0" normalizeH="0" baseline="0" noProof="0" smtClean="0">
                              <a:ln>
                                <a:noFill/>
                              </a:ln>
                              <a:solidFill>
                                <a:srgbClr val="FFFF00"/>
                              </a:solidFill>
                              <a:effectLst/>
                              <a:uLnTx/>
                              <a:uFillTx/>
                              <a:latin typeface="Cambria Math" panose="02040503050406030204" pitchFamily="18" charset="0"/>
                              <a:cs typeface="+mn-cs"/>
                            </a:rPr>
                            <m:t>width</m:t>
                          </m:r>
                        </m:sub>
                      </m:sSub>
                    </m:oMath>
                  </m:oMathPara>
                </a14:m>
                <a:endParaRPr lang="ja-JP" altLang="en-US" dirty="0"/>
              </a:p>
            </p:txBody>
          </p:sp>
        </mc:Choice>
        <mc:Fallback xmlns="">
          <p:sp>
            <p:nvSpPr>
              <p:cNvPr id="35" name="テキスト ボックス 34">
                <a:extLst>
                  <a:ext uri="{FF2B5EF4-FFF2-40B4-BE49-F238E27FC236}">
                    <a16:creationId xmlns:a16="http://schemas.microsoft.com/office/drawing/2014/main" id="{8BB3F7FE-9252-460C-AAA4-68B79642A77E}"/>
                  </a:ext>
                </a:extLst>
              </p:cNvPr>
              <p:cNvSpPr txBox="1">
                <a:spLocks noRot="1" noChangeAspect="1" noMove="1" noResize="1" noEditPoints="1" noAdjustHandles="1" noChangeArrowheads="1" noChangeShapeType="1" noTextEdit="1"/>
              </p:cNvSpPr>
              <p:nvPr/>
            </p:nvSpPr>
            <p:spPr>
              <a:xfrm>
                <a:off x="8761535" y="3865714"/>
                <a:ext cx="1439813" cy="1118896"/>
              </a:xfrm>
              <a:prstGeom prst="rect">
                <a:avLst/>
              </a:prstGeom>
              <a:blipFill>
                <a:blip r:embed="rId8"/>
                <a:stretch>
                  <a:fillRect/>
                </a:stretch>
              </a:blipFill>
            </p:spPr>
            <p:txBody>
              <a:bodyPr/>
              <a:lstStyle/>
              <a:p>
                <a:r>
                  <a:rPr lang="ja-JP" altLang="en-US">
                    <a:noFill/>
                  </a:rPr>
                  <a:t> </a:t>
                </a:r>
              </a:p>
            </p:txBody>
          </p:sp>
        </mc:Fallback>
      </mc:AlternateContent>
      <p:grpSp>
        <p:nvGrpSpPr>
          <p:cNvPr id="37" name="グループ化 36">
            <a:extLst>
              <a:ext uri="{FF2B5EF4-FFF2-40B4-BE49-F238E27FC236}">
                <a16:creationId xmlns:a16="http://schemas.microsoft.com/office/drawing/2014/main" id="{23136CB8-6BBF-48EB-92F2-10DF4A149B46}"/>
              </a:ext>
            </a:extLst>
          </p:cNvPr>
          <p:cNvGrpSpPr>
            <a:grpSpLocks noChangeAspect="1"/>
          </p:cNvGrpSpPr>
          <p:nvPr/>
        </p:nvGrpSpPr>
        <p:grpSpPr>
          <a:xfrm>
            <a:off x="11162575" y="5333195"/>
            <a:ext cx="791146" cy="1728871"/>
            <a:chOff x="1795273" y="2610896"/>
            <a:chExt cx="1977865" cy="4322177"/>
          </a:xfrm>
        </p:grpSpPr>
        <p:pic>
          <p:nvPicPr>
            <p:cNvPr id="38" name="グラフィックス 37" descr="装飾的な円">
              <a:extLst>
                <a:ext uri="{FF2B5EF4-FFF2-40B4-BE49-F238E27FC236}">
                  <a16:creationId xmlns:a16="http://schemas.microsoft.com/office/drawing/2014/main" id="{212C6745-F98C-4461-A8FF-08B78AAC393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400000">
              <a:off x="2444035" y="2610896"/>
              <a:ext cx="680338" cy="4322177"/>
            </a:xfrm>
            <a:prstGeom prst="rect">
              <a:avLst/>
            </a:prstGeom>
          </p:spPr>
        </p:pic>
        <p:pic>
          <p:nvPicPr>
            <p:cNvPr id="39" name="グラフィックス 38" descr="中心点から放射状に広がる複数の円">
              <a:extLst>
                <a:ext uri="{FF2B5EF4-FFF2-40B4-BE49-F238E27FC236}">
                  <a16:creationId xmlns:a16="http://schemas.microsoft.com/office/drawing/2014/main" id="{3AC92B7D-CCED-45F4-962A-63C5C3700A38}"/>
                </a:ext>
              </a:extLst>
            </p:cNvPr>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95273" y="3331796"/>
              <a:ext cx="1977865" cy="2880000"/>
            </a:xfrm>
            <a:prstGeom prst="rect">
              <a:avLst/>
            </a:prstGeom>
          </p:spPr>
        </p:pic>
      </p:grpSp>
      <p:pic>
        <p:nvPicPr>
          <p:cNvPr id="8" name="図 7">
            <a:extLst>
              <a:ext uri="{FF2B5EF4-FFF2-40B4-BE49-F238E27FC236}">
                <a16:creationId xmlns:a16="http://schemas.microsoft.com/office/drawing/2014/main" id="{9E9093EE-16EF-457E-A32E-5CE50292119E}"/>
              </a:ext>
            </a:extLst>
          </p:cNvPr>
          <p:cNvPicPr>
            <a:picLocks noChangeAspect="1"/>
          </p:cNvPicPr>
          <p:nvPr/>
        </p:nvPicPr>
        <p:blipFill rotWithShape="1">
          <a:blip r:embed="rId13"/>
          <a:srcRect l="16368" t="51408" r="13399" b="7390"/>
          <a:stretch/>
        </p:blipFill>
        <p:spPr>
          <a:xfrm>
            <a:off x="143081" y="4446412"/>
            <a:ext cx="6225574" cy="1853616"/>
          </a:xfrm>
          <a:prstGeom prst="rect">
            <a:avLst/>
          </a:prstGeom>
        </p:spPr>
      </p:pic>
      <p:sp>
        <p:nvSpPr>
          <p:cNvPr id="21" name="テキスト ボックス 20">
            <a:extLst>
              <a:ext uri="{FF2B5EF4-FFF2-40B4-BE49-F238E27FC236}">
                <a16:creationId xmlns:a16="http://schemas.microsoft.com/office/drawing/2014/main" id="{320D1AD9-1319-43B0-933F-E359FAB9A913}"/>
              </a:ext>
            </a:extLst>
          </p:cNvPr>
          <p:cNvSpPr txBox="1"/>
          <p:nvPr/>
        </p:nvSpPr>
        <p:spPr>
          <a:xfrm>
            <a:off x="1686682" y="6300028"/>
            <a:ext cx="4838184" cy="369332"/>
          </a:xfrm>
          <a:prstGeom prst="rect">
            <a:avLst/>
          </a:prstGeom>
          <a:noFill/>
        </p:spPr>
        <p:txBody>
          <a:bodyPr wrap="none" rtlCol="0">
            <a:spAutoFit/>
          </a:bodyPr>
          <a:lstStyle/>
          <a:p>
            <a:r>
              <a:rPr kumimoji="1" lang="en-US" altLang="ja-JP" dirty="0"/>
              <a:t>G. </a:t>
            </a:r>
            <a:r>
              <a:rPr kumimoji="1" lang="en-US" altLang="ja-JP" dirty="0" err="1"/>
              <a:t>Nijs</a:t>
            </a:r>
            <a:r>
              <a:rPr kumimoji="1" lang="en-US" altLang="ja-JP" dirty="0"/>
              <a:t> </a:t>
            </a:r>
            <a:r>
              <a:rPr kumimoji="1" lang="en-US" altLang="ja-JP" i="1" dirty="0"/>
              <a:t>et al.</a:t>
            </a:r>
            <a:r>
              <a:rPr kumimoji="1" lang="en-US" altLang="ja-JP" dirty="0"/>
              <a:t>, </a:t>
            </a:r>
            <a:r>
              <a:rPr kumimoji="1" lang="en-GB" altLang="ja-JP" dirty="0"/>
              <a:t>Phys. Rev. Lett. 126, 202301 (2021).</a:t>
            </a:r>
          </a:p>
        </p:txBody>
      </p:sp>
    </p:spTree>
    <p:extLst>
      <p:ext uri="{BB962C8B-B14F-4D97-AF65-F5344CB8AC3E}">
        <p14:creationId xmlns:p14="http://schemas.microsoft.com/office/powerpoint/2010/main" val="4252087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3577F8-1F36-4218-90FA-9FEA54828CB9}"/>
              </a:ext>
            </a:extLst>
          </p:cNvPr>
          <p:cNvSpPr>
            <a:spLocks noGrp="1"/>
          </p:cNvSpPr>
          <p:nvPr>
            <p:ph type="title"/>
          </p:nvPr>
        </p:nvSpPr>
        <p:spPr/>
        <p:txBody>
          <a:bodyPr>
            <a:normAutofit/>
          </a:bodyPr>
          <a:lstStyle/>
          <a:p>
            <a:pPr algn="ctr"/>
            <a:r>
              <a:rPr kumimoji="1" lang="ja-JP" altLang="en-US" sz="4000" dirty="0"/>
              <a:t>物理的なアウトプット</a:t>
            </a: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6E21888B-176A-46DB-A5F7-962B1E917359}"/>
                  </a:ext>
                </a:extLst>
              </p:cNvPr>
              <p:cNvSpPr txBox="1"/>
              <p:nvPr/>
            </p:nvSpPr>
            <p:spPr>
              <a:xfrm>
                <a:off x="7537829" y="2048649"/>
                <a:ext cx="4462827" cy="3108543"/>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t>現時点での到達点</a:t>
                </a:r>
                <a:r>
                  <a:rPr kumimoji="1" lang="en-US" altLang="ja-JP" sz="2800" dirty="0"/>
                  <a:t>*</a:t>
                </a:r>
              </a:p>
              <a:p>
                <a:pPr marL="457200" indent="-457200">
                  <a:buFont typeface="Arial" panose="020B0604020202020204" pitchFamily="34" charset="0"/>
                  <a:buChar char="•"/>
                </a:pPr>
                <a:r>
                  <a:rPr kumimoji="1" lang="ja-JP" altLang="en-US" sz="2800" dirty="0"/>
                  <a:t>クロスオーバー領域におけるずれ粘性比 </a:t>
                </a:r>
                <a14:m>
                  <m:oMath xmlns:m="http://schemas.openxmlformats.org/officeDocument/2006/math">
                    <m:r>
                      <a:rPr kumimoji="1" lang="en-US" altLang="ja-JP" sz="2800" b="0" i="1" smtClean="0">
                        <a:latin typeface="Cambria Math" panose="02040503050406030204" pitchFamily="18" charset="0"/>
                      </a:rPr>
                      <m:t>𝜂</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𝑠</m:t>
                    </m:r>
                  </m:oMath>
                </a14:m>
                <a:r>
                  <a:rPr kumimoji="1" lang="ja-JP" altLang="en-US" sz="2800" dirty="0"/>
                  <a:t> →</a:t>
                </a:r>
                <a14:m>
                  <m:oMath xmlns:m="http://schemas.openxmlformats.org/officeDocument/2006/math">
                    <m:r>
                      <a:rPr kumimoji="1" lang="en-US" altLang="ja-JP" sz="2800" b="0" i="1" smtClean="0">
                        <a:latin typeface="Cambria Math" panose="02040503050406030204" pitchFamily="18" charset="0"/>
                      </a:rPr>
                      <m:t>~</m:t>
                    </m:r>
                    <m:f>
                      <m:fPr>
                        <m:type m:val="lin"/>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1</m:t>
                        </m:r>
                      </m:num>
                      <m:den>
                        <m:r>
                          <a:rPr kumimoji="1" lang="en-US" altLang="ja-JP" sz="2800" b="0" i="1" smtClean="0">
                            <a:latin typeface="Cambria Math" panose="02040503050406030204" pitchFamily="18" charset="0"/>
                          </a:rPr>
                          <m:t>4</m:t>
                        </m:r>
                        <m:r>
                          <a:rPr kumimoji="1" lang="en-US" altLang="ja-JP" sz="2800" b="0" i="1" smtClean="0">
                            <a:latin typeface="Cambria Math" panose="02040503050406030204" pitchFamily="18" charset="0"/>
                          </a:rPr>
                          <m:t>𝜋</m:t>
                        </m:r>
                      </m:den>
                    </m:f>
                  </m:oMath>
                </a14:m>
                <a:r>
                  <a:rPr kumimoji="1" lang="ja-JP" altLang="en-US" sz="2800" dirty="0"/>
                  <a:t>と無矛盾</a:t>
                </a:r>
                <a:endParaRPr kumimoji="1" lang="en-US" altLang="ja-JP" sz="2800" dirty="0"/>
              </a:p>
              <a:p>
                <a:pPr marL="457200" indent="-457200">
                  <a:buFont typeface="Arial" panose="020B0604020202020204" pitchFamily="34" charset="0"/>
                  <a:buChar char="•"/>
                </a:pPr>
                <a:r>
                  <a:rPr kumimoji="1" lang="ja-JP" altLang="en-US" sz="2800" dirty="0"/>
                  <a:t>高温領域は寿命が短いため制限が困難</a:t>
                </a:r>
                <a:endParaRPr kumimoji="1" lang="en-US" altLang="ja-JP" sz="2800" dirty="0"/>
              </a:p>
              <a:p>
                <a:pPr marL="457200" indent="-457200" algn="l">
                  <a:buFont typeface="Arial" panose="020B0604020202020204" pitchFamily="34" charset="0"/>
                  <a:buChar char="•"/>
                </a:pPr>
                <a:r>
                  <a:rPr kumimoji="1" lang="ja-JP" altLang="en-US" sz="2800" dirty="0"/>
                  <a:t>体積粘性比 </a:t>
                </a:r>
                <a14:m>
                  <m:oMath xmlns:m="http://schemas.openxmlformats.org/officeDocument/2006/math">
                    <m:r>
                      <a:rPr kumimoji="1" lang="en-US" altLang="ja-JP" sz="2800" b="0" i="1" smtClean="0">
                        <a:latin typeface="Cambria Math" panose="02040503050406030204" pitchFamily="18" charset="0"/>
                      </a:rPr>
                      <m:t>𝜁</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𝑠</m:t>
                    </m:r>
                  </m:oMath>
                </a14:m>
                <a:r>
                  <a:rPr kumimoji="1" lang="ja-JP" altLang="en-US" sz="2800" dirty="0"/>
                  <a:t> 小</a:t>
                </a:r>
                <a:endParaRPr kumimoji="1" lang="en-US" altLang="ja-JP" sz="2800" dirty="0"/>
              </a:p>
            </p:txBody>
          </p:sp>
        </mc:Choice>
        <mc:Fallback xmlns="">
          <p:sp>
            <p:nvSpPr>
              <p:cNvPr id="4" name="テキスト ボックス 3">
                <a:extLst>
                  <a:ext uri="{FF2B5EF4-FFF2-40B4-BE49-F238E27FC236}">
                    <a16:creationId xmlns:a16="http://schemas.microsoft.com/office/drawing/2014/main" id="{6E21888B-176A-46DB-A5F7-962B1E917359}"/>
                  </a:ext>
                </a:extLst>
              </p:cNvPr>
              <p:cNvSpPr txBox="1">
                <a:spLocks noRot="1" noChangeAspect="1" noMove="1" noResize="1" noEditPoints="1" noAdjustHandles="1" noChangeArrowheads="1" noChangeShapeType="1" noTextEdit="1"/>
              </p:cNvSpPr>
              <p:nvPr/>
            </p:nvSpPr>
            <p:spPr>
              <a:xfrm>
                <a:off x="7537829" y="2048649"/>
                <a:ext cx="4462827" cy="3108543"/>
              </a:xfrm>
              <a:prstGeom prst="rect">
                <a:avLst/>
              </a:prstGeom>
              <a:blipFill>
                <a:blip r:embed="rId2"/>
                <a:stretch>
                  <a:fillRect l="-2459" t="-1961" b="-4510"/>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03614190-C82B-485B-8384-4E6954804FB9}"/>
              </a:ext>
            </a:extLst>
          </p:cNvPr>
          <p:cNvSpPr txBox="1"/>
          <p:nvPr/>
        </p:nvSpPr>
        <p:spPr>
          <a:xfrm>
            <a:off x="2699645" y="5957583"/>
            <a:ext cx="4838184" cy="369332"/>
          </a:xfrm>
          <a:prstGeom prst="rect">
            <a:avLst/>
          </a:prstGeom>
          <a:noFill/>
        </p:spPr>
        <p:txBody>
          <a:bodyPr wrap="none" rtlCol="0">
            <a:spAutoFit/>
          </a:bodyPr>
          <a:lstStyle/>
          <a:p>
            <a:r>
              <a:rPr kumimoji="1" lang="en-US" altLang="ja-JP" dirty="0"/>
              <a:t>G. </a:t>
            </a:r>
            <a:r>
              <a:rPr kumimoji="1" lang="en-US" altLang="ja-JP" dirty="0" err="1"/>
              <a:t>Nijs</a:t>
            </a:r>
            <a:r>
              <a:rPr kumimoji="1" lang="en-US" altLang="ja-JP" dirty="0"/>
              <a:t> </a:t>
            </a:r>
            <a:r>
              <a:rPr kumimoji="1" lang="en-US" altLang="ja-JP" i="1" dirty="0"/>
              <a:t>et al.</a:t>
            </a:r>
            <a:r>
              <a:rPr kumimoji="1" lang="en-US" altLang="ja-JP" dirty="0"/>
              <a:t>, </a:t>
            </a:r>
            <a:r>
              <a:rPr kumimoji="1" lang="en-GB" altLang="ja-JP" dirty="0"/>
              <a:t>Phys. Rev. Lett. 126, 202301 (2021).</a:t>
            </a:r>
          </a:p>
        </p:txBody>
      </p:sp>
      <p:grpSp>
        <p:nvGrpSpPr>
          <p:cNvPr id="6" name="グループ化 5">
            <a:extLst>
              <a:ext uri="{FF2B5EF4-FFF2-40B4-BE49-F238E27FC236}">
                <a16:creationId xmlns:a16="http://schemas.microsoft.com/office/drawing/2014/main" id="{35E0875C-9654-401D-8568-D883A6C7FDEC}"/>
              </a:ext>
            </a:extLst>
          </p:cNvPr>
          <p:cNvGrpSpPr>
            <a:grpSpLocks noChangeAspect="1"/>
          </p:cNvGrpSpPr>
          <p:nvPr/>
        </p:nvGrpSpPr>
        <p:grpSpPr>
          <a:xfrm>
            <a:off x="11162575" y="5333195"/>
            <a:ext cx="791146" cy="1728871"/>
            <a:chOff x="1795273" y="2610896"/>
            <a:chExt cx="1977865" cy="4322177"/>
          </a:xfrm>
        </p:grpSpPr>
        <p:pic>
          <p:nvPicPr>
            <p:cNvPr id="7" name="グラフィックス 6" descr="装飾的な円">
              <a:extLst>
                <a:ext uri="{FF2B5EF4-FFF2-40B4-BE49-F238E27FC236}">
                  <a16:creationId xmlns:a16="http://schemas.microsoft.com/office/drawing/2014/main" id="{5F7AB102-C0B5-40EB-B550-930D8E69FE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8" name="グラフィックス 7" descr="中心点から放射状に広がる複数の円">
              <a:extLst>
                <a:ext uri="{FF2B5EF4-FFF2-40B4-BE49-F238E27FC236}">
                  <a16:creationId xmlns:a16="http://schemas.microsoft.com/office/drawing/2014/main" id="{7C376534-1C0B-486A-B0AA-D83BDEBDC6C6}"/>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pic>
        <p:nvPicPr>
          <p:cNvPr id="12" name="図 11">
            <a:extLst>
              <a:ext uri="{FF2B5EF4-FFF2-40B4-BE49-F238E27FC236}">
                <a16:creationId xmlns:a16="http://schemas.microsoft.com/office/drawing/2014/main" id="{EA57264F-2DEE-4549-96D1-DA9532EBD89F}"/>
              </a:ext>
            </a:extLst>
          </p:cNvPr>
          <p:cNvPicPr>
            <a:picLocks noChangeAspect="1"/>
          </p:cNvPicPr>
          <p:nvPr/>
        </p:nvPicPr>
        <p:blipFill rotWithShape="1">
          <a:blip r:embed="rId7"/>
          <a:srcRect l="19293" b="6137"/>
          <a:stretch/>
        </p:blipFill>
        <p:spPr>
          <a:xfrm>
            <a:off x="275183" y="1690690"/>
            <a:ext cx="7154007" cy="4222754"/>
          </a:xfrm>
          <a:prstGeom prst="rect">
            <a:avLst/>
          </a:prstGeom>
        </p:spPr>
      </p:pic>
      <p:sp>
        <p:nvSpPr>
          <p:cNvPr id="3" name="テキスト ボックス 2">
            <a:extLst>
              <a:ext uri="{FF2B5EF4-FFF2-40B4-BE49-F238E27FC236}">
                <a16:creationId xmlns:a16="http://schemas.microsoft.com/office/drawing/2014/main" id="{C7636646-EDAC-421E-83C2-60D9606F989C}"/>
              </a:ext>
            </a:extLst>
          </p:cNvPr>
          <p:cNvSpPr txBox="1"/>
          <p:nvPr/>
        </p:nvSpPr>
        <p:spPr>
          <a:xfrm>
            <a:off x="7968208" y="5819083"/>
            <a:ext cx="3250770" cy="646331"/>
          </a:xfrm>
          <a:prstGeom prst="rect">
            <a:avLst/>
          </a:prstGeom>
          <a:noFill/>
        </p:spPr>
        <p:txBody>
          <a:bodyPr wrap="square" rtlCol="0">
            <a:spAutoFit/>
          </a:bodyPr>
          <a:lstStyle/>
          <a:p>
            <a:r>
              <a:rPr kumimoji="1" lang="en-US" altLang="ja-JP" dirty="0"/>
              <a:t>*TRAJECTUM</a:t>
            </a:r>
            <a:r>
              <a:rPr kumimoji="1" lang="ja-JP" altLang="en-US" dirty="0"/>
              <a:t>はアップデートされた</a:t>
            </a:r>
            <a:endParaRPr kumimoji="1" lang="en-US" altLang="ja-JP" dirty="0"/>
          </a:p>
          <a:p>
            <a:r>
              <a:rPr kumimoji="1" lang="ja-JP" altLang="en-US" dirty="0"/>
              <a:t>結果</a:t>
            </a:r>
            <a:r>
              <a:rPr kumimoji="1" lang="en-US" altLang="ja-JP" dirty="0"/>
              <a:t>(</a:t>
            </a:r>
            <a:r>
              <a:rPr kumimoji="1" lang="en-GB" altLang="ja-JP" dirty="0"/>
              <a:t>arXiv:2110.13153</a:t>
            </a:r>
            <a:r>
              <a:rPr kumimoji="1" lang="en-US" altLang="ja-JP" dirty="0"/>
              <a:t>)</a:t>
            </a:r>
            <a:r>
              <a:rPr kumimoji="1" lang="ja-JP" altLang="en-US" dirty="0"/>
              <a:t>も報告</a:t>
            </a:r>
          </a:p>
        </p:txBody>
      </p:sp>
    </p:spTree>
    <p:extLst>
      <p:ext uri="{BB962C8B-B14F-4D97-AF65-F5344CB8AC3E}">
        <p14:creationId xmlns:p14="http://schemas.microsoft.com/office/powerpoint/2010/main" val="117624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DC7E439-1A91-42E8-B7FA-8D3C2B370A8B}"/>
              </a:ext>
            </a:extLst>
          </p:cNvPr>
          <p:cNvSpPr>
            <a:spLocks noGrp="1"/>
          </p:cNvSpPr>
          <p:nvPr>
            <p:ph type="title"/>
          </p:nvPr>
        </p:nvSpPr>
        <p:spPr/>
        <p:txBody>
          <a:bodyPr>
            <a:normAutofit/>
          </a:bodyPr>
          <a:lstStyle/>
          <a:p>
            <a:pPr algn="ctr"/>
            <a:r>
              <a:rPr lang="ja-JP" altLang="en-US" sz="4000" dirty="0"/>
              <a:t>全体の流れ</a:t>
            </a:r>
          </a:p>
        </p:txBody>
      </p:sp>
      <p:sp>
        <p:nvSpPr>
          <p:cNvPr id="5" name="テキスト ボックス 4">
            <a:extLst>
              <a:ext uri="{FF2B5EF4-FFF2-40B4-BE49-F238E27FC236}">
                <a16:creationId xmlns:a16="http://schemas.microsoft.com/office/drawing/2014/main" id="{F705ECC0-4EBF-4E9E-A5E4-45C7B34344A8}"/>
              </a:ext>
            </a:extLst>
          </p:cNvPr>
          <p:cNvSpPr txBox="1"/>
          <p:nvPr/>
        </p:nvSpPr>
        <p:spPr>
          <a:xfrm>
            <a:off x="1055440" y="1484784"/>
            <a:ext cx="10107135" cy="4871205"/>
          </a:xfrm>
          <a:prstGeom prst="rect">
            <a:avLst/>
          </a:prstGeom>
          <a:noFill/>
        </p:spPr>
        <p:txBody>
          <a:bodyPr wrap="square" rtlCol="0">
            <a:spAutoFit/>
          </a:bodyPr>
          <a:lstStyle/>
          <a:p>
            <a:pPr marL="457200" indent="-457200">
              <a:lnSpc>
                <a:spcPts val="5400"/>
              </a:lnSpc>
              <a:buFont typeface="Arial" panose="020B0604020202020204" pitchFamily="34" charset="0"/>
              <a:buChar char="•"/>
            </a:pPr>
            <a:r>
              <a:rPr kumimoji="1" lang="ja-JP" altLang="en-US" sz="3600" dirty="0"/>
              <a:t>はじめに</a:t>
            </a:r>
            <a:endParaRPr kumimoji="1" lang="en-US" altLang="ja-JP" sz="3600" dirty="0"/>
          </a:p>
          <a:p>
            <a:pPr marL="457200" indent="-457200">
              <a:lnSpc>
                <a:spcPts val="5400"/>
              </a:lnSpc>
              <a:buFont typeface="Arial" panose="020B0604020202020204" pitchFamily="34" charset="0"/>
              <a:buChar char="•"/>
            </a:pPr>
            <a:r>
              <a:rPr lang="ja-JP" altLang="en-US" sz="3600" dirty="0"/>
              <a:t>高エネルギー原子核衝突反応を記述する動的模型</a:t>
            </a:r>
            <a:endParaRPr kumimoji="1" lang="en-US" altLang="ja-JP" sz="3600" dirty="0"/>
          </a:p>
          <a:p>
            <a:pPr marL="457200" indent="-457200">
              <a:lnSpc>
                <a:spcPts val="5400"/>
              </a:lnSpc>
              <a:buFont typeface="Arial" panose="020B0604020202020204" pitchFamily="34" charset="0"/>
              <a:buChar char="•"/>
            </a:pPr>
            <a:r>
              <a:rPr kumimoji="1" lang="en-US" altLang="ja-JP" sz="3600" dirty="0"/>
              <a:t>QGP</a:t>
            </a:r>
            <a:r>
              <a:rPr kumimoji="1" lang="ja-JP" altLang="en-US" sz="3600" dirty="0"/>
              <a:t>輸送の理解の現状</a:t>
            </a:r>
            <a:endParaRPr kumimoji="1" lang="en-US" altLang="ja-JP" sz="3600" dirty="0"/>
          </a:p>
          <a:p>
            <a:pPr marL="457200" indent="-457200">
              <a:lnSpc>
                <a:spcPts val="5400"/>
              </a:lnSpc>
              <a:buFont typeface="Arial" panose="020B0604020202020204" pitchFamily="34" charset="0"/>
              <a:buChar char="•"/>
            </a:pPr>
            <a:r>
              <a:rPr kumimoji="1" lang="ja-JP" altLang="en-US" sz="3600" dirty="0"/>
              <a:t>現状の流体模型の問題点</a:t>
            </a:r>
            <a:endParaRPr kumimoji="1" lang="en-US" altLang="ja-JP" sz="3600" dirty="0"/>
          </a:p>
          <a:p>
            <a:pPr marL="457200" indent="-457200">
              <a:lnSpc>
                <a:spcPts val="5400"/>
              </a:lnSpc>
              <a:buFont typeface="Arial" panose="020B0604020202020204" pitchFamily="34" charset="0"/>
              <a:buChar char="•"/>
            </a:pPr>
            <a:r>
              <a:rPr kumimoji="1" lang="ja-JP" altLang="en-US" sz="3600" dirty="0"/>
              <a:t>コアーコロナ描像</a:t>
            </a:r>
            <a:endParaRPr kumimoji="1" lang="en-US" altLang="ja-JP" sz="3600" dirty="0"/>
          </a:p>
          <a:p>
            <a:pPr marL="457200" indent="-457200">
              <a:lnSpc>
                <a:spcPts val="5400"/>
              </a:lnSpc>
              <a:buFont typeface="Arial" panose="020B0604020202020204" pitchFamily="34" charset="0"/>
              <a:buChar char="•"/>
            </a:pPr>
            <a:r>
              <a:rPr kumimoji="1" lang="ja-JP" altLang="en-US" sz="3600" dirty="0"/>
              <a:t>中心と前後方の物理の相関</a:t>
            </a:r>
            <a:endParaRPr kumimoji="1" lang="en-US" altLang="ja-JP" sz="3600" dirty="0"/>
          </a:p>
          <a:p>
            <a:pPr marL="457200" indent="-457200">
              <a:lnSpc>
                <a:spcPts val="5400"/>
              </a:lnSpc>
              <a:buFont typeface="Arial" panose="020B0604020202020204" pitchFamily="34" charset="0"/>
              <a:buChar char="•"/>
            </a:pPr>
            <a:r>
              <a:rPr kumimoji="1" lang="ja-JP" altLang="en-US" sz="3600" dirty="0"/>
              <a:t>まとめ</a:t>
            </a:r>
          </a:p>
        </p:txBody>
      </p:sp>
      <p:grpSp>
        <p:nvGrpSpPr>
          <p:cNvPr id="6" name="グループ化 5">
            <a:extLst>
              <a:ext uri="{FF2B5EF4-FFF2-40B4-BE49-F238E27FC236}">
                <a16:creationId xmlns:a16="http://schemas.microsoft.com/office/drawing/2014/main" id="{30F3B49C-4FE0-424F-B54E-70539D2B0012}"/>
              </a:ext>
            </a:extLst>
          </p:cNvPr>
          <p:cNvGrpSpPr>
            <a:grpSpLocks noChangeAspect="1"/>
          </p:cNvGrpSpPr>
          <p:nvPr/>
        </p:nvGrpSpPr>
        <p:grpSpPr>
          <a:xfrm>
            <a:off x="11162575" y="5333195"/>
            <a:ext cx="791146" cy="1728871"/>
            <a:chOff x="1795273" y="2610896"/>
            <a:chExt cx="1977865" cy="4322177"/>
          </a:xfrm>
        </p:grpSpPr>
        <p:pic>
          <p:nvPicPr>
            <p:cNvPr id="7" name="グラフィックス 6" descr="装飾的な円">
              <a:extLst>
                <a:ext uri="{FF2B5EF4-FFF2-40B4-BE49-F238E27FC236}">
                  <a16:creationId xmlns:a16="http://schemas.microsoft.com/office/drawing/2014/main" id="{C2772C0B-8541-4836-B864-1868A143CF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8" name="グラフィックス 7" descr="中心点から放射状に広がる複数の円">
              <a:extLst>
                <a:ext uri="{FF2B5EF4-FFF2-40B4-BE49-F238E27FC236}">
                  <a16:creationId xmlns:a16="http://schemas.microsoft.com/office/drawing/2014/main" id="{3BF679F2-64B8-4ACA-956E-428CF0355DEA}"/>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26049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17875-F94E-4483-8118-D58097EEA76A}"/>
              </a:ext>
            </a:extLst>
          </p:cNvPr>
          <p:cNvSpPr>
            <a:spLocks noGrp="1"/>
          </p:cNvSpPr>
          <p:nvPr>
            <p:ph type="title"/>
          </p:nvPr>
        </p:nvSpPr>
        <p:spPr/>
        <p:txBody>
          <a:bodyPr>
            <a:normAutofit/>
          </a:bodyPr>
          <a:lstStyle/>
          <a:p>
            <a:pPr algn="ctr"/>
            <a:r>
              <a:rPr lang="en-US" altLang="ja-JP" sz="4000" dirty="0"/>
              <a:t>Remark 2</a:t>
            </a:r>
            <a:endParaRPr kumimoji="1" lang="ja-JP" altLang="en-US" sz="4000" dirty="0"/>
          </a:p>
        </p:txBody>
      </p:sp>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AFCE328E-08B2-473D-AA7C-276A6EAA91AB}"/>
                  </a:ext>
                </a:extLst>
              </p:cNvPr>
              <p:cNvSpPr/>
              <p:nvPr/>
            </p:nvSpPr>
            <p:spPr>
              <a:xfrm>
                <a:off x="1055439" y="3861048"/>
                <a:ext cx="10081121" cy="1384995"/>
              </a:xfrm>
              <a:prstGeom prst="rect">
                <a:avLst/>
              </a:prstGeom>
            </p:spPr>
            <p:txBody>
              <a:bodyPr wrap="square">
                <a:spAutoFit/>
              </a:bodyPr>
              <a:lstStyle/>
              <a:p>
                <a:pPr marL="457200" indent="-457200">
                  <a:buFont typeface="Arial" panose="020B0604020202020204" pitchFamily="34" charset="0"/>
                  <a:buChar char="•"/>
                </a:pPr>
                <a:r>
                  <a:rPr kumimoji="1" lang="ja-JP" altLang="en-US" sz="2800" dirty="0"/>
                  <a:t>結果の信頼性 </a:t>
                </a:r>
                <a:r>
                  <a:rPr kumimoji="1" lang="en-US" altLang="ja-JP" sz="2800" dirty="0"/>
                  <a:t>= </a:t>
                </a:r>
                <a:r>
                  <a:rPr kumimoji="1" lang="ja-JP" altLang="en-US" sz="2800" dirty="0"/>
                  <a:t>モデルの信頼性 </a:t>
                </a:r>
                <a14:m>
                  <m:oMath xmlns:m="http://schemas.openxmlformats.org/officeDocument/2006/math">
                    <m:r>
                      <a:rPr kumimoji="1" lang="en-US" altLang="ja-JP" sz="2800" i="1">
                        <a:latin typeface="Cambria Math" panose="02040503050406030204" pitchFamily="18" charset="0"/>
                      </a:rPr>
                      <m:t>𝑃</m:t>
                    </m:r>
                    <m:d>
                      <m:dPr>
                        <m:ctrlPr>
                          <a:rPr kumimoji="1" lang="en-US" altLang="ja-JP" sz="2800" i="1">
                            <a:latin typeface="Cambria Math" panose="02040503050406030204" pitchFamily="18" charset="0"/>
                          </a:rPr>
                        </m:ctrlPr>
                      </m:dPr>
                      <m:e>
                        <m:r>
                          <a:rPr kumimoji="1" lang="en-US" altLang="ja-JP" sz="2800" b="0" i="1" smtClean="0">
                            <a:latin typeface="Cambria Math" panose="02040503050406030204" pitchFamily="18" charset="0"/>
                          </a:rPr>
                          <m:t>𝑌</m:t>
                        </m:r>
                      </m:e>
                      <m:e>
                        <m:r>
                          <a:rPr kumimoji="1" lang="en-US" altLang="ja-JP" sz="2800" b="0" i="1" smtClean="0">
                            <a:latin typeface="Cambria Math" panose="02040503050406030204" pitchFamily="18" charset="0"/>
                          </a:rPr>
                          <m:t>𝑋</m:t>
                        </m:r>
                      </m:e>
                    </m:d>
                  </m:oMath>
                </a14:m>
                <a:endParaRPr kumimoji="1" lang="en-US" altLang="ja-JP" sz="2800" dirty="0"/>
              </a:p>
              <a:p>
                <a:pPr marL="457200" indent="-457200">
                  <a:buFont typeface="Arial" panose="020B0604020202020204" pitchFamily="34" charset="0"/>
                  <a:buChar char="•"/>
                </a:pPr>
                <a:r>
                  <a:rPr kumimoji="1" lang="ja-JP" altLang="en-US" sz="2800" dirty="0"/>
                  <a:t>異なる実験データのセット</a:t>
                </a:r>
                <a14:m>
                  <m:oMath xmlns:m="http://schemas.openxmlformats.org/officeDocument/2006/math">
                    <m:r>
                      <a:rPr kumimoji="1" lang="en-US" altLang="ja-JP" sz="2800" b="0" i="1" smtClean="0">
                        <a:latin typeface="Cambria Math" panose="02040503050406030204" pitchFamily="18" charset="0"/>
                      </a:rPr>
                      <m:t>𝑌</m:t>
                    </m:r>
                    <m:r>
                      <a:rPr kumimoji="1" lang="en-US" altLang="ja-JP" sz="2800" b="0" i="1" smtClean="0">
                        <a:latin typeface="Cambria Math" panose="02040503050406030204" pitchFamily="18" charset="0"/>
                      </a:rPr>
                      <m:t>′</m:t>
                    </m:r>
                  </m:oMath>
                </a14:m>
                <a:r>
                  <a:rPr kumimoji="1" lang="en-US" altLang="ja-JP" sz="2800" dirty="0"/>
                  <a:t> </a:t>
                </a:r>
                <a:r>
                  <a:rPr kumimoji="1" lang="en-US" altLang="ja-JP" sz="2800" dirty="0">
                    <a:sym typeface="Wingdings" panose="05000000000000000000" pitchFamily="2" charset="2"/>
                  </a:rPr>
                  <a:t> </a:t>
                </a:r>
                <a:r>
                  <a:rPr kumimoji="1" lang="ja-JP" altLang="en-US" sz="2800" dirty="0">
                    <a:sym typeface="Wingdings" panose="05000000000000000000" pitchFamily="2" charset="2"/>
                  </a:rPr>
                  <a:t>異なる事後確率分布</a:t>
                </a:r>
                <a14:m>
                  <m:oMath xmlns:m="http://schemas.openxmlformats.org/officeDocument/2006/math">
                    <m:r>
                      <a:rPr kumimoji="1" lang="en-US" altLang="ja-JP" sz="2800" i="1">
                        <a:latin typeface="Cambria Math" panose="02040503050406030204" pitchFamily="18" charset="0"/>
                      </a:rPr>
                      <m:t>𝑃</m:t>
                    </m:r>
                    <m:d>
                      <m:dPr>
                        <m:ctrlPr>
                          <a:rPr kumimoji="1" lang="en-US" altLang="ja-JP" sz="2800" i="1">
                            <a:latin typeface="Cambria Math" panose="02040503050406030204" pitchFamily="18" charset="0"/>
                          </a:rPr>
                        </m:ctrlPr>
                      </m:dPr>
                      <m:e>
                        <m:r>
                          <a:rPr kumimoji="1" lang="en-US" altLang="ja-JP" sz="2800" i="1">
                            <a:latin typeface="Cambria Math" panose="02040503050406030204" pitchFamily="18" charset="0"/>
                          </a:rPr>
                          <m:t>𝑋</m:t>
                        </m:r>
                      </m:e>
                      <m:e>
                        <m:r>
                          <a:rPr kumimoji="1" lang="en-US" altLang="ja-JP" sz="2800" i="1">
                            <a:latin typeface="Cambria Math" panose="02040503050406030204" pitchFamily="18" charset="0"/>
                          </a:rPr>
                          <m:t>𝑌</m:t>
                        </m:r>
                        <m:r>
                          <a:rPr kumimoji="1" lang="en-US" altLang="ja-JP" sz="2800" b="0" i="1" smtClean="0">
                            <a:latin typeface="Cambria Math" panose="02040503050406030204" pitchFamily="18" charset="0"/>
                          </a:rPr>
                          <m:t>′</m:t>
                        </m:r>
                      </m:e>
                    </m:d>
                  </m:oMath>
                </a14:m>
                <a:endParaRPr kumimoji="1" lang="en-US" altLang="ja-JP" sz="2800" dirty="0"/>
              </a:p>
              <a:p>
                <a:pPr marL="457200" indent="-457200">
                  <a:buFont typeface="Arial" panose="020B0604020202020204" pitchFamily="34" charset="0"/>
                  <a:buChar char="•"/>
                </a:pPr>
                <a:r>
                  <a:rPr kumimoji="1" lang="ja-JP" altLang="en-US" sz="2800" dirty="0"/>
                  <a:t>ベイズ推定を用いて得られた結果を他のモデルで使う際は参考程度</a:t>
                </a:r>
                <a:endParaRPr kumimoji="1" lang="en-US" altLang="ja-JP" sz="2800" dirty="0"/>
              </a:p>
            </p:txBody>
          </p:sp>
        </mc:Choice>
        <mc:Fallback xmlns="">
          <p:sp>
            <p:nvSpPr>
              <p:cNvPr id="3" name="正方形/長方形 2">
                <a:extLst>
                  <a:ext uri="{FF2B5EF4-FFF2-40B4-BE49-F238E27FC236}">
                    <a16:creationId xmlns:a16="http://schemas.microsoft.com/office/drawing/2014/main" id="{AFCE328E-08B2-473D-AA7C-276A6EAA91AB}"/>
                  </a:ext>
                </a:extLst>
              </p:cNvPr>
              <p:cNvSpPr>
                <a:spLocks noRot="1" noChangeAspect="1" noMove="1" noResize="1" noEditPoints="1" noAdjustHandles="1" noChangeArrowheads="1" noChangeShapeType="1" noTextEdit="1"/>
              </p:cNvSpPr>
              <p:nvPr/>
            </p:nvSpPr>
            <p:spPr>
              <a:xfrm>
                <a:off x="1055439" y="3861048"/>
                <a:ext cx="10081121" cy="1384995"/>
              </a:xfrm>
              <a:prstGeom prst="rect">
                <a:avLst/>
              </a:prstGeom>
              <a:blipFill>
                <a:blip r:embed="rId2"/>
                <a:stretch>
                  <a:fillRect l="-1088" t="-4386" b="-109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6A5359C7-6319-4D02-9014-233205BA9C4E}"/>
                  </a:ext>
                </a:extLst>
              </p:cNvPr>
              <p:cNvSpPr txBox="1"/>
              <p:nvPr/>
            </p:nvSpPr>
            <p:spPr>
              <a:xfrm>
                <a:off x="4396763" y="1909665"/>
                <a:ext cx="3550524" cy="9126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𝑃</m:t>
                      </m:r>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𝑋</m:t>
                          </m:r>
                        </m:e>
                        <m:e>
                          <m:r>
                            <a:rPr kumimoji="1" lang="en-US" altLang="ja-JP" sz="2800" b="0" i="1" smtClean="0">
                              <a:latin typeface="Cambria Math" panose="02040503050406030204" pitchFamily="18" charset="0"/>
                            </a:rPr>
                            <m:t>𝑌</m:t>
                          </m:r>
                        </m:e>
                      </m:d>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i="1">
                              <a:latin typeface="Cambria Math" panose="02040503050406030204" pitchFamily="18" charset="0"/>
                              <a:ea typeface="Cambria Math" panose="02040503050406030204" pitchFamily="18" charset="0"/>
                            </a:rPr>
                            <m:t>𝑃</m:t>
                          </m:r>
                          <m:d>
                            <m:dPr>
                              <m:ctrlPr>
                                <a:rPr kumimoji="1" lang="en-US" altLang="ja-JP" sz="2800" i="1">
                                  <a:latin typeface="Cambria Math" panose="02040503050406030204" pitchFamily="18" charset="0"/>
                                  <a:ea typeface="Cambria Math" panose="02040503050406030204" pitchFamily="18" charset="0"/>
                                </a:rPr>
                              </m:ctrlPr>
                            </m:dPr>
                            <m:e>
                              <m:r>
                                <a:rPr kumimoji="1" lang="en-US" altLang="ja-JP" sz="2800" i="1">
                                  <a:latin typeface="Cambria Math" panose="02040503050406030204" pitchFamily="18" charset="0"/>
                                  <a:ea typeface="Cambria Math" panose="02040503050406030204" pitchFamily="18" charset="0"/>
                                </a:rPr>
                                <m:t>𝑌</m:t>
                              </m:r>
                            </m:e>
                            <m:e>
                              <m:r>
                                <a:rPr kumimoji="1" lang="en-US" altLang="ja-JP" sz="2800" i="1">
                                  <a:latin typeface="Cambria Math" panose="02040503050406030204" pitchFamily="18" charset="0"/>
                                  <a:ea typeface="Cambria Math" panose="02040503050406030204" pitchFamily="18" charset="0"/>
                                </a:rPr>
                                <m:t>𝑋</m:t>
                              </m:r>
                            </m:e>
                          </m:d>
                          <m:r>
                            <a:rPr kumimoji="1" lang="en-US" altLang="ja-JP" sz="2800" i="1">
                              <a:latin typeface="Cambria Math" panose="02040503050406030204" pitchFamily="18" charset="0"/>
                              <a:ea typeface="Cambria Math" panose="02040503050406030204" pitchFamily="18" charset="0"/>
                            </a:rPr>
                            <m:t>𝑃</m:t>
                          </m:r>
                          <m:r>
                            <a:rPr kumimoji="1" lang="en-US" altLang="ja-JP" sz="2800" i="1">
                              <a:latin typeface="Cambria Math" panose="02040503050406030204" pitchFamily="18" charset="0"/>
                              <a:ea typeface="Cambria Math" panose="02040503050406030204" pitchFamily="18" charset="0"/>
                            </a:rPr>
                            <m:t>(</m:t>
                          </m:r>
                          <m:r>
                            <a:rPr kumimoji="1" lang="en-US" altLang="ja-JP" sz="2800" i="1">
                              <a:latin typeface="Cambria Math" panose="02040503050406030204" pitchFamily="18" charset="0"/>
                              <a:ea typeface="Cambria Math" panose="02040503050406030204" pitchFamily="18" charset="0"/>
                            </a:rPr>
                            <m:t>𝑋</m:t>
                          </m:r>
                          <m:r>
                            <a:rPr kumimoji="1" lang="en-US" altLang="ja-JP" sz="2800" i="1">
                              <a:latin typeface="Cambria Math" panose="02040503050406030204" pitchFamily="18" charset="0"/>
                              <a:ea typeface="Cambria Math" panose="02040503050406030204" pitchFamily="18" charset="0"/>
                            </a:rPr>
                            <m:t>)</m:t>
                          </m:r>
                        </m:num>
                        <m:den>
                          <m:r>
                            <a:rPr kumimoji="1" lang="en-US" altLang="ja-JP" sz="2800" b="0" i="1" smtClean="0">
                              <a:latin typeface="Cambria Math" panose="02040503050406030204" pitchFamily="18" charset="0"/>
                            </a:rPr>
                            <m:t>𝑃</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𝑌</m:t>
                          </m:r>
                          <m:r>
                            <a:rPr kumimoji="1" lang="en-US" altLang="ja-JP" sz="2800" b="0" i="1" smtClean="0">
                              <a:latin typeface="Cambria Math" panose="02040503050406030204" pitchFamily="18" charset="0"/>
                            </a:rPr>
                            <m:t>)</m:t>
                          </m:r>
                        </m:den>
                      </m:f>
                    </m:oMath>
                  </m:oMathPara>
                </a14:m>
                <a:endParaRPr kumimoji="1" lang="ja-JP" altLang="en-US" sz="2800" dirty="0"/>
              </a:p>
            </p:txBody>
          </p:sp>
        </mc:Choice>
        <mc:Fallback xmlns="">
          <p:sp>
            <p:nvSpPr>
              <p:cNvPr id="4" name="テキスト ボックス 3">
                <a:extLst>
                  <a:ext uri="{FF2B5EF4-FFF2-40B4-BE49-F238E27FC236}">
                    <a16:creationId xmlns:a16="http://schemas.microsoft.com/office/drawing/2014/main" id="{6A5359C7-6319-4D02-9014-233205BA9C4E}"/>
                  </a:ext>
                </a:extLst>
              </p:cNvPr>
              <p:cNvSpPr txBox="1">
                <a:spLocks noRot="1" noChangeAspect="1" noMove="1" noResize="1" noEditPoints="1" noAdjustHandles="1" noChangeArrowheads="1" noChangeShapeType="1" noTextEdit="1"/>
              </p:cNvSpPr>
              <p:nvPr/>
            </p:nvSpPr>
            <p:spPr>
              <a:xfrm>
                <a:off x="4396763" y="1909665"/>
                <a:ext cx="3550524" cy="912622"/>
              </a:xfrm>
              <a:prstGeom prst="rect">
                <a:avLst/>
              </a:prstGeom>
              <a:blipFill>
                <a:blip r:embed="rId3"/>
                <a:stretch>
                  <a:fillRect/>
                </a:stretch>
              </a:blipFill>
            </p:spPr>
            <p:txBody>
              <a:bodyPr/>
              <a:lstStyle/>
              <a:p>
                <a:r>
                  <a:rPr lang="ja-JP" altLang="en-US">
                    <a:noFill/>
                  </a:rPr>
                  <a:t> </a:t>
                </a:r>
              </a:p>
            </p:txBody>
          </p:sp>
        </mc:Fallback>
      </mc:AlternateContent>
      <p:sp>
        <p:nvSpPr>
          <p:cNvPr id="5" name="四角形: 角を丸くする 4">
            <a:extLst>
              <a:ext uri="{FF2B5EF4-FFF2-40B4-BE49-F238E27FC236}">
                <a16:creationId xmlns:a16="http://schemas.microsoft.com/office/drawing/2014/main" id="{4846C1D4-908F-4937-A828-DF25B2CA7B00}"/>
              </a:ext>
            </a:extLst>
          </p:cNvPr>
          <p:cNvSpPr/>
          <p:nvPr/>
        </p:nvSpPr>
        <p:spPr>
          <a:xfrm>
            <a:off x="3914839" y="1690690"/>
            <a:ext cx="4362321" cy="13590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2543C4C-42F3-4F8E-9D1D-2F0B98C9B77C}"/>
              </a:ext>
            </a:extLst>
          </p:cNvPr>
          <p:cNvSpPr txBox="1"/>
          <p:nvPr/>
        </p:nvSpPr>
        <p:spPr>
          <a:xfrm>
            <a:off x="4010557" y="1405609"/>
            <a:ext cx="2031325" cy="523220"/>
          </a:xfrm>
          <a:prstGeom prst="rect">
            <a:avLst/>
          </a:prstGeom>
          <a:solidFill>
            <a:schemeClr val="accent1">
              <a:lumMod val="75000"/>
            </a:schemeClr>
          </a:solidFill>
        </p:spPr>
        <p:txBody>
          <a:bodyPr wrap="none" rtlCol="0">
            <a:spAutoFit/>
          </a:bodyPr>
          <a:lstStyle/>
          <a:p>
            <a:pPr algn="l"/>
            <a:r>
              <a:rPr kumimoji="1" lang="ja-JP" altLang="en-US" sz="2800" dirty="0"/>
              <a:t>ベイズの定理</a:t>
            </a:r>
          </a:p>
        </p:txBody>
      </p:sp>
      <p:grpSp>
        <p:nvGrpSpPr>
          <p:cNvPr id="7" name="グループ化 6">
            <a:extLst>
              <a:ext uri="{FF2B5EF4-FFF2-40B4-BE49-F238E27FC236}">
                <a16:creationId xmlns:a16="http://schemas.microsoft.com/office/drawing/2014/main" id="{ED5E8E16-4FA4-4644-8ED6-16AACB1ECB4B}"/>
              </a:ext>
            </a:extLst>
          </p:cNvPr>
          <p:cNvGrpSpPr>
            <a:grpSpLocks noChangeAspect="1"/>
          </p:cNvGrpSpPr>
          <p:nvPr/>
        </p:nvGrpSpPr>
        <p:grpSpPr>
          <a:xfrm>
            <a:off x="11162575" y="5335073"/>
            <a:ext cx="791146" cy="1728871"/>
            <a:chOff x="1795273" y="2610896"/>
            <a:chExt cx="1977865" cy="4322177"/>
          </a:xfrm>
        </p:grpSpPr>
        <p:pic>
          <p:nvPicPr>
            <p:cNvPr id="8" name="グラフィックス 7" descr="装飾的な円">
              <a:extLst>
                <a:ext uri="{FF2B5EF4-FFF2-40B4-BE49-F238E27FC236}">
                  <a16:creationId xmlns:a16="http://schemas.microsoft.com/office/drawing/2014/main" id="{23029BF8-64C1-464A-A4F7-DE854AB245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9" name="グラフィックス 8" descr="中心点から放射状に広がる複数の円">
              <a:extLst>
                <a:ext uri="{FF2B5EF4-FFF2-40B4-BE49-F238E27FC236}">
                  <a16:creationId xmlns:a16="http://schemas.microsoft.com/office/drawing/2014/main" id="{9A119F32-AFC4-42F6-83A3-7BD74422E6A6}"/>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86526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92A67F3-A5C7-4B5C-9D4F-D2D9BFD6F278}"/>
              </a:ext>
            </a:extLst>
          </p:cNvPr>
          <p:cNvSpPr>
            <a:spLocks noGrp="1"/>
          </p:cNvSpPr>
          <p:nvPr>
            <p:ph type="title"/>
          </p:nvPr>
        </p:nvSpPr>
        <p:spPr/>
        <p:txBody>
          <a:bodyPr/>
          <a:lstStyle/>
          <a:p>
            <a:pPr algn="ctr"/>
            <a:r>
              <a:rPr kumimoji="1" lang="ja-JP" altLang="en-US" dirty="0"/>
              <a:t>現状の流体模型の問題点</a:t>
            </a:r>
          </a:p>
        </p:txBody>
      </p:sp>
      <p:sp>
        <p:nvSpPr>
          <p:cNvPr id="4" name="テキスト プレースホルダー 3">
            <a:extLst>
              <a:ext uri="{FF2B5EF4-FFF2-40B4-BE49-F238E27FC236}">
                <a16:creationId xmlns:a16="http://schemas.microsoft.com/office/drawing/2014/main" id="{1AC793EA-4C82-4935-99F5-ADEBCBE36711}"/>
              </a:ext>
            </a:extLst>
          </p:cNvPr>
          <p:cNvSpPr>
            <a:spLocks noGrp="1"/>
          </p:cNvSpPr>
          <p:nvPr>
            <p:ph type="body" idx="1"/>
          </p:nvPr>
        </p:nvSpPr>
        <p:spPr/>
        <p:txBody>
          <a:bodyPr/>
          <a:lstStyle/>
          <a:p>
            <a:endParaRPr kumimoji="1" lang="ja-JP" altLang="en-US" dirty="0"/>
          </a:p>
        </p:txBody>
      </p:sp>
      <p:grpSp>
        <p:nvGrpSpPr>
          <p:cNvPr id="5" name="グループ化 4">
            <a:extLst>
              <a:ext uri="{FF2B5EF4-FFF2-40B4-BE49-F238E27FC236}">
                <a16:creationId xmlns:a16="http://schemas.microsoft.com/office/drawing/2014/main" id="{0E759678-71E3-4C3C-A62E-7AAB780EAB4A}"/>
              </a:ext>
            </a:extLst>
          </p:cNvPr>
          <p:cNvGrpSpPr>
            <a:grpSpLocks noChangeAspect="1"/>
          </p:cNvGrpSpPr>
          <p:nvPr/>
        </p:nvGrpSpPr>
        <p:grpSpPr>
          <a:xfrm>
            <a:off x="11162575" y="5333195"/>
            <a:ext cx="791146" cy="1728871"/>
            <a:chOff x="1795273" y="2610896"/>
            <a:chExt cx="1977865" cy="4322177"/>
          </a:xfrm>
        </p:grpSpPr>
        <p:pic>
          <p:nvPicPr>
            <p:cNvPr id="6" name="グラフィックス 5" descr="装飾的な円">
              <a:extLst>
                <a:ext uri="{FF2B5EF4-FFF2-40B4-BE49-F238E27FC236}">
                  <a16:creationId xmlns:a16="http://schemas.microsoft.com/office/drawing/2014/main" id="{82448619-19D7-4807-849D-5F766BBEBC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7" name="グラフィックス 6" descr="中心点から放射状に広がる複数の円">
              <a:extLst>
                <a:ext uri="{FF2B5EF4-FFF2-40B4-BE49-F238E27FC236}">
                  <a16:creationId xmlns:a16="http://schemas.microsoft.com/office/drawing/2014/main" id="{E3C78CC3-6F07-40DB-9516-9DECC438B393}"/>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537279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矢印: 折線 15">
            <a:extLst>
              <a:ext uri="{FF2B5EF4-FFF2-40B4-BE49-F238E27FC236}">
                <a16:creationId xmlns:a16="http://schemas.microsoft.com/office/drawing/2014/main" id="{A53350E6-E083-4D8E-A56D-52E850FD5EC0}"/>
              </a:ext>
            </a:extLst>
          </p:cNvPr>
          <p:cNvSpPr/>
          <p:nvPr/>
        </p:nvSpPr>
        <p:spPr>
          <a:xfrm rot="5400000">
            <a:off x="3781024" y="1925161"/>
            <a:ext cx="2035570" cy="1692188"/>
          </a:xfrm>
          <a:prstGeom prst="bentArrow">
            <a:avLst>
              <a:gd name="adj1" fmla="val 51558"/>
              <a:gd name="adj2" fmla="val 47439"/>
              <a:gd name="adj3" fmla="val 29390"/>
              <a:gd name="adj4" fmla="val 637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下 14">
            <a:extLst>
              <a:ext uri="{FF2B5EF4-FFF2-40B4-BE49-F238E27FC236}">
                <a16:creationId xmlns:a16="http://schemas.microsoft.com/office/drawing/2014/main" id="{638B2962-D938-43C5-8D1E-09AC9D63B23D}"/>
              </a:ext>
            </a:extLst>
          </p:cNvPr>
          <p:cNvSpPr/>
          <p:nvPr/>
        </p:nvSpPr>
        <p:spPr>
          <a:xfrm rot="16200000">
            <a:off x="4134968" y="-1954782"/>
            <a:ext cx="1539105" cy="8274223"/>
          </a:xfrm>
          <a:prstGeom prst="downArrow">
            <a:avLst>
              <a:gd name="adj1" fmla="val 56904"/>
              <a:gd name="adj2" fmla="val 550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0F9B9271-69BF-4B12-A76E-9A062D83929B}"/>
              </a:ext>
            </a:extLst>
          </p:cNvPr>
          <p:cNvSpPr>
            <a:spLocks noGrp="1"/>
          </p:cNvSpPr>
          <p:nvPr>
            <p:ph type="title"/>
          </p:nvPr>
        </p:nvSpPr>
        <p:spPr>
          <a:xfrm>
            <a:off x="838200" y="365127"/>
            <a:ext cx="10515600" cy="1325563"/>
          </a:xfrm>
        </p:spPr>
        <p:txBody>
          <a:bodyPr>
            <a:normAutofit/>
          </a:bodyPr>
          <a:lstStyle/>
          <a:p>
            <a:pPr algn="ctr"/>
            <a:r>
              <a:rPr kumimoji="1" lang="ja-JP" altLang="en-US" sz="4000" dirty="0"/>
              <a:t>現象論的模型の発展</a:t>
            </a:r>
          </a:p>
        </p:txBody>
      </p:sp>
      <p:sp>
        <p:nvSpPr>
          <p:cNvPr id="5" name="四角形: 角を丸くする 4">
            <a:extLst>
              <a:ext uri="{FF2B5EF4-FFF2-40B4-BE49-F238E27FC236}">
                <a16:creationId xmlns:a16="http://schemas.microsoft.com/office/drawing/2014/main" id="{4C59D0FA-6231-40E4-A470-3492A50E21E9}"/>
              </a:ext>
            </a:extLst>
          </p:cNvPr>
          <p:cNvSpPr/>
          <p:nvPr/>
        </p:nvSpPr>
        <p:spPr>
          <a:xfrm>
            <a:off x="3071664" y="3068960"/>
            <a:ext cx="3600400" cy="36004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D027CD1-1D27-4F74-BFCE-2E60EACE6F9B}"/>
              </a:ext>
            </a:extLst>
          </p:cNvPr>
          <p:cNvSpPr txBox="1"/>
          <p:nvPr/>
        </p:nvSpPr>
        <p:spPr>
          <a:xfrm>
            <a:off x="3324805" y="4781470"/>
            <a:ext cx="3094117" cy="1815882"/>
          </a:xfrm>
          <a:prstGeom prst="rect">
            <a:avLst/>
          </a:prstGeom>
          <a:noFill/>
        </p:spPr>
        <p:txBody>
          <a:bodyPr wrap="none" rtlCol="0">
            <a:spAutoFit/>
          </a:bodyPr>
          <a:lstStyle/>
          <a:p>
            <a:pPr marL="457200" indent="-457200" algn="l">
              <a:buFont typeface="Arial" panose="020B0604020202020204" pitchFamily="34" charset="0"/>
              <a:buChar char="•"/>
            </a:pPr>
            <a:r>
              <a:rPr kumimoji="1" lang="ja-JP" altLang="en-US" sz="2800" dirty="0"/>
              <a:t>大規模計算</a:t>
            </a:r>
            <a:endParaRPr kumimoji="1" lang="en-US" altLang="ja-JP" sz="2800" dirty="0"/>
          </a:p>
          <a:p>
            <a:pPr marL="457200" indent="-457200" algn="l">
              <a:buFont typeface="Arial" panose="020B0604020202020204" pitchFamily="34" charset="0"/>
              <a:buChar char="•"/>
            </a:pPr>
            <a:r>
              <a:rPr kumimoji="1" lang="ja-JP" altLang="en-US" sz="2800" dirty="0"/>
              <a:t>精密計算</a:t>
            </a:r>
            <a:endParaRPr kumimoji="1" lang="en-US" altLang="ja-JP" sz="2800" dirty="0"/>
          </a:p>
          <a:p>
            <a:pPr marL="457200" indent="-457200" algn="l">
              <a:buFont typeface="Arial" panose="020B0604020202020204" pitchFamily="34" charset="0"/>
              <a:buChar char="•"/>
            </a:pPr>
            <a:r>
              <a:rPr kumimoji="1" lang="ja-JP" altLang="en-US" sz="2800" dirty="0"/>
              <a:t>輸送係数の制限</a:t>
            </a:r>
            <a:endParaRPr kumimoji="1" lang="en-US" altLang="ja-JP" sz="2800" dirty="0"/>
          </a:p>
          <a:p>
            <a:pPr marL="457200" indent="-457200" algn="l">
              <a:buFont typeface="Arial" panose="020B0604020202020204" pitchFamily="34" charset="0"/>
              <a:buChar char="•"/>
            </a:pPr>
            <a:r>
              <a:rPr kumimoji="1" lang="en-US" altLang="ja-JP" sz="2800" dirty="0"/>
              <a:t>…</a:t>
            </a:r>
          </a:p>
        </p:txBody>
      </p:sp>
      <p:sp>
        <p:nvSpPr>
          <p:cNvPr id="8" name="四角形: 角を丸くする 7">
            <a:extLst>
              <a:ext uri="{FF2B5EF4-FFF2-40B4-BE49-F238E27FC236}">
                <a16:creationId xmlns:a16="http://schemas.microsoft.com/office/drawing/2014/main" id="{B3CC261D-C6A5-447F-A1FD-CE23FCDB4864}"/>
              </a:ext>
            </a:extLst>
          </p:cNvPr>
          <p:cNvSpPr/>
          <p:nvPr/>
        </p:nvSpPr>
        <p:spPr>
          <a:xfrm>
            <a:off x="7608168" y="1484784"/>
            <a:ext cx="3600400" cy="475252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6DF4A30-6BA3-4419-911D-7FD8F713FF39}"/>
              </a:ext>
            </a:extLst>
          </p:cNvPr>
          <p:cNvSpPr txBox="1"/>
          <p:nvPr/>
        </p:nvSpPr>
        <p:spPr>
          <a:xfrm>
            <a:off x="7726463" y="3232321"/>
            <a:ext cx="3453189" cy="2677656"/>
          </a:xfrm>
          <a:prstGeom prst="rect">
            <a:avLst/>
          </a:prstGeom>
          <a:noFill/>
        </p:spPr>
        <p:txBody>
          <a:bodyPr wrap="none" rtlCol="0">
            <a:spAutoFit/>
          </a:bodyPr>
          <a:lstStyle/>
          <a:p>
            <a:pPr marL="457200" indent="-457200" algn="l">
              <a:buFont typeface="Arial" panose="020B0604020202020204" pitchFamily="34" charset="0"/>
              <a:buChar char="•"/>
            </a:pPr>
            <a:r>
              <a:rPr kumimoji="1" lang="ja-JP" altLang="en-US" sz="2800" dirty="0"/>
              <a:t>問題点？</a:t>
            </a:r>
            <a:endParaRPr kumimoji="1" lang="en-US" altLang="ja-JP" sz="2800" dirty="0"/>
          </a:p>
          <a:p>
            <a:pPr marL="457200" indent="-457200" algn="l">
              <a:buFont typeface="Arial" panose="020B0604020202020204" pitchFamily="34" charset="0"/>
              <a:buChar char="•"/>
            </a:pPr>
            <a:r>
              <a:rPr kumimoji="1" lang="ja-JP" altLang="en-US" sz="2800" dirty="0"/>
              <a:t>新たな模型の構築</a:t>
            </a:r>
            <a:endParaRPr kumimoji="1" lang="en-US" altLang="ja-JP" sz="2800" dirty="0"/>
          </a:p>
          <a:p>
            <a:pPr marL="457200" indent="-457200" algn="l">
              <a:buFont typeface="Arial" panose="020B0604020202020204" pitchFamily="34" charset="0"/>
              <a:buChar char="•"/>
            </a:pPr>
            <a:r>
              <a:rPr kumimoji="1" lang="ja-JP" altLang="en-US" sz="2800" dirty="0"/>
              <a:t>新たな問題の発見</a:t>
            </a:r>
            <a:endParaRPr kumimoji="1" lang="en-US" altLang="ja-JP" sz="2800" dirty="0"/>
          </a:p>
          <a:p>
            <a:pPr marL="457200" indent="-457200" algn="l">
              <a:buFont typeface="Arial" panose="020B0604020202020204" pitchFamily="34" charset="0"/>
              <a:buChar char="•"/>
            </a:pPr>
            <a:r>
              <a:rPr kumimoji="1" lang="ja-JP" altLang="en-US" sz="2800" dirty="0"/>
              <a:t>不確定要素の排除</a:t>
            </a:r>
            <a:endParaRPr kumimoji="1" lang="en-US" altLang="ja-JP" sz="2800" dirty="0"/>
          </a:p>
          <a:p>
            <a:pPr marL="457200" indent="-457200" algn="l">
              <a:buFont typeface="Arial" panose="020B0604020202020204" pitchFamily="34" charset="0"/>
              <a:buChar char="•"/>
            </a:pPr>
            <a:r>
              <a:rPr kumimoji="1" lang="ja-JP" altLang="en-US" sz="2800" dirty="0"/>
              <a:t>新奇な現象の発見</a:t>
            </a:r>
            <a:endParaRPr kumimoji="1" lang="en-US" altLang="ja-JP" sz="2800" dirty="0"/>
          </a:p>
          <a:p>
            <a:pPr marL="457200" indent="-457200" algn="l">
              <a:buFont typeface="Arial" panose="020B0604020202020204" pitchFamily="34" charset="0"/>
              <a:buChar char="•"/>
            </a:pPr>
            <a:r>
              <a:rPr kumimoji="1" lang="en-US" altLang="ja-JP" sz="2800" dirty="0"/>
              <a:t>…</a:t>
            </a:r>
            <a:endParaRPr kumimoji="1" lang="ja-JP" altLang="en-US" sz="2800" dirty="0"/>
          </a:p>
        </p:txBody>
      </p:sp>
      <p:sp>
        <p:nvSpPr>
          <p:cNvPr id="11" name="テキスト ボックス 10">
            <a:extLst>
              <a:ext uri="{FF2B5EF4-FFF2-40B4-BE49-F238E27FC236}">
                <a16:creationId xmlns:a16="http://schemas.microsoft.com/office/drawing/2014/main" id="{7E310911-8305-4DFC-814D-D61ACAA8FBB8}"/>
              </a:ext>
            </a:extLst>
          </p:cNvPr>
          <p:cNvSpPr txBox="1"/>
          <p:nvPr/>
        </p:nvSpPr>
        <p:spPr>
          <a:xfrm>
            <a:off x="3555637" y="3487427"/>
            <a:ext cx="2632452" cy="523220"/>
          </a:xfrm>
          <a:prstGeom prst="rect">
            <a:avLst/>
          </a:prstGeom>
          <a:noFill/>
        </p:spPr>
        <p:txBody>
          <a:bodyPr wrap="none" rtlCol="0">
            <a:spAutoFit/>
          </a:bodyPr>
          <a:lstStyle/>
          <a:p>
            <a:pPr algn="l"/>
            <a:r>
              <a:rPr kumimoji="1" lang="ja-JP" altLang="en-US" sz="2800" dirty="0"/>
              <a:t>流体描像の成功</a:t>
            </a:r>
          </a:p>
        </p:txBody>
      </p:sp>
      <p:sp>
        <p:nvSpPr>
          <p:cNvPr id="12" name="矢印: 下 11">
            <a:extLst>
              <a:ext uri="{FF2B5EF4-FFF2-40B4-BE49-F238E27FC236}">
                <a16:creationId xmlns:a16="http://schemas.microsoft.com/office/drawing/2014/main" id="{1E5D1567-FB4C-4B47-A6F7-33DCFFB0E10B}"/>
              </a:ext>
            </a:extLst>
          </p:cNvPr>
          <p:cNvSpPr/>
          <p:nvPr/>
        </p:nvSpPr>
        <p:spPr>
          <a:xfrm>
            <a:off x="4403811" y="4070617"/>
            <a:ext cx="936104" cy="745880"/>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D2B61E-6207-415D-A1C2-71B61682EAB6}"/>
              </a:ext>
            </a:extLst>
          </p:cNvPr>
          <p:cNvSpPr txBox="1"/>
          <p:nvPr/>
        </p:nvSpPr>
        <p:spPr>
          <a:xfrm>
            <a:off x="7922599" y="1883906"/>
            <a:ext cx="2991525" cy="523220"/>
          </a:xfrm>
          <a:prstGeom prst="rect">
            <a:avLst/>
          </a:prstGeom>
          <a:noFill/>
        </p:spPr>
        <p:txBody>
          <a:bodyPr wrap="none" rtlCol="0">
            <a:spAutoFit/>
          </a:bodyPr>
          <a:lstStyle/>
          <a:p>
            <a:pPr algn="l"/>
            <a:r>
              <a:rPr kumimoji="1" lang="ja-JP" altLang="en-US" sz="2800" dirty="0"/>
              <a:t>流体描像の成功？</a:t>
            </a:r>
          </a:p>
        </p:txBody>
      </p:sp>
      <p:sp>
        <p:nvSpPr>
          <p:cNvPr id="14" name="矢印: 下 13">
            <a:extLst>
              <a:ext uri="{FF2B5EF4-FFF2-40B4-BE49-F238E27FC236}">
                <a16:creationId xmlns:a16="http://schemas.microsoft.com/office/drawing/2014/main" id="{80B90AAD-21F1-4027-B33A-38FDF2B0A25E}"/>
              </a:ext>
            </a:extLst>
          </p:cNvPr>
          <p:cNvSpPr/>
          <p:nvPr/>
        </p:nvSpPr>
        <p:spPr>
          <a:xfrm>
            <a:off x="8960398" y="2467096"/>
            <a:ext cx="936104" cy="745880"/>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6DB1BB42-712C-48B7-82E5-1269DA363E61}"/>
              </a:ext>
            </a:extLst>
          </p:cNvPr>
          <p:cNvGrpSpPr>
            <a:grpSpLocks noChangeAspect="1"/>
          </p:cNvGrpSpPr>
          <p:nvPr/>
        </p:nvGrpSpPr>
        <p:grpSpPr>
          <a:xfrm>
            <a:off x="11162575" y="5333195"/>
            <a:ext cx="791146" cy="1728871"/>
            <a:chOff x="1795273" y="2610896"/>
            <a:chExt cx="1977865" cy="4322177"/>
          </a:xfrm>
        </p:grpSpPr>
        <p:pic>
          <p:nvPicPr>
            <p:cNvPr id="18" name="グラフィックス 17" descr="装飾的な円">
              <a:extLst>
                <a:ext uri="{FF2B5EF4-FFF2-40B4-BE49-F238E27FC236}">
                  <a16:creationId xmlns:a16="http://schemas.microsoft.com/office/drawing/2014/main" id="{126DD655-DEE0-4F1C-82AD-4CD6786478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9" name="グラフィックス 18" descr="中心点から放射状に広がる複数の円">
              <a:extLst>
                <a:ext uri="{FF2B5EF4-FFF2-40B4-BE49-F238E27FC236}">
                  <a16:creationId xmlns:a16="http://schemas.microsoft.com/office/drawing/2014/main" id="{0217F017-6184-45F4-9E21-CB1543C802C1}"/>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679046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E93191-6BC7-4A51-8524-190BCB58F83F}"/>
              </a:ext>
            </a:extLst>
          </p:cNvPr>
          <p:cNvSpPr>
            <a:spLocks noGrp="1"/>
          </p:cNvSpPr>
          <p:nvPr>
            <p:ph type="title"/>
          </p:nvPr>
        </p:nvSpPr>
        <p:spPr/>
        <p:txBody>
          <a:bodyPr>
            <a:normAutofit/>
          </a:bodyPr>
          <a:lstStyle/>
          <a:p>
            <a:pPr algn="ctr"/>
            <a:r>
              <a:rPr kumimoji="1" lang="ja-JP" altLang="en-US" sz="4000" dirty="0"/>
              <a:t>粒子収量比</a:t>
            </a:r>
          </a:p>
        </p:txBody>
      </p:sp>
      <p:pic>
        <p:nvPicPr>
          <p:cNvPr id="4" name="図 3">
            <a:extLst>
              <a:ext uri="{FF2B5EF4-FFF2-40B4-BE49-F238E27FC236}">
                <a16:creationId xmlns:a16="http://schemas.microsoft.com/office/drawing/2014/main" id="{E0FE2F45-7C2E-4F82-A685-F86BBA303285}"/>
              </a:ext>
            </a:extLst>
          </p:cNvPr>
          <p:cNvPicPr>
            <a:picLocks noChangeAspect="1"/>
          </p:cNvPicPr>
          <p:nvPr/>
        </p:nvPicPr>
        <p:blipFill rotWithShape="1">
          <a:blip r:embed="rId2"/>
          <a:srcRect l="10387" t="5904" r="16576" b="48568"/>
          <a:stretch/>
        </p:blipFill>
        <p:spPr>
          <a:xfrm>
            <a:off x="407368" y="2267288"/>
            <a:ext cx="5504690" cy="2889904"/>
          </a:xfrm>
          <a:prstGeom prst="rect">
            <a:avLst/>
          </a:prstGeom>
        </p:spPr>
      </p:pic>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593B0F32-41E9-4BDF-B09B-C336EACFBE29}"/>
                  </a:ext>
                </a:extLst>
              </p:cNvPr>
              <p:cNvSpPr txBox="1"/>
              <p:nvPr/>
            </p:nvSpPr>
            <p:spPr>
              <a:xfrm>
                <a:off x="5980712" y="1412776"/>
                <a:ext cx="5942396" cy="1384995"/>
              </a:xfrm>
              <a:prstGeom prst="rect">
                <a:avLst/>
              </a:prstGeom>
              <a:noFill/>
            </p:spPr>
            <p:txBody>
              <a:bodyPr wrap="none" rtlCol="0">
                <a:spAutoFit/>
              </a:bodyPr>
              <a:lstStyle/>
              <a:p>
                <a:pPr algn="ctr"/>
                <a:r>
                  <a:rPr kumimoji="1" lang="ja-JP" altLang="en-US" sz="2800" dirty="0"/>
                  <a:t>流体描像→粒子描像の温度</a:t>
                </a:r>
                <a14:m>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sw</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ch</m:t>
                        </m:r>
                      </m:sub>
                    </m:sSub>
                  </m:oMath>
                </a14:m>
                <a:r>
                  <a:rPr kumimoji="1" lang="en-US" altLang="ja-JP" sz="2800" baseline="30000" dirty="0"/>
                  <a:t>※</a:t>
                </a:r>
              </a:p>
              <a:p>
                <a:pPr algn="ctr"/>
                <a:r>
                  <a:rPr kumimoji="1" lang="en-US" altLang="ja-JP" sz="2800" dirty="0"/>
                  <a:t>+</a:t>
                </a:r>
              </a:p>
              <a:p>
                <a:pPr algn="ctr"/>
                <a:r>
                  <a:rPr kumimoji="1" lang="ja-JP" altLang="en-US" sz="2800" dirty="0"/>
                  <a:t>ハドロン輸送による補正</a:t>
                </a:r>
              </a:p>
            </p:txBody>
          </p:sp>
        </mc:Choice>
        <mc:Fallback xmlns="">
          <p:sp>
            <p:nvSpPr>
              <p:cNvPr id="5" name="テキスト ボックス 4">
                <a:extLst>
                  <a:ext uri="{FF2B5EF4-FFF2-40B4-BE49-F238E27FC236}">
                    <a16:creationId xmlns:a16="http://schemas.microsoft.com/office/drawing/2014/main" id="{593B0F32-41E9-4BDF-B09B-C336EACFBE29}"/>
                  </a:ext>
                </a:extLst>
              </p:cNvPr>
              <p:cNvSpPr txBox="1">
                <a:spLocks noRot="1" noChangeAspect="1" noMove="1" noResize="1" noEditPoints="1" noAdjustHandles="1" noChangeArrowheads="1" noChangeShapeType="1" noTextEdit="1"/>
              </p:cNvSpPr>
              <p:nvPr/>
            </p:nvSpPr>
            <p:spPr>
              <a:xfrm>
                <a:off x="5980712" y="1412776"/>
                <a:ext cx="5942396" cy="1384995"/>
              </a:xfrm>
              <a:prstGeom prst="rect">
                <a:avLst/>
              </a:prstGeom>
              <a:blipFill>
                <a:blip r:embed="rId3"/>
                <a:stretch>
                  <a:fillRect l="-1333" t="-4846" r="-205" b="-11454"/>
                </a:stretch>
              </a:blipFill>
            </p:spPr>
            <p:txBody>
              <a:bodyPr/>
              <a:lstStyle/>
              <a:p>
                <a:r>
                  <a:rPr lang="ja-JP" altLang="en-US">
                    <a:noFill/>
                  </a:rPr>
                  <a:t> </a:t>
                </a:r>
              </a:p>
            </p:txBody>
          </p:sp>
        </mc:Fallback>
      </mc:AlternateContent>
      <p:sp>
        <p:nvSpPr>
          <p:cNvPr id="6" name="矢印: 下 5">
            <a:extLst>
              <a:ext uri="{FF2B5EF4-FFF2-40B4-BE49-F238E27FC236}">
                <a16:creationId xmlns:a16="http://schemas.microsoft.com/office/drawing/2014/main" id="{C8AE22F7-99BB-43EA-9300-BBC2B43C400E}"/>
              </a:ext>
            </a:extLst>
          </p:cNvPr>
          <p:cNvSpPr/>
          <p:nvPr/>
        </p:nvSpPr>
        <p:spPr>
          <a:xfrm>
            <a:off x="8529296" y="2895125"/>
            <a:ext cx="845214" cy="815410"/>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98EAD6DD-E132-4F92-9E52-63DC5C5562EA}"/>
              </a:ext>
            </a:extLst>
          </p:cNvPr>
          <p:cNvSpPr txBox="1"/>
          <p:nvPr/>
        </p:nvSpPr>
        <p:spPr>
          <a:xfrm>
            <a:off x="7602815" y="3710535"/>
            <a:ext cx="2698175" cy="523220"/>
          </a:xfrm>
          <a:prstGeom prst="rect">
            <a:avLst/>
          </a:prstGeom>
          <a:noFill/>
        </p:spPr>
        <p:txBody>
          <a:bodyPr wrap="none" rtlCol="0">
            <a:spAutoFit/>
          </a:bodyPr>
          <a:lstStyle/>
          <a:p>
            <a:pPr algn="l"/>
            <a:r>
              <a:rPr kumimoji="1" lang="ja-JP" altLang="en-US" sz="2800" dirty="0"/>
              <a:t>多重度に非敏感</a:t>
            </a:r>
          </a:p>
        </p:txBody>
      </p:sp>
      <p:sp>
        <p:nvSpPr>
          <p:cNvPr id="8" name="テキスト ボックス 7">
            <a:extLst>
              <a:ext uri="{FF2B5EF4-FFF2-40B4-BE49-F238E27FC236}">
                <a16:creationId xmlns:a16="http://schemas.microsoft.com/office/drawing/2014/main" id="{EB0694C0-E3CF-4E64-869A-3B10CBD84020}"/>
              </a:ext>
            </a:extLst>
          </p:cNvPr>
          <p:cNvSpPr txBox="1"/>
          <p:nvPr/>
        </p:nvSpPr>
        <p:spPr>
          <a:xfrm>
            <a:off x="7064205" y="5686509"/>
            <a:ext cx="3775393" cy="523220"/>
          </a:xfrm>
          <a:prstGeom prst="rect">
            <a:avLst/>
          </a:prstGeom>
          <a:noFill/>
        </p:spPr>
        <p:txBody>
          <a:bodyPr wrap="none" rtlCol="0">
            <a:spAutoFit/>
          </a:bodyPr>
          <a:lstStyle/>
          <a:p>
            <a:pPr algn="l"/>
            <a:r>
              <a:rPr kumimoji="1" lang="ja-JP" altLang="en-US" sz="2800" dirty="0"/>
              <a:t>多重度依存の実験結果</a:t>
            </a:r>
          </a:p>
        </p:txBody>
      </p:sp>
      <p:sp>
        <p:nvSpPr>
          <p:cNvPr id="9" name="矢印: 上下 8">
            <a:extLst>
              <a:ext uri="{FF2B5EF4-FFF2-40B4-BE49-F238E27FC236}">
                <a16:creationId xmlns:a16="http://schemas.microsoft.com/office/drawing/2014/main" id="{C6F69CF7-6713-4E32-A325-CED3B756E11E}"/>
              </a:ext>
            </a:extLst>
          </p:cNvPr>
          <p:cNvSpPr/>
          <p:nvPr/>
        </p:nvSpPr>
        <p:spPr>
          <a:xfrm>
            <a:off x="8411842" y="4233755"/>
            <a:ext cx="1080120" cy="1440160"/>
          </a:xfrm>
          <a:prstGeom prst="upDownArrow">
            <a:avLst>
              <a:gd name="adj1" fmla="val 41021"/>
              <a:gd name="adj2" fmla="val 500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294EA163-9E95-4A56-824A-CD74631B488D}"/>
              </a:ext>
            </a:extLst>
          </p:cNvPr>
          <p:cNvGrpSpPr>
            <a:grpSpLocks noChangeAspect="1"/>
          </p:cNvGrpSpPr>
          <p:nvPr/>
        </p:nvGrpSpPr>
        <p:grpSpPr>
          <a:xfrm>
            <a:off x="11162575" y="5333195"/>
            <a:ext cx="791146" cy="1728871"/>
            <a:chOff x="1795273" y="2610896"/>
            <a:chExt cx="1977865" cy="4322177"/>
          </a:xfrm>
        </p:grpSpPr>
        <p:pic>
          <p:nvPicPr>
            <p:cNvPr id="11" name="グラフィックス 10" descr="装飾的な円">
              <a:extLst>
                <a:ext uri="{FF2B5EF4-FFF2-40B4-BE49-F238E27FC236}">
                  <a16:creationId xmlns:a16="http://schemas.microsoft.com/office/drawing/2014/main" id="{42A6E580-76EF-44E1-A6EB-5E20B903A6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2" name="グラフィックス 11" descr="中心点から放射状に広がる複数の円">
              <a:extLst>
                <a:ext uri="{FF2B5EF4-FFF2-40B4-BE49-F238E27FC236}">
                  <a16:creationId xmlns:a16="http://schemas.microsoft.com/office/drawing/2014/main" id="{C4DD7C7E-12F3-4A79-8156-C21DA83119E0}"/>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
        <p:nvSpPr>
          <p:cNvPr id="13" name="テキスト ボックス 12">
            <a:extLst>
              <a:ext uri="{FF2B5EF4-FFF2-40B4-BE49-F238E27FC236}">
                <a16:creationId xmlns:a16="http://schemas.microsoft.com/office/drawing/2014/main" id="{685BF6A4-133B-493C-8328-B273E6B2B30C}"/>
              </a:ext>
            </a:extLst>
          </p:cNvPr>
          <p:cNvSpPr txBox="1"/>
          <p:nvPr/>
        </p:nvSpPr>
        <p:spPr>
          <a:xfrm>
            <a:off x="1850435" y="5229200"/>
            <a:ext cx="4033538" cy="338554"/>
          </a:xfrm>
          <a:prstGeom prst="rect">
            <a:avLst/>
          </a:prstGeom>
          <a:noFill/>
        </p:spPr>
        <p:txBody>
          <a:bodyPr wrap="square" rtlCol="0">
            <a:spAutoFit/>
          </a:bodyPr>
          <a:lstStyle/>
          <a:p>
            <a:r>
              <a:rPr kumimoji="1" lang="en-US" altLang="ja-JP" sz="1600" dirty="0"/>
              <a:t>G. </a:t>
            </a:r>
            <a:r>
              <a:rPr kumimoji="1" lang="en-US" altLang="ja-JP" sz="1600" dirty="0" err="1"/>
              <a:t>Nijs</a:t>
            </a:r>
            <a:r>
              <a:rPr kumimoji="1" lang="en-US" altLang="ja-JP" sz="1600" dirty="0"/>
              <a:t> </a:t>
            </a:r>
            <a:r>
              <a:rPr kumimoji="1" lang="en-US" altLang="ja-JP" sz="1600" i="1" dirty="0"/>
              <a:t>et al.</a:t>
            </a:r>
            <a:r>
              <a:rPr kumimoji="1" lang="en-US" altLang="ja-JP" sz="1600" dirty="0"/>
              <a:t>, </a:t>
            </a:r>
            <a:r>
              <a:rPr kumimoji="1" lang="en-GB" altLang="ja-JP" sz="1600" dirty="0"/>
              <a:t>Phys. Rev. C 103, 054909 (2021).</a:t>
            </a:r>
          </a:p>
        </p:txBody>
      </p:sp>
      <p:sp>
        <p:nvSpPr>
          <p:cNvPr id="14" name="テキスト ボックス 13">
            <a:extLst>
              <a:ext uri="{FF2B5EF4-FFF2-40B4-BE49-F238E27FC236}">
                <a16:creationId xmlns:a16="http://schemas.microsoft.com/office/drawing/2014/main" id="{CFA81A26-0B22-40B8-A6D2-F7AB0AD1365F}"/>
              </a:ext>
            </a:extLst>
          </p:cNvPr>
          <p:cNvSpPr txBox="1"/>
          <p:nvPr/>
        </p:nvSpPr>
        <p:spPr>
          <a:xfrm>
            <a:off x="1863055" y="1791938"/>
            <a:ext cx="2722220" cy="523220"/>
          </a:xfrm>
          <a:prstGeom prst="rect">
            <a:avLst/>
          </a:prstGeom>
          <a:noFill/>
        </p:spPr>
        <p:txBody>
          <a:bodyPr wrap="none" rtlCol="0">
            <a:spAutoFit/>
          </a:bodyPr>
          <a:lstStyle/>
          <a:p>
            <a:pPr algn="l"/>
            <a:r>
              <a:rPr kumimoji="1" lang="en-US" altLang="ja-JP" sz="2800" dirty="0"/>
              <a:t>TRAJECTUM</a:t>
            </a:r>
            <a:r>
              <a:rPr kumimoji="1" lang="ja-JP" altLang="en-US" sz="2800" dirty="0"/>
              <a:t>の例</a:t>
            </a:r>
          </a:p>
        </p:txBody>
      </p:sp>
      <p:sp>
        <p:nvSpPr>
          <p:cNvPr id="15" name="テキスト ボックス 14">
            <a:extLst>
              <a:ext uri="{FF2B5EF4-FFF2-40B4-BE49-F238E27FC236}">
                <a16:creationId xmlns:a16="http://schemas.microsoft.com/office/drawing/2014/main" id="{94726EE4-EB9B-441D-90A5-70226EBD468C}"/>
              </a:ext>
            </a:extLst>
          </p:cNvPr>
          <p:cNvSpPr txBox="1"/>
          <p:nvPr/>
        </p:nvSpPr>
        <p:spPr>
          <a:xfrm>
            <a:off x="8143091" y="6308207"/>
            <a:ext cx="2887329" cy="369332"/>
          </a:xfrm>
          <a:prstGeom prst="rect">
            <a:avLst/>
          </a:prstGeom>
          <a:noFill/>
        </p:spPr>
        <p:txBody>
          <a:bodyPr wrap="none" rtlCol="0">
            <a:spAutoFit/>
          </a:bodyPr>
          <a:lstStyle/>
          <a:p>
            <a:pPr algn="l"/>
            <a:r>
              <a:rPr kumimoji="1" lang="en-US" altLang="ja-JP" dirty="0"/>
              <a:t>※</a:t>
            </a:r>
            <a:r>
              <a:rPr kumimoji="1" lang="ja-JP" altLang="en-US" dirty="0"/>
              <a:t>化学凍結は大雑把な概念</a:t>
            </a:r>
          </a:p>
        </p:txBody>
      </p:sp>
    </p:spTree>
    <p:extLst>
      <p:ext uri="{BB962C8B-B14F-4D97-AF65-F5344CB8AC3E}">
        <p14:creationId xmlns:p14="http://schemas.microsoft.com/office/powerpoint/2010/main" val="393774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531B5F-B7F4-404A-86F7-3CCA9D4AE662}"/>
              </a:ext>
            </a:extLst>
          </p:cNvPr>
          <p:cNvSpPr>
            <a:spLocks noGrp="1"/>
          </p:cNvSpPr>
          <p:nvPr>
            <p:ph type="title"/>
          </p:nvPr>
        </p:nvSpPr>
        <p:spPr/>
        <p:txBody>
          <a:bodyPr>
            <a:normAutofit/>
          </a:bodyPr>
          <a:lstStyle/>
          <a:p>
            <a:pPr algn="ctr"/>
            <a:r>
              <a:rPr lang="ja-JP" altLang="en-US" sz="4000" dirty="0"/>
              <a:t>極低</a:t>
            </a:r>
            <a:r>
              <a:rPr kumimoji="1" lang="ja-JP" altLang="en-US" sz="4000" dirty="0"/>
              <a:t>横運動量領域</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6EECFF8-3EC6-4FD5-AF21-B747AB407792}"/>
                  </a:ext>
                </a:extLst>
              </p:cNvPr>
              <p:cNvSpPr txBox="1"/>
              <p:nvPr/>
            </p:nvSpPr>
            <p:spPr>
              <a:xfrm>
                <a:off x="5375920" y="1559440"/>
                <a:ext cx="6224694" cy="4401205"/>
              </a:xfrm>
              <a:prstGeom prst="rect">
                <a:avLst/>
              </a:prstGeom>
              <a:noFill/>
            </p:spPr>
            <p:txBody>
              <a:bodyPr wrap="square" rtlCol="0">
                <a:spAutoFit/>
              </a:bodyPr>
              <a:lstStyle/>
              <a:p>
                <a:pPr algn="l"/>
                <a:r>
                  <a:rPr kumimoji="1" lang="ja-JP" altLang="en-US" sz="2800" dirty="0"/>
                  <a:t>流体模型（含、ハイブリッド模型）</a:t>
                </a:r>
                <a:endParaRPr kumimoji="1" lang="en-US" altLang="ja-JP" sz="2800" dirty="0"/>
              </a:p>
              <a:p>
                <a:pPr marL="457200" indent="-457200" algn="l">
                  <a:buFont typeface="Wingdings" panose="05000000000000000000" pitchFamily="2" charset="2"/>
                  <a:buChar char="ß"/>
                </a:pPr>
                <a:r>
                  <a:rPr kumimoji="1" lang="ja-JP" altLang="en-US" sz="2800" dirty="0">
                    <a:sym typeface="Wingdings" panose="05000000000000000000" pitchFamily="2" charset="2"/>
                  </a:rPr>
                  <a:t>極低横運動量</a:t>
                </a:r>
                <a14:m>
                  <m:oMath xmlns:m="http://schemas.openxmlformats.org/officeDocument/2006/math">
                    <m:r>
                      <a:rPr kumimoji="1" lang="en-US" altLang="ja-JP" sz="2800" b="0" i="1" smtClean="0">
                        <a:latin typeface="Cambria Math" panose="02040503050406030204" pitchFamily="18" charset="0"/>
                        <a:sym typeface="Wingdings" panose="05000000000000000000" pitchFamily="2" charset="2"/>
                      </a:rPr>
                      <m:t>(</m:t>
                    </m:r>
                    <m:sSub>
                      <m:sSubPr>
                        <m:ctrlPr>
                          <a:rPr kumimoji="1" lang="en-US" altLang="ja-JP" sz="2800" b="0" i="1" smtClean="0">
                            <a:latin typeface="Cambria Math" panose="02040503050406030204" pitchFamily="18" charset="0"/>
                            <a:sym typeface="Wingdings" panose="05000000000000000000" pitchFamily="2" charset="2"/>
                          </a:rPr>
                        </m:ctrlPr>
                      </m:sSubPr>
                      <m:e>
                        <m:r>
                          <a:rPr kumimoji="1" lang="en-US" altLang="ja-JP" sz="2800" b="0" i="1" smtClean="0">
                            <a:latin typeface="Cambria Math" panose="02040503050406030204" pitchFamily="18" charset="0"/>
                            <a:sym typeface="Wingdings" panose="05000000000000000000" pitchFamily="2" charset="2"/>
                          </a:rPr>
                          <m:t>𝑝</m:t>
                        </m:r>
                      </m:e>
                      <m:sub>
                        <m:r>
                          <a:rPr kumimoji="1" lang="en-US" altLang="ja-JP" sz="2800" b="0" i="1" smtClean="0">
                            <a:latin typeface="Cambria Math" panose="02040503050406030204" pitchFamily="18" charset="0"/>
                            <a:sym typeface="Wingdings" panose="05000000000000000000" pitchFamily="2" charset="2"/>
                          </a:rPr>
                          <m:t>𝑇</m:t>
                        </m:r>
                      </m:sub>
                    </m:sSub>
                    <m:r>
                      <a:rPr kumimoji="1" lang="en-US" altLang="ja-JP" sz="2800" b="0" i="1" smtClean="0">
                        <a:latin typeface="Cambria Math" panose="02040503050406030204" pitchFamily="18" charset="0"/>
                        <a:sym typeface="Wingdings" panose="05000000000000000000" pitchFamily="2" charset="2"/>
                      </a:rPr>
                      <m:t>&lt;0.5</m:t>
                    </m:r>
                    <m:r>
                      <a:rPr kumimoji="1" lang="en-US" altLang="ja-JP" sz="2800" b="0" i="0" smtClean="0">
                        <a:latin typeface="Cambria Math" panose="02040503050406030204" pitchFamily="18" charset="0"/>
                        <a:sym typeface="Wingdings" panose="05000000000000000000" pitchFamily="2" charset="2"/>
                      </a:rPr>
                      <m:t> </m:t>
                    </m:r>
                    <m:r>
                      <m:rPr>
                        <m:sty m:val="p"/>
                      </m:rPr>
                      <a:rPr kumimoji="1" lang="en-US" altLang="ja-JP" sz="2800" b="0" i="0" smtClean="0">
                        <a:latin typeface="Cambria Math" panose="02040503050406030204" pitchFamily="18" charset="0"/>
                        <a:sym typeface="Wingdings" panose="05000000000000000000" pitchFamily="2" charset="2"/>
                      </a:rPr>
                      <m:t>GeV</m:t>
                    </m:r>
                    <m:r>
                      <a:rPr kumimoji="1" lang="en-US" altLang="ja-JP" sz="2800" b="0" i="1" smtClean="0">
                        <a:latin typeface="Cambria Math" panose="02040503050406030204" pitchFamily="18" charset="0"/>
                        <a:sym typeface="Wingdings" panose="05000000000000000000" pitchFamily="2" charset="2"/>
                      </a:rPr>
                      <m:t>)</m:t>
                    </m:r>
                  </m:oMath>
                </a14:m>
                <a:r>
                  <a:rPr kumimoji="1" lang="ja-JP" altLang="en-US" sz="2800" dirty="0">
                    <a:sym typeface="Wingdings" panose="05000000000000000000" pitchFamily="2" charset="2"/>
                  </a:rPr>
                  <a:t>で実験結果を非再現</a:t>
                </a:r>
                <a:endParaRPr kumimoji="1" lang="en-US" altLang="ja-JP" sz="2800" dirty="0">
                  <a:sym typeface="Wingdings" panose="05000000000000000000" pitchFamily="2" charset="2"/>
                </a:endParaRPr>
              </a:p>
              <a:p>
                <a:pPr algn="l"/>
                <a:r>
                  <a:rPr kumimoji="1" lang="ja-JP" altLang="en-US" sz="2800" dirty="0">
                    <a:sym typeface="Wingdings" panose="05000000000000000000" pitchFamily="2" charset="2"/>
                  </a:rPr>
                  <a:t>　</a:t>
                </a:r>
                <a:r>
                  <a:rPr kumimoji="1" lang="en-US" altLang="ja-JP" sz="2800" dirty="0">
                    <a:sym typeface="Wingdings" panose="05000000000000000000" pitchFamily="2" charset="2"/>
                  </a:rPr>
                  <a:t>※</a:t>
                </a:r>
                <a:r>
                  <a:rPr kumimoji="1" lang="ja-JP" altLang="en-US" sz="2800" dirty="0">
                    <a:sym typeface="Wingdings" panose="05000000000000000000" pitchFamily="2" charset="2"/>
                  </a:rPr>
                  <a:t>実は</a:t>
                </a:r>
                <a:r>
                  <a:rPr kumimoji="1" lang="en-US" altLang="ja-JP" sz="2800" dirty="0">
                    <a:sym typeface="Wingdings" panose="05000000000000000000" pitchFamily="2" charset="2"/>
                  </a:rPr>
                  <a:t>”</a:t>
                </a:r>
                <a:r>
                  <a:rPr kumimoji="1" lang="ja-JP" altLang="en-US" sz="2800" dirty="0">
                    <a:sym typeface="Wingdings" panose="05000000000000000000" pitchFamily="2" charset="2"/>
                  </a:rPr>
                  <a:t>大昔</a:t>
                </a:r>
                <a:r>
                  <a:rPr kumimoji="1" lang="en-US" altLang="ja-JP" sz="2800" dirty="0">
                    <a:sym typeface="Wingdings" panose="05000000000000000000" pitchFamily="2" charset="2"/>
                  </a:rPr>
                  <a:t>(~90s)”</a:t>
                </a:r>
                <a:r>
                  <a:rPr kumimoji="1" lang="ja-JP" altLang="en-US" sz="2800" dirty="0">
                    <a:sym typeface="Wingdings" panose="05000000000000000000" pitchFamily="2" charset="2"/>
                  </a:rPr>
                  <a:t>から知られていた</a:t>
                </a:r>
                <a:endParaRPr kumimoji="1" lang="en-US" altLang="ja-JP" sz="2800" dirty="0">
                  <a:sym typeface="Wingdings" panose="05000000000000000000" pitchFamily="2" charset="2"/>
                </a:endParaRPr>
              </a:p>
              <a:p>
                <a:pPr algn="l"/>
                <a:endParaRPr kumimoji="1" lang="en-US" altLang="ja-JP" sz="2800" dirty="0">
                  <a:sym typeface="Wingdings" panose="05000000000000000000" pitchFamily="2" charset="2"/>
                </a:endParaRPr>
              </a:p>
              <a:p>
                <a:pPr algn="l"/>
                <a:r>
                  <a:rPr kumimoji="1" lang="ja-JP" altLang="en-US" sz="2800" dirty="0">
                    <a:sym typeface="Wingdings" panose="05000000000000000000" pitchFamily="2" charset="2"/>
                  </a:rPr>
                  <a:t>・流体の立場：</a:t>
                </a:r>
                <a:r>
                  <a:rPr kumimoji="1" lang="en-US" altLang="ja-JP" sz="2800" dirty="0">
                    <a:sym typeface="Wingdings" panose="05000000000000000000" pitchFamily="2" charset="2"/>
                  </a:rPr>
                  <a:t>PHOBOS</a:t>
                </a:r>
                <a:r>
                  <a:rPr kumimoji="1" lang="ja-JP" altLang="en-US" sz="2800" dirty="0">
                    <a:sym typeface="Wingdings" panose="05000000000000000000" pitchFamily="2" charset="2"/>
                  </a:rPr>
                  <a:t> </a:t>
                </a:r>
                <a:r>
                  <a:rPr kumimoji="1" lang="en-US" altLang="ja-JP" sz="2800" dirty="0" err="1">
                    <a:sym typeface="Wingdings" panose="05000000000000000000" pitchFamily="2" charset="2"/>
                  </a:rPr>
                  <a:t>dN</a:t>
                </a:r>
                <a:r>
                  <a:rPr kumimoji="1" lang="en-US" altLang="ja-JP" sz="2800" baseline="-25000" dirty="0" err="1">
                    <a:sym typeface="Wingdings" panose="05000000000000000000" pitchFamily="2" charset="2"/>
                  </a:rPr>
                  <a:t>ch</a:t>
                </a:r>
                <a:r>
                  <a:rPr kumimoji="1" lang="en-US" altLang="ja-JP" sz="2800" dirty="0">
                    <a:sym typeface="Wingdings" panose="05000000000000000000" pitchFamily="2" charset="2"/>
                  </a:rPr>
                  <a:t>/</a:t>
                </a:r>
                <a:r>
                  <a:rPr kumimoji="1" lang="en-US" altLang="ja-JP" sz="2800" dirty="0" err="1">
                    <a:sym typeface="Wingdings" panose="05000000000000000000" pitchFamily="2" charset="2"/>
                  </a:rPr>
                  <a:t>deta</a:t>
                </a:r>
                <a:r>
                  <a:rPr kumimoji="1" lang="en-US" altLang="ja-JP" sz="2800" dirty="0">
                    <a:sym typeface="Wingdings" panose="05000000000000000000" pitchFamily="2" charset="2"/>
                  </a:rPr>
                  <a:t> </a:t>
                </a:r>
                <a:r>
                  <a:rPr kumimoji="1" lang="ja-JP" altLang="en-US" sz="2800" dirty="0">
                    <a:sym typeface="Wingdings" panose="05000000000000000000" pitchFamily="2" charset="2"/>
                  </a:rPr>
                  <a:t>で </a:t>
                </a:r>
                <a:r>
                  <a:rPr kumimoji="1" lang="en-US" altLang="ja-JP" sz="2800" dirty="0">
                    <a:sym typeface="Wingdings" panose="05000000000000000000" pitchFamily="2" charset="2"/>
                  </a:rPr>
                  <a:t>multiplicity </a:t>
                </a:r>
                <a:r>
                  <a:rPr kumimoji="1" lang="ja-JP" altLang="en-US" sz="2800" dirty="0">
                    <a:sym typeface="Wingdings" panose="05000000000000000000" pitchFamily="2" charset="2"/>
                  </a:rPr>
                  <a:t>をフィット → </a:t>
                </a:r>
                <a:r>
                  <a:rPr kumimoji="1" lang="en-US" altLang="ja-JP" sz="2800" dirty="0">
                    <a:sym typeface="Wingdings" panose="05000000000000000000" pitchFamily="2" charset="2"/>
                  </a:rPr>
                  <a:t>STAR/PHENIX </a:t>
                </a:r>
                <a:r>
                  <a:rPr kumimoji="1" lang="en-US" altLang="ja-JP" sz="2800" dirty="0" err="1">
                    <a:sym typeface="Wingdings" panose="05000000000000000000" pitchFamily="2" charset="2"/>
                  </a:rPr>
                  <a:t>dN</a:t>
                </a:r>
                <a:r>
                  <a:rPr kumimoji="1" lang="en-US" altLang="ja-JP" sz="2800" dirty="0">
                    <a:sym typeface="Wingdings" panose="05000000000000000000" pitchFamily="2" charset="2"/>
                  </a:rPr>
                  <a:t>/</a:t>
                </a:r>
                <a:r>
                  <a:rPr kumimoji="1" lang="en-US" altLang="ja-JP" sz="2800" dirty="0" err="1">
                    <a:sym typeface="Wingdings" panose="05000000000000000000" pitchFamily="2" charset="2"/>
                  </a:rPr>
                  <a:t>dp</a:t>
                </a:r>
                <a:r>
                  <a:rPr kumimoji="1" lang="en-US" altLang="ja-JP" sz="2800" baseline="-25000" dirty="0" err="1">
                    <a:sym typeface="Wingdings" panose="05000000000000000000" pitchFamily="2" charset="2"/>
                  </a:rPr>
                  <a:t>T</a:t>
                </a:r>
                <a:r>
                  <a:rPr kumimoji="1" lang="en-US" altLang="ja-JP" sz="2800" dirty="0">
                    <a:sym typeface="Wingdings" panose="05000000000000000000" pitchFamily="2" charset="2"/>
                  </a:rPr>
                  <a:t> </a:t>
                </a:r>
                <a:r>
                  <a:rPr kumimoji="1" lang="ja-JP" altLang="en-US" sz="2800" dirty="0">
                    <a:sym typeface="Wingdings" panose="05000000000000000000" pitchFamily="2" charset="2"/>
                  </a:rPr>
                  <a:t>の非再現</a:t>
                </a:r>
                <a:endParaRPr kumimoji="1" lang="en-US" altLang="ja-JP" sz="2800" dirty="0">
                  <a:sym typeface="Wingdings" panose="05000000000000000000" pitchFamily="2" charset="2"/>
                </a:endParaRPr>
              </a:p>
              <a:p>
                <a:pPr algn="l"/>
                <a:r>
                  <a:rPr kumimoji="1" lang="ja-JP" altLang="en-US" sz="2800" dirty="0">
                    <a:sym typeface="Wingdings" panose="05000000000000000000" pitchFamily="2" charset="2"/>
                  </a:rPr>
                  <a:t>・外挿の問題：</a:t>
                </a:r>
                <a:r>
                  <a:rPr kumimoji="1" lang="en-US" altLang="ja-JP" sz="2800" dirty="0">
                    <a:sym typeface="Wingdings" panose="05000000000000000000" pitchFamily="2" charset="2"/>
                  </a:rPr>
                  <a:t>STAR</a:t>
                </a:r>
                <a:r>
                  <a:rPr kumimoji="1" lang="ja-JP" altLang="en-US" sz="2800" dirty="0">
                    <a:sym typeface="Wingdings" panose="05000000000000000000" pitchFamily="2" charset="2"/>
                  </a:rPr>
                  <a:t> </a:t>
                </a:r>
                <a:r>
                  <a:rPr kumimoji="1" lang="en-US" altLang="ja-JP" sz="2800" dirty="0" err="1">
                    <a:sym typeface="Wingdings" panose="05000000000000000000" pitchFamily="2" charset="2"/>
                  </a:rPr>
                  <a:t>p</a:t>
                </a:r>
                <a:r>
                  <a:rPr kumimoji="1" lang="en-US" altLang="ja-JP" sz="2800" baseline="-25000" dirty="0" err="1">
                    <a:sym typeface="Wingdings" panose="05000000000000000000" pitchFamily="2" charset="2"/>
                  </a:rPr>
                  <a:t>T</a:t>
                </a:r>
                <a:r>
                  <a:rPr kumimoji="1" lang="en-US" altLang="ja-JP" sz="2800" dirty="0">
                    <a:sym typeface="Wingdings" panose="05000000000000000000" pitchFamily="2" charset="2"/>
                  </a:rPr>
                  <a:t> integrated yield </a:t>
                </a:r>
              </a:p>
              <a:p>
                <a:pPr algn="l"/>
                <a:r>
                  <a:rPr kumimoji="1" lang="ja-JP" altLang="en-US" sz="2800" dirty="0">
                    <a:sym typeface="Wingdings" panose="05000000000000000000" pitchFamily="2" charset="2"/>
                  </a:rPr>
                  <a:t>←→ </a:t>
                </a:r>
                <a:r>
                  <a:rPr kumimoji="1" lang="en-US" altLang="ja-JP" sz="2800" dirty="0">
                    <a:sym typeface="Wingdings" panose="05000000000000000000" pitchFamily="2" charset="2"/>
                  </a:rPr>
                  <a:t>PHENIX </a:t>
                </a:r>
                <a:r>
                  <a:rPr kumimoji="1" lang="en-US" altLang="ja-JP" sz="2800" dirty="0" err="1">
                    <a:sym typeface="Wingdings" panose="05000000000000000000" pitchFamily="2" charset="2"/>
                  </a:rPr>
                  <a:t>p</a:t>
                </a:r>
                <a:r>
                  <a:rPr kumimoji="1" lang="en-US" altLang="ja-JP" sz="2800" baseline="-25000" dirty="0" err="1">
                    <a:sym typeface="Wingdings" panose="05000000000000000000" pitchFamily="2" charset="2"/>
                  </a:rPr>
                  <a:t>T</a:t>
                </a:r>
                <a:r>
                  <a:rPr kumimoji="1" lang="en-US" altLang="ja-JP" sz="2800" dirty="0">
                    <a:sym typeface="Wingdings" panose="05000000000000000000" pitchFamily="2" charset="2"/>
                  </a:rPr>
                  <a:t> integrated yield</a:t>
                </a:r>
              </a:p>
            </p:txBody>
          </p:sp>
        </mc:Choice>
        <mc:Fallback xmlns="">
          <p:sp>
            <p:nvSpPr>
              <p:cNvPr id="5" name="テキスト ボックス 4">
                <a:extLst>
                  <a:ext uri="{FF2B5EF4-FFF2-40B4-BE49-F238E27FC236}">
                    <a16:creationId xmlns:a16="http://schemas.microsoft.com/office/drawing/2014/main" id="{C6EECFF8-3EC6-4FD5-AF21-B747AB407792}"/>
                  </a:ext>
                </a:extLst>
              </p:cNvPr>
              <p:cNvSpPr txBox="1">
                <a:spLocks noRot="1" noChangeAspect="1" noMove="1" noResize="1" noEditPoints="1" noAdjustHandles="1" noChangeArrowheads="1" noChangeShapeType="1" noTextEdit="1"/>
              </p:cNvSpPr>
              <p:nvPr/>
            </p:nvSpPr>
            <p:spPr>
              <a:xfrm>
                <a:off x="5375920" y="1559440"/>
                <a:ext cx="6224694" cy="4401205"/>
              </a:xfrm>
              <a:prstGeom prst="rect">
                <a:avLst/>
              </a:prstGeom>
              <a:blipFill>
                <a:blip r:embed="rId2"/>
                <a:stretch>
                  <a:fillRect l="-2057" t="-1524" r="-2057" b="-2909"/>
                </a:stretch>
              </a:blipFill>
            </p:spPr>
            <p:txBody>
              <a:bodyPr/>
              <a:lstStyle/>
              <a:p>
                <a:r>
                  <a:rPr lang="ja-JP" altLang="en-US">
                    <a:noFill/>
                  </a:rPr>
                  <a:t> </a:t>
                </a:r>
              </a:p>
            </p:txBody>
          </p:sp>
        </mc:Fallback>
      </mc:AlternateContent>
      <p:grpSp>
        <p:nvGrpSpPr>
          <p:cNvPr id="7" name="グループ化 6">
            <a:extLst>
              <a:ext uri="{FF2B5EF4-FFF2-40B4-BE49-F238E27FC236}">
                <a16:creationId xmlns:a16="http://schemas.microsoft.com/office/drawing/2014/main" id="{FD9DA5F9-9C65-4BB4-8241-5D8257B75570}"/>
              </a:ext>
            </a:extLst>
          </p:cNvPr>
          <p:cNvGrpSpPr>
            <a:grpSpLocks noChangeAspect="1"/>
          </p:cNvGrpSpPr>
          <p:nvPr/>
        </p:nvGrpSpPr>
        <p:grpSpPr>
          <a:xfrm>
            <a:off x="11162575" y="5333195"/>
            <a:ext cx="791146" cy="1728871"/>
            <a:chOff x="1795273" y="2610896"/>
            <a:chExt cx="1977865" cy="4322177"/>
          </a:xfrm>
        </p:grpSpPr>
        <p:pic>
          <p:nvPicPr>
            <p:cNvPr id="8" name="グラフィックス 7" descr="装飾的な円">
              <a:extLst>
                <a:ext uri="{FF2B5EF4-FFF2-40B4-BE49-F238E27FC236}">
                  <a16:creationId xmlns:a16="http://schemas.microsoft.com/office/drawing/2014/main" id="{017B9748-670D-438F-89B6-E3B401139F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9" name="グラフィックス 8" descr="中心点から放射状に広がる複数の円">
              <a:extLst>
                <a:ext uri="{FF2B5EF4-FFF2-40B4-BE49-F238E27FC236}">
                  <a16:creationId xmlns:a16="http://schemas.microsoft.com/office/drawing/2014/main" id="{A015B521-0F9C-4C86-A09E-89C02F59FD9A}"/>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11" name="テキスト ボックス 10">
            <a:extLst>
              <a:ext uri="{FF2B5EF4-FFF2-40B4-BE49-F238E27FC236}">
                <a16:creationId xmlns:a16="http://schemas.microsoft.com/office/drawing/2014/main" id="{456292A4-0B7B-4795-9D32-D495EF8511B0}"/>
              </a:ext>
            </a:extLst>
          </p:cNvPr>
          <p:cNvSpPr txBox="1"/>
          <p:nvPr/>
        </p:nvSpPr>
        <p:spPr>
          <a:xfrm rot="16200000">
            <a:off x="-478922" y="3259723"/>
            <a:ext cx="4033538" cy="338554"/>
          </a:xfrm>
          <a:prstGeom prst="rect">
            <a:avLst/>
          </a:prstGeom>
          <a:noFill/>
        </p:spPr>
        <p:txBody>
          <a:bodyPr wrap="square" rtlCol="0">
            <a:spAutoFit/>
          </a:bodyPr>
          <a:lstStyle/>
          <a:p>
            <a:r>
              <a:rPr kumimoji="1" lang="en-US" altLang="ja-JP" sz="1600" dirty="0"/>
              <a:t>G. </a:t>
            </a:r>
            <a:r>
              <a:rPr kumimoji="1" lang="en-US" altLang="ja-JP" sz="1600" dirty="0" err="1"/>
              <a:t>Nijs</a:t>
            </a:r>
            <a:r>
              <a:rPr kumimoji="1" lang="en-US" altLang="ja-JP" sz="1600" dirty="0"/>
              <a:t> </a:t>
            </a:r>
            <a:r>
              <a:rPr kumimoji="1" lang="en-US" altLang="ja-JP" sz="1600" i="1" dirty="0"/>
              <a:t>et al.</a:t>
            </a:r>
            <a:r>
              <a:rPr kumimoji="1" lang="en-US" altLang="ja-JP" sz="1600" dirty="0"/>
              <a:t>, </a:t>
            </a:r>
            <a:r>
              <a:rPr kumimoji="1" lang="en-GB" altLang="ja-JP" sz="1600" dirty="0"/>
              <a:t>Phys. Rev. C 103, 054909 (2021).</a:t>
            </a:r>
          </a:p>
        </p:txBody>
      </p:sp>
      <p:sp>
        <p:nvSpPr>
          <p:cNvPr id="12" name="テキスト ボックス 11">
            <a:extLst>
              <a:ext uri="{FF2B5EF4-FFF2-40B4-BE49-F238E27FC236}">
                <a16:creationId xmlns:a16="http://schemas.microsoft.com/office/drawing/2014/main" id="{6838516F-E570-4FF2-8430-B555C9A8D366}"/>
              </a:ext>
            </a:extLst>
          </p:cNvPr>
          <p:cNvSpPr txBox="1"/>
          <p:nvPr/>
        </p:nvSpPr>
        <p:spPr>
          <a:xfrm rot="16200000">
            <a:off x="-162409" y="3952436"/>
            <a:ext cx="2722220" cy="523220"/>
          </a:xfrm>
          <a:prstGeom prst="rect">
            <a:avLst/>
          </a:prstGeom>
          <a:noFill/>
        </p:spPr>
        <p:txBody>
          <a:bodyPr wrap="none" rtlCol="0">
            <a:spAutoFit/>
          </a:bodyPr>
          <a:lstStyle/>
          <a:p>
            <a:pPr algn="l"/>
            <a:r>
              <a:rPr kumimoji="1" lang="en-US" altLang="ja-JP" sz="2800" dirty="0"/>
              <a:t>TRAJECTUM</a:t>
            </a:r>
            <a:r>
              <a:rPr kumimoji="1" lang="ja-JP" altLang="en-US" sz="2800" dirty="0"/>
              <a:t>の例</a:t>
            </a:r>
          </a:p>
        </p:txBody>
      </p:sp>
      <p:sp>
        <p:nvSpPr>
          <p:cNvPr id="3" name="テキスト ボックス 2">
            <a:extLst>
              <a:ext uri="{FF2B5EF4-FFF2-40B4-BE49-F238E27FC236}">
                <a16:creationId xmlns:a16="http://schemas.microsoft.com/office/drawing/2014/main" id="{339F160E-64CE-4315-A3E7-19542E530193}"/>
              </a:ext>
            </a:extLst>
          </p:cNvPr>
          <p:cNvSpPr txBox="1"/>
          <p:nvPr/>
        </p:nvSpPr>
        <p:spPr>
          <a:xfrm>
            <a:off x="741202" y="6267198"/>
            <a:ext cx="4974439" cy="523220"/>
          </a:xfrm>
          <a:prstGeom prst="rect">
            <a:avLst/>
          </a:prstGeom>
          <a:noFill/>
        </p:spPr>
        <p:txBody>
          <a:bodyPr wrap="none" rtlCol="0">
            <a:spAutoFit/>
          </a:bodyPr>
          <a:lstStyle/>
          <a:p>
            <a:pPr algn="l"/>
            <a:r>
              <a:rPr kumimoji="1" lang="en-US" altLang="ja-JP" sz="2800" dirty="0"/>
              <a:t>※</a:t>
            </a:r>
            <a:r>
              <a:rPr kumimoji="1" lang="ja-JP" altLang="en-US" sz="2800" dirty="0"/>
              <a:t>非中心衝突に行くほど、ずれ大</a:t>
            </a:r>
          </a:p>
        </p:txBody>
      </p:sp>
      <p:pic>
        <p:nvPicPr>
          <p:cNvPr id="4" name="図 3">
            <a:extLst>
              <a:ext uri="{FF2B5EF4-FFF2-40B4-BE49-F238E27FC236}">
                <a16:creationId xmlns:a16="http://schemas.microsoft.com/office/drawing/2014/main" id="{119CAB8B-10B8-4649-9E92-2E9CC569011C}"/>
              </a:ext>
            </a:extLst>
          </p:cNvPr>
          <p:cNvPicPr>
            <a:picLocks noChangeAspect="1"/>
          </p:cNvPicPr>
          <p:nvPr/>
        </p:nvPicPr>
        <p:blipFill rotWithShape="1">
          <a:blip r:embed="rId7"/>
          <a:srcRect l="51969" t="2962" r="9642" b="7456"/>
          <a:stretch/>
        </p:blipFill>
        <p:spPr>
          <a:xfrm>
            <a:off x="1707125" y="1265508"/>
            <a:ext cx="3279164" cy="4963994"/>
          </a:xfrm>
          <a:prstGeom prst="rect">
            <a:avLst/>
          </a:prstGeom>
        </p:spPr>
      </p:pic>
    </p:spTree>
    <p:extLst>
      <p:ext uri="{BB962C8B-B14F-4D97-AF65-F5344CB8AC3E}">
        <p14:creationId xmlns:p14="http://schemas.microsoft.com/office/powerpoint/2010/main" val="1919824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A43C8F-33CC-46E3-85FC-5BC28F02E482}"/>
              </a:ext>
            </a:extLst>
          </p:cNvPr>
          <p:cNvSpPr>
            <a:spLocks noGrp="1"/>
          </p:cNvSpPr>
          <p:nvPr>
            <p:ph type="title"/>
          </p:nvPr>
        </p:nvSpPr>
        <p:spPr/>
        <p:txBody>
          <a:bodyPr>
            <a:normAutofit/>
          </a:bodyPr>
          <a:lstStyle/>
          <a:p>
            <a:pPr algn="ctr"/>
            <a:r>
              <a:rPr kumimoji="1" lang="ja-JP" altLang="en-US" sz="4000" dirty="0"/>
              <a:t>因果律を守るための条件</a:t>
            </a:r>
          </a:p>
        </p:txBody>
      </p:sp>
      <p:pic>
        <p:nvPicPr>
          <p:cNvPr id="3" name="図 2">
            <a:extLst>
              <a:ext uri="{FF2B5EF4-FFF2-40B4-BE49-F238E27FC236}">
                <a16:creationId xmlns:a16="http://schemas.microsoft.com/office/drawing/2014/main" id="{6C0FAC07-F740-4C61-8BD4-5B6B635A38C9}"/>
              </a:ext>
            </a:extLst>
          </p:cNvPr>
          <p:cNvPicPr>
            <a:picLocks noChangeAspect="1"/>
          </p:cNvPicPr>
          <p:nvPr/>
        </p:nvPicPr>
        <p:blipFill rotWithShape="1">
          <a:blip r:embed="rId2"/>
          <a:srcRect t="2802" b="6310"/>
          <a:stretch/>
        </p:blipFill>
        <p:spPr>
          <a:xfrm>
            <a:off x="-6701" y="2814867"/>
            <a:ext cx="6096000" cy="2956458"/>
          </a:xfrm>
          <a:prstGeom prst="rect">
            <a:avLst/>
          </a:prstGeom>
        </p:spPr>
      </p:pic>
      <p:pic>
        <p:nvPicPr>
          <p:cNvPr id="5" name="図 4">
            <a:extLst>
              <a:ext uri="{FF2B5EF4-FFF2-40B4-BE49-F238E27FC236}">
                <a16:creationId xmlns:a16="http://schemas.microsoft.com/office/drawing/2014/main" id="{35C02D9F-56FE-4420-86FD-BEC16F3C56B0}"/>
              </a:ext>
            </a:extLst>
          </p:cNvPr>
          <p:cNvPicPr>
            <a:picLocks noChangeAspect="1"/>
          </p:cNvPicPr>
          <p:nvPr/>
        </p:nvPicPr>
        <p:blipFill rotWithShape="1">
          <a:blip r:embed="rId3"/>
          <a:srcRect l="6092" r="9440"/>
          <a:stretch/>
        </p:blipFill>
        <p:spPr>
          <a:xfrm>
            <a:off x="6086286" y="1988840"/>
            <a:ext cx="5987594" cy="3782485"/>
          </a:xfrm>
          <a:prstGeom prst="rect">
            <a:avLst/>
          </a:prstGeom>
        </p:spPr>
      </p:pic>
      <p:sp>
        <p:nvSpPr>
          <p:cNvPr id="6" name="テキスト ボックス 5">
            <a:extLst>
              <a:ext uri="{FF2B5EF4-FFF2-40B4-BE49-F238E27FC236}">
                <a16:creationId xmlns:a16="http://schemas.microsoft.com/office/drawing/2014/main" id="{9CBD3E2E-B36B-4FCD-BCA1-C84A0C5590DE}"/>
              </a:ext>
            </a:extLst>
          </p:cNvPr>
          <p:cNvSpPr txBox="1"/>
          <p:nvPr/>
        </p:nvSpPr>
        <p:spPr>
          <a:xfrm>
            <a:off x="2237521" y="5771325"/>
            <a:ext cx="1620957" cy="523220"/>
          </a:xfrm>
          <a:prstGeom prst="rect">
            <a:avLst/>
          </a:prstGeom>
          <a:noFill/>
        </p:spPr>
        <p:txBody>
          <a:bodyPr wrap="none" rtlCol="0">
            <a:spAutoFit/>
          </a:bodyPr>
          <a:lstStyle/>
          <a:p>
            <a:pPr algn="l"/>
            <a:r>
              <a:rPr kumimoji="1" lang="ja-JP" altLang="en-US" sz="2800" dirty="0"/>
              <a:t>必要条件</a:t>
            </a:r>
          </a:p>
        </p:txBody>
      </p:sp>
      <p:sp>
        <p:nvSpPr>
          <p:cNvPr id="7" name="テキスト ボックス 6">
            <a:extLst>
              <a:ext uri="{FF2B5EF4-FFF2-40B4-BE49-F238E27FC236}">
                <a16:creationId xmlns:a16="http://schemas.microsoft.com/office/drawing/2014/main" id="{605E7195-1C8F-4BBE-9EAC-6E9D31CF1CE3}"/>
              </a:ext>
            </a:extLst>
          </p:cNvPr>
          <p:cNvSpPr txBox="1"/>
          <p:nvPr/>
        </p:nvSpPr>
        <p:spPr>
          <a:xfrm>
            <a:off x="8527496" y="5785912"/>
            <a:ext cx="1620957" cy="523220"/>
          </a:xfrm>
          <a:prstGeom prst="rect">
            <a:avLst/>
          </a:prstGeom>
          <a:noFill/>
        </p:spPr>
        <p:txBody>
          <a:bodyPr wrap="none" rtlCol="0">
            <a:spAutoFit/>
          </a:bodyPr>
          <a:lstStyle/>
          <a:p>
            <a:pPr algn="l"/>
            <a:r>
              <a:rPr kumimoji="1" lang="ja-JP" altLang="en-US" sz="2800" dirty="0"/>
              <a:t>十分条件</a:t>
            </a:r>
          </a:p>
        </p:txBody>
      </p:sp>
      <p:sp>
        <p:nvSpPr>
          <p:cNvPr id="8" name="テキスト ボックス 7">
            <a:extLst>
              <a:ext uri="{FF2B5EF4-FFF2-40B4-BE49-F238E27FC236}">
                <a16:creationId xmlns:a16="http://schemas.microsoft.com/office/drawing/2014/main" id="{C30DB973-AA7C-4B8B-A62E-3C9B2EF50DFB}"/>
              </a:ext>
            </a:extLst>
          </p:cNvPr>
          <p:cNvSpPr txBox="1"/>
          <p:nvPr/>
        </p:nvSpPr>
        <p:spPr>
          <a:xfrm>
            <a:off x="1127448" y="1406881"/>
            <a:ext cx="9902070" cy="523220"/>
          </a:xfrm>
          <a:prstGeom prst="rect">
            <a:avLst/>
          </a:prstGeom>
          <a:noFill/>
        </p:spPr>
        <p:txBody>
          <a:bodyPr wrap="none" rtlCol="0">
            <a:spAutoFit/>
          </a:bodyPr>
          <a:lstStyle/>
          <a:p>
            <a:pPr algn="ctr"/>
            <a:r>
              <a:rPr kumimoji="1" lang="ja-JP" altLang="en-US" sz="2800" dirty="0"/>
              <a:t>局所的に非線形方程式を解析</a:t>
            </a:r>
            <a:r>
              <a:rPr kumimoji="1" lang="en-US" altLang="ja-JP" sz="2800" dirty="0"/>
              <a:t>(super-luminal, non-hyperbolicity)</a:t>
            </a:r>
          </a:p>
        </p:txBody>
      </p:sp>
      <p:grpSp>
        <p:nvGrpSpPr>
          <p:cNvPr id="9" name="グループ化 8">
            <a:extLst>
              <a:ext uri="{FF2B5EF4-FFF2-40B4-BE49-F238E27FC236}">
                <a16:creationId xmlns:a16="http://schemas.microsoft.com/office/drawing/2014/main" id="{36389587-10A4-4BC9-822D-0BBB99F8D9F6}"/>
              </a:ext>
            </a:extLst>
          </p:cNvPr>
          <p:cNvGrpSpPr>
            <a:grpSpLocks noChangeAspect="1"/>
          </p:cNvGrpSpPr>
          <p:nvPr/>
        </p:nvGrpSpPr>
        <p:grpSpPr>
          <a:xfrm>
            <a:off x="11162575" y="5333195"/>
            <a:ext cx="791146" cy="1728871"/>
            <a:chOff x="1795273" y="2610896"/>
            <a:chExt cx="1977865" cy="4322177"/>
          </a:xfrm>
        </p:grpSpPr>
        <p:pic>
          <p:nvPicPr>
            <p:cNvPr id="10" name="グラフィックス 9" descr="装飾的な円">
              <a:extLst>
                <a:ext uri="{FF2B5EF4-FFF2-40B4-BE49-F238E27FC236}">
                  <a16:creationId xmlns:a16="http://schemas.microsoft.com/office/drawing/2014/main" id="{01E234D4-73F5-4FD5-AAF1-8260213515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1" name="グラフィックス 10" descr="中心点から放射状に広がる複数の円">
              <a:extLst>
                <a:ext uri="{FF2B5EF4-FFF2-40B4-BE49-F238E27FC236}">
                  <a16:creationId xmlns:a16="http://schemas.microsoft.com/office/drawing/2014/main" id="{DABBDA8F-C1FD-4D81-982F-4263B74FC9EC}"/>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
        <p:nvSpPr>
          <p:cNvPr id="12" name="テキスト ボックス 11">
            <a:extLst>
              <a:ext uri="{FF2B5EF4-FFF2-40B4-BE49-F238E27FC236}">
                <a16:creationId xmlns:a16="http://schemas.microsoft.com/office/drawing/2014/main" id="{C1D52DCF-EA02-4615-9142-D8A40BE6AEF4}"/>
              </a:ext>
            </a:extLst>
          </p:cNvPr>
          <p:cNvSpPr txBox="1"/>
          <p:nvPr/>
        </p:nvSpPr>
        <p:spPr>
          <a:xfrm>
            <a:off x="695400" y="2392054"/>
            <a:ext cx="5325497" cy="369332"/>
          </a:xfrm>
          <a:prstGeom prst="rect">
            <a:avLst/>
          </a:prstGeom>
          <a:noFill/>
        </p:spPr>
        <p:txBody>
          <a:bodyPr wrap="none" rtlCol="0">
            <a:spAutoFit/>
          </a:bodyPr>
          <a:lstStyle/>
          <a:p>
            <a:pPr algn="l"/>
            <a:r>
              <a:rPr kumimoji="1" lang="en-US" altLang="ja-JP" dirty="0"/>
              <a:t>F.S. </a:t>
            </a:r>
            <a:r>
              <a:rPr kumimoji="1" lang="en-US" altLang="ja-JP" dirty="0" err="1"/>
              <a:t>Bemfica</a:t>
            </a:r>
            <a:r>
              <a:rPr kumimoji="1" lang="en-US" altLang="ja-JP" dirty="0"/>
              <a:t> </a:t>
            </a:r>
            <a:r>
              <a:rPr kumimoji="1" lang="en-US" altLang="ja-JP" i="1" dirty="0"/>
              <a:t>et al</a:t>
            </a:r>
            <a:r>
              <a:rPr kumimoji="1" lang="en-US" altLang="ja-JP" dirty="0"/>
              <a:t>.,</a:t>
            </a:r>
            <a:r>
              <a:rPr kumimoji="1" lang="ja-JP" altLang="en-US" dirty="0"/>
              <a:t> </a:t>
            </a:r>
            <a:r>
              <a:rPr kumimoji="1" lang="en-US" altLang="ja-JP" dirty="0"/>
              <a:t>Phys. Rev. Lett 126, 222301 (2021).</a:t>
            </a:r>
            <a:endParaRPr kumimoji="1" lang="ja-JP" altLang="en-US" dirty="0"/>
          </a:p>
        </p:txBody>
      </p:sp>
      <p:sp>
        <p:nvSpPr>
          <p:cNvPr id="13" name="正方形/長方形 12">
            <a:extLst>
              <a:ext uri="{FF2B5EF4-FFF2-40B4-BE49-F238E27FC236}">
                <a16:creationId xmlns:a16="http://schemas.microsoft.com/office/drawing/2014/main" id="{FC812484-5198-46CF-AADC-9C433BC29003}"/>
              </a:ext>
            </a:extLst>
          </p:cNvPr>
          <p:cNvSpPr/>
          <p:nvPr/>
        </p:nvSpPr>
        <p:spPr>
          <a:xfrm>
            <a:off x="4007011" y="6281537"/>
            <a:ext cx="4213012" cy="523220"/>
          </a:xfrm>
          <a:prstGeom prst="rect">
            <a:avLst/>
          </a:prstGeom>
        </p:spPr>
        <p:txBody>
          <a:bodyPr wrap="none">
            <a:spAutoFit/>
          </a:bodyPr>
          <a:lstStyle/>
          <a:p>
            <a:pPr lvl="0" algn="ctr"/>
            <a:r>
              <a:rPr kumimoji="1" lang="ja-JP" altLang="en-US" sz="2800" dirty="0">
                <a:solidFill>
                  <a:prstClr val="white"/>
                </a:solidFill>
              </a:rPr>
              <a:t>散逸流　大　</a:t>
            </a:r>
            <a:r>
              <a:rPr kumimoji="1" lang="en-US" altLang="ja-JP" sz="2800" dirty="0">
                <a:solidFill>
                  <a:prstClr val="white"/>
                </a:solidFill>
                <a:sym typeface="Wingdings" panose="05000000000000000000" pitchFamily="2" charset="2"/>
              </a:rPr>
              <a:t> </a:t>
            </a:r>
            <a:r>
              <a:rPr kumimoji="1" lang="en-US" altLang="ja-JP" sz="2800" dirty="0">
                <a:solidFill>
                  <a:prstClr val="white"/>
                </a:solidFill>
              </a:rPr>
              <a:t>No Good</a:t>
            </a:r>
            <a:endParaRPr kumimoji="1" lang="ja-JP" altLang="en-US" sz="2800" dirty="0">
              <a:solidFill>
                <a:prstClr val="white"/>
              </a:solidFill>
            </a:endParaRPr>
          </a:p>
        </p:txBody>
      </p:sp>
    </p:spTree>
    <p:extLst>
      <p:ext uri="{BB962C8B-B14F-4D97-AF65-F5344CB8AC3E}">
        <p14:creationId xmlns:p14="http://schemas.microsoft.com/office/powerpoint/2010/main" val="2385607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C12BB6-E114-4649-A5FA-EC484682D2EB}"/>
              </a:ext>
            </a:extLst>
          </p:cNvPr>
          <p:cNvSpPr>
            <a:spLocks noGrp="1"/>
          </p:cNvSpPr>
          <p:nvPr>
            <p:ph type="title"/>
          </p:nvPr>
        </p:nvSpPr>
        <p:spPr/>
        <p:txBody>
          <a:bodyPr>
            <a:normAutofit/>
          </a:bodyPr>
          <a:lstStyle/>
          <a:p>
            <a:pPr algn="ctr"/>
            <a:r>
              <a:rPr lang="ja-JP" altLang="en-US" sz="4000" dirty="0"/>
              <a:t>因果律の破れ：</a:t>
            </a:r>
            <a:r>
              <a:rPr kumimoji="1" lang="en-US" altLang="ja-JP" sz="4000" dirty="0"/>
              <a:t>MUSIC</a:t>
            </a:r>
            <a:r>
              <a:rPr kumimoji="1" lang="ja-JP" altLang="en-US" sz="4000" dirty="0"/>
              <a:t>の場合</a:t>
            </a:r>
          </a:p>
        </p:txBody>
      </p:sp>
      <p:pic>
        <p:nvPicPr>
          <p:cNvPr id="3" name="図 2">
            <a:extLst>
              <a:ext uri="{FF2B5EF4-FFF2-40B4-BE49-F238E27FC236}">
                <a16:creationId xmlns:a16="http://schemas.microsoft.com/office/drawing/2014/main" id="{FC4C92B4-9D82-42DD-8E97-17DBBEE8C119}"/>
              </a:ext>
            </a:extLst>
          </p:cNvPr>
          <p:cNvPicPr>
            <a:picLocks noChangeAspect="1"/>
          </p:cNvPicPr>
          <p:nvPr/>
        </p:nvPicPr>
        <p:blipFill rotWithShape="1">
          <a:blip r:embed="rId2"/>
          <a:srcRect l="8657" r="5703" b="4407"/>
          <a:stretch/>
        </p:blipFill>
        <p:spPr>
          <a:xfrm>
            <a:off x="2530996" y="1268760"/>
            <a:ext cx="7130008" cy="5163109"/>
          </a:xfrm>
          <a:prstGeom prst="rect">
            <a:avLst/>
          </a:prstGeom>
        </p:spPr>
      </p:pic>
      <p:grpSp>
        <p:nvGrpSpPr>
          <p:cNvPr id="4" name="グループ化 3">
            <a:extLst>
              <a:ext uri="{FF2B5EF4-FFF2-40B4-BE49-F238E27FC236}">
                <a16:creationId xmlns:a16="http://schemas.microsoft.com/office/drawing/2014/main" id="{C8784763-C6B5-4E52-B10E-B8578171A40D}"/>
              </a:ext>
            </a:extLst>
          </p:cNvPr>
          <p:cNvGrpSpPr>
            <a:grpSpLocks noChangeAspect="1"/>
          </p:cNvGrpSpPr>
          <p:nvPr/>
        </p:nvGrpSpPr>
        <p:grpSpPr>
          <a:xfrm>
            <a:off x="11162575" y="5333195"/>
            <a:ext cx="791146" cy="1728871"/>
            <a:chOff x="1795273" y="2610896"/>
            <a:chExt cx="1977865" cy="4322177"/>
          </a:xfrm>
        </p:grpSpPr>
        <p:pic>
          <p:nvPicPr>
            <p:cNvPr id="5" name="グラフィックス 4" descr="装飾的な円">
              <a:extLst>
                <a:ext uri="{FF2B5EF4-FFF2-40B4-BE49-F238E27FC236}">
                  <a16:creationId xmlns:a16="http://schemas.microsoft.com/office/drawing/2014/main" id="{B46A772A-5B8A-4BE1-B9A4-6C321FA271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6" name="グラフィックス 5" descr="中心点から放射状に広がる複数の円">
              <a:extLst>
                <a:ext uri="{FF2B5EF4-FFF2-40B4-BE49-F238E27FC236}">
                  <a16:creationId xmlns:a16="http://schemas.microsoft.com/office/drawing/2014/main" id="{858899F2-2AA8-49BF-A9D6-2958E208594A}"/>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7" name="テキスト ボックス 6">
            <a:extLst>
              <a:ext uri="{FF2B5EF4-FFF2-40B4-BE49-F238E27FC236}">
                <a16:creationId xmlns:a16="http://schemas.microsoft.com/office/drawing/2014/main" id="{5B724E14-EE35-4E30-8C0E-A24399D9DB6E}"/>
              </a:ext>
            </a:extLst>
          </p:cNvPr>
          <p:cNvSpPr txBox="1"/>
          <p:nvPr/>
        </p:nvSpPr>
        <p:spPr>
          <a:xfrm>
            <a:off x="6096000" y="6463314"/>
            <a:ext cx="3655168" cy="369332"/>
          </a:xfrm>
          <a:prstGeom prst="rect">
            <a:avLst/>
          </a:prstGeom>
          <a:noFill/>
        </p:spPr>
        <p:txBody>
          <a:bodyPr wrap="none" rtlCol="0">
            <a:spAutoFit/>
          </a:bodyPr>
          <a:lstStyle/>
          <a:p>
            <a:pPr algn="l"/>
            <a:r>
              <a:rPr kumimoji="1" lang="en-US" altLang="ja-JP" dirty="0" err="1"/>
              <a:t>C.Plumberg</a:t>
            </a:r>
            <a:r>
              <a:rPr kumimoji="1" lang="en-US" altLang="ja-JP" dirty="0"/>
              <a:t> </a:t>
            </a:r>
            <a:r>
              <a:rPr kumimoji="1" lang="en-US" altLang="ja-JP" i="1" dirty="0"/>
              <a:t>et al</a:t>
            </a:r>
            <a:r>
              <a:rPr kumimoji="1" lang="en-US" altLang="ja-JP" dirty="0"/>
              <a:t>., arXiv:2103.15889</a:t>
            </a:r>
            <a:endParaRPr kumimoji="1" lang="ja-JP" altLang="en-US" dirty="0"/>
          </a:p>
        </p:txBody>
      </p:sp>
      <p:sp>
        <p:nvSpPr>
          <p:cNvPr id="8" name="テキスト ボックス 7">
            <a:extLst>
              <a:ext uri="{FF2B5EF4-FFF2-40B4-BE49-F238E27FC236}">
                <a16:creationId xmlns:a16="http://schemas.microsoft.com/office/drawing/2014/main" id="{07198705-81CA-437B-9EFC-65858F5D4569}"/>
              </a:ext>
            </a:extLst>
          </p:cNvPr>
          <p:cNvSpPr txBox="1"/>
          <p:nvPr/>
        </p:nvSpPr>
        <p:spPr>
          <a:xfrm>
            <a:off x="335360" y="2348880"/>
            <a:ext cx="1620957" cy="954107"/>
          </a:xfrm>
          <a:prstGeom prst="rect">
            <a:avLst/>
          </a:prstGeom>
          <a:noFill/>
        </p:spPr>
        <p:txBody>
          <a:bodyPr wrap="none" rtlCol="0">
            <a:spAutoFit/>
          </a:bodyPr>
          <a:lstStyle/>
          <a:p>
            <a:pPr algn="l"/>
            <a:r>
              <a:rPr kumimoji="1" lang="ja-JP" altLang="en-US" sz="2800" dirty="0">
                <a:solidFill>
                  <a:srgbClr val="FF0000"/>
                </a:solidFill>
              </a:rPr>
              <a:t>赤色</a:t>
            </a:r>
            <a:endParaRPr kumimoji="1" lang="en-US" altLang="ja-JP" sz="2800" dirty="0">
              <a:solidFill>
                <a:srgbClr val="FF0000"/>
              </a:solidFill>
            </a:endParaRPr>
          </a:p>
          <a:p>
            <a:pPr algn="l"/>
            <a:r>
              <a:rPr kumimoji="1" lang="ja-JP" altLang="en-US" sz="2800" dirty="0">
                <a:solidFill>
                  <a:srgbClr val="FF0000"/>
                </a:solidFill>
              </a:rPr>
              <a:t>非因果的</a:t>
            </a:r>
          </a:p>
        </p:txBody>
      </p:sp>
      <p:sp>
        <p:nvSpPr>
          <p:cNvPr id="9" name="テキスト ボックス 8">
            <a:extLst>
              <a:ext uri="{FF2B5EF4-FFF2-40B4-BE49-F238E27FC236}">
                <a16:creationId xmlns:a16="http://schemas.microsoft.com/office/drawing/2014/main" id="{EBBC5BAF-327A-4A73-82B2-4FD893EE5353}"/>
              </a:ext>
            </a:extLst>
          </p:cNvPr>
          <p:cNvSpPr txBox="1"/>
          <p:nvPr/>
        </p:nvSpPr>
        <p:spPr>
          <a:xfrm>
            <a:off x="335360" y="4239699"/>
            <a:ext cx="2125903" cy="1384995"/>
          </a:xfrm>
          <a:prstGeom prst="rect">
            <a:avLst/>
          </a:prstGeom>
          <a:noFill/>
        </p:spPr>
        <p:txBody>
          <a:bodyPr wrap="none" rtlCol="0">
            <a:spAutoFit/>
          </a:bodyPr>
          <a:lstStyle/>
          <a:p>
            <a:pPr algn="l"/>
            <a:r>
              <a:rPr kumimoji="1" lang="ja-JP" altLang="en-US" sz="2800" dirty="0">
                <a:solidFill>
                  <a:srgbClr val="CC00FF"/>
                </a:solidFill>
              </a:rPr>
              <a:t>紫色</a:t>
            </a:r>
            <a:endParaRPr kumimoji="1" lang="en-US" altLang="ja-JP" sz="2800" dirty="0">
              <a:solidFill>
                <a:srgbClr val="CC00FF"/>
              </a:solidFill>
            </a:endParaRPr>
          </a:p>
          <a:p>
            <a:pPr algn="l"/>
            <a:r>
              <a:rPr kumimoji="1" lang="ja-JP" altLang="en-US" sz="2800" dirty="0">
                <a:solidFill>
                  <a:srgbClr val="CC00FF"/>
                </a:solidFill>
              </a:rPr>
              <a:t>必要条件</a:t>
            </a:r>
            <a:r>
              <a:rPr kumimoji="1" lang="en-US" altLang="ja-JP" sz="2800" dirty="0">
                <a:solidFill>
                  <a:srgbClr val="CC00FF"/>
                </a:solidFill>
              </a:rPr>
              <a:t>OK</a:t>
            </a:r>
          </a:p>
          <a:p>
            <a:pPr algn="l"/>
            <a:r>
              <a:rPr kumimoji="1" lang="ja-JP" altLang="en-US" sz="2800" dirty="0">
                <a:solidFill>
                  <a:srgbClr val="CC00FF"/>
                </a:solidFill>
              </a:rPr>
              <a:t>十分条件</a:t>
            </a:r>
            <a:r>
              <a:rPr kumimoji="1" lang="en-US" altLang="ja-JP" sz="2800" dirty="0">
                <a:solidFill>
                  <a:srgbClr val="CC00FF"/>
                </a:solidFill>
              </a:rPr>
              <a:t>NG</a:t>
            </a:r>
            <a:endParaRPr kumimoji="1" lang="ja-JP" altLang="en-US" sz="2800" dirty="0">
              <a:solidFill>
                <a:srgbClr val="CC00FF"/>
              </a:solidFill>
            </a:endParaRPr>
          </a:p>
        </p:txBody>
      </p:sp>
      <p:sp>
        <p:nvSpPr>
          <p:cNvPr id="10" name="テキスト ボックス 9">
            <a:extLst>
              <a:ext uri="{FF2B5EF4-FFF2-40B4-BE49-F238E27FC236}">
                <a16:creationId xmlns:a16="http://schemas.microsoft.com/office/drawing/2014/main" id="{E4941A12-EDD7-4390-BB27-806D7AD48C9D}"/>
              </a:ext>
            </a:extLst>
          </p:cNvPr>
          <p:cNvSpPr txBox="1"/>
          <p:nvPr/>
        </p:nvSpPr>
        <p:spPr>
          <a:xfrm>
            <a:off x="10296839" y="3212395"/>
            <a:ext cx="1261884" cy="954107"/>
          </a:xfrm>
          <a:prstGeom prst="rect">
            <a:avLst/>
          </a:prstGeom>
          <a:noFill/>
        </p:spPr>
        <p:txBody>
          <a:bodyPr wrap="none" rtlCol="0">
            <a:spAutoFit/>
          </a:bodyPr>
          <a:lstStyle/>
          <a:p>
            <a:pPr algn="l"/>
            <a:r>
              <a:rPr kumimoji="1" lang="ja-JP" altLang="en-US" sz="2800" dirty="0">
                <a:solidFill>
                  <a:srgbClr val="00CCFF"/>
                </a:solidFill>
              </a:rPr>
              <a:t>青色</a:t>
            </a:r>
            <a:endParaRPr kumimoji="1" lang="en-US" altLang="ja-JP" sz="2800" dirty="0">
              <a:solidFill>
                <a:srgbClr val="00CCFF"/>
              </a:solidFill>
            </a:endParaRPr>
          </a:p>
          <a:p>
            <a:pPr algn="l"/>
            <a:r>
              <a:rPr kumimoji="1" lang="ja-JP" altLang="en-US" sz="2800" dirty="0">
                <a:solidFill>
                  <a:srgbClr val="00CCFF"/>
                </a:solidFill>
              </a:rPr>
              <a:t>因果的</a:t>
            </a:r>
          </a:p>
        </p:txBody>
      </p:sp>
    </p:spTree>
    <p:extLst>
      <p:ext uri="{BB962C8B-B14F-4D97-AF65-F5344CB8AC3E}">
        <p14:creationId xmlns:p14="http://schemas.microsoft.com/office/powerpoint/2010/main" val="3768395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59BF1-F732-4C5D-80CE-61CB4A1E4270}"/>
              </a:ext>
            </a:extLst>
          </p:cNvPr>
          <p:cNvSpPr>
            <a:spLocks noGrp="1"/>
          </p:cNvSpPr>
          <p:nvPr>
            <p:ph type="title"/>
          </p:nvPr>
        </p:nvSpPr>
        <p:spPr/>
        <p:txBody>
          <a:bodyPr>
            <a:normAutofit/>
          </a:bodyPr>
          <a:lstStyle/>
          <a:p>
            <a:pPr algn="ctr"/>
            <a:r>
              <a:rPr lang="ja-JP" altLang="en-US" sz="4000" dirty="0"/>
              <a:t>因果律の破れ：</a:t>
            </a:r>
            <a:r>
              <a:rPr lang="en-US" altLang="ja-JP" sz="4000" dirty="0"/>
              <a:t>VISHNU</a:t>
            </a:r>
            <a:r>
              <a:rPr lang="ja-JP" altLang="en-US" sz="4000" dirty="0"/>
              <a:t>の場合</a:t>
            </a:r>
            <a:endParaRPr kumimoji="1" lang="ja-JP" altLang="en-US" sz="4000" dirty="0"/>
          </a:p>
        </p:txBody>
      </p:sp>
      <p:pic>
        <p:nvPicPr>
          <p:cNvPr id="4" name="図 3">
            <a:extLst>
              <a:ext uri="{FF2B5EF4-FFF2-40B4-BE49-F238E27FC236}">
                <a16:creationId xmlns:a16="http://schemas.microsoft.com/office/drawing/2014/main" id="{666A655F-9FC6-41D2-9661-FEAD511120BF}"/>
              </a:ext>
            </a:extLst>
          </p:cNvPr>
          <p:cNvPicPr>
            <a:picLocks noChangeAspect="1"/>
          </p:cNvPicPr>
          <p:nvPr/>
        </p:nvPicPr>
        <p:blipFill rotWithShape="1">
          <a:blip r:embed="rId2"/>
          <a:srcRect l="8524" t="13285" r="5716" b="39801"/>
          <a:stretch/>
        </p:blipFill>
        <p:spPr>
          <a:xfrm>
            <a:off x="2530996" y="1268760"/>
            <a:ext cx="7130008" cy="1882326"/>
          </a:xfrm>
          <a:prstGeom prst="rect">
            <a:avLst/>
          </a:prstGeom>
        </p:spPr>
      </p:pic>
      <p:sp>
        <p:nvSpPr>
          <p:cNvPr id="5" name="テキスト ボックス 4">
            <a:extLst>
              <a:ext uri="{FF2B5EF4-FFF2-40B4-BE49-F238E27FC236}">
                <a16:creationId xmlns:a16="http://schemas.microsoft.com/office/drawing/2014/main" id="{EB9A53C6-BB12-4FE6-BD15-295417844154}"/>
              </a:ext>
            </a:extLst>
          </p:cNvPr>
          <p:cNvSpPr txBox="1"/>
          <p:nvPr/>
        </p:nvSpPr>
        <p:spPr>
          <a:xfrm>
            <a:off x="1094515" y="3573016"/>
            <a:ext cx="10042046" cy="1384995"/>
          </a:xfrm>
          <a:prstGeom prst="rect">
            <a:avLst/>
          </a:prstGeom>
          <a:noFill/>
        </p:spPr>
        <p:txBody>
          <a:bodyPr wrap="square" rtlCol="0">
            <a:spAutoFit/>
          </a:bodyPr>
          <a:lstStyle/>
          <a:p>
            <a:pPr marL="457200" indent="-457200" algn="l">
              <a:buFont typeface="Arial" panose="020B0604020202020204" pitchFamily="34" charset="0"/>
              <a:buChar char="•"/>
            </a:pPr>
            <a:r>
              <a:rPr kumimoji="1" lang="ja-JP" altLang="en-US" sz="2800" dirty="0"/>
              <a:t>初期条件のマッチングの問題（？）</a:t>
            </a:r>
            <a:endParaRPr kumimoji="1" lang="en-US" altLang="ja-JP" sz="2800" dirty="0"/>
          </a:p>
          <a:p>
            <a:pPr marL="457200" indent="-457200" algn="l">
              <a:buFont typeface="Arial" panose="020B0604020202020204" pitchFamily="34" charset="0"/>
              <a:buChar char="•"/>
            </a:pPr>
            <a:r>
              <a:rPr kumimoji="1" lang="ja-JP" altLang="en-US" sz="2800" dirty="0"/>
              <a:t>局所平衡になっていないエネルギー運動量テンソルを無理やり流体の初期条件に</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A2F26EE-56A5-4723-923B-EC1351FB09D1}"/>
                  </a:ext>
                </a:extLst>
              </p:cNvPr>
              <p:cNvSpPr txBox="1"/>
              <p:nvPr/>
            </p:nvSpPr>
            <p:spPr>
              <a:xfrm>
                <a:off x="3287688" y="5048836"/>
                <a:ext cx="5028491" cy="54040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initial</m:t>
                          </m:r>
                          <m:r>
                            <a:rPr kumimoji="1" lang="en-US" altLang="ja-JP" sz="2800" b="0" i="0" smtClean="0">
                              <a:latin typeface="Cambria Math" panose="02040503050406030204" pitchFamily="18" charset="0"/>
                            </a:rPr>
                            <m:t> </m:t>
                          </m:r>
                          <m:r>
                            <m:rPr>
                              <m:sty m:val="p"/>
                            </m:rPr>
                            <a:rPr kumimoji="1" lang="en-US" altLang="ja-JP" sz="2800" b="0" i="0" smtClean="0">
                              <a:latin typeface="Cambria Math" panose="02040503050406030204" pitchFamily="18" charset="0"/>
                            </a:rPr>
                            <m:t>model</m:t>
                          </m:r>
                        </m:sub>
                        <m:sup>
                          <m:r>
                            <a:rPr kumimoji="1" lang="en-US" altLang="ja-JP" sz="2800" b="0" i="1" smtClean="0">
                              <a:latin typeface="Cambria Math" panose="02040503050406030204" pitchFamily="18" charset="0"/>
                            </a:rPr>
                            <m:t>𝜇𝜈</m:t>
                          </m:r>
                        </m:sup>
                      </m:sSubSup>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𝜏</m:t>
                              </m:r>
                            </m:e>
                            <m:sub>
                              <m:r>
                                <m:rPr>
                                  <m:sty m:val="p"/>
                                </m:rPr>
                                <a:rPr kumimoji="1" lang="en-US" altLang="ja-JP" sz="2800" b="0" i="0" smtClean="0">
                                  <a:latin typeface="Cambria Math" panose="02040503050406030204" pitchFamily="18" charset="0"/>
                                </a:rPr>
                                <m:t>ini</m:t>
                              </m:r>
                            </m:sub>
                          </m:sSub>
                        </m:e>
                      </m:d>
                      <m:r>
                        <a:rPr kumimoji="1" lang="en-US" altLang="ja-JP" sz="2800" b="0" i="1" smtClean="0">
                          <a:latin typeface="Cambria Math" panose="02040503050406030204" pitchFamily="18" charset="0"/>
                        </a:rPr>
                        <m:t>=</m:t>
                      </m:r>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𝑇</m:t>
                          </m:r>
                        </m:e>
                        <m:sub>
                          <m:r>
                            <m:rPr>
                              <m:sty m:val="p"/>
                            </m:rPr>
                            <a:rPr kumimoji="1" lang="en-US" altLang="ja-JP" sz="2800" b="0" i="0" smtClean="0">
                              <a:latin typeface="Cambria Math" panose="02040503050406030204" pitchFamily="18" charset="0"/>
                            </a:rPr>
                            <m:t>hydro</m:t>
                          </m:r>
                        </m:sub>
                        <m:sup>
                          <m:r>
                            <a:rPr kumimoji="1" lang="en-US" altLang="ja-JP" sz="2800" b="0" i="1" smtClean="0">
                              <a:latin typeface="Cambria Math" panose="02040503050406030204" pitchFamily="18" charset="0"/>
                            </a:rPr>
                            <m:t>𝜇𝜈</m:t>
                          </m:r>
                        </m:sup>
                      </m:sSubSup>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𝜏</m:t>
                          </m:r>
                        </m:e>
                        <m:sub>
                          <m:r>
                            <m:rPr>
                              <m:sty m:val="p"/>
                            </m:rPr>
                            <a:rPr kumimoji="1" lang="en-US" altLang="ja-JP" sz="2800" b="0" i="0" smtClean="0">
                              <a:latin typeface="Cambria Math" panose="02040503050406030204" pitchFamily="18" charset="0"/>
                            </a:rPr>
                            <m:t>ini</m:t>
                          </m:r>
                        </m:sub>
                      </m:sSub>
                      <m:r>
                        <a:rPr kumimoji="1" lang="en-US" altLang="ja-JP" sz="2800" b="0" i="1" smtClean="0">
                          <a:latin typeface="Cambria Math" panose="02040503050406030204" pitchFamily="18" charset="0"/>
                        </a:rPr>
                        <m:t>)</m:t>
                      </m:r>
                    </m:oMath>
                  </m:oMathPara>
                </a14:m>
                <a:endParaRPr kumimoji="1" lang="ja-JP" altLang="en-US" sz="2800" dirty="0"/>
              </a:p>
            </p:txBody>
          </p:sp>
        </mc:Choice>
        <mc:Fallback xmlns="">
          <p:sp>
            <p:nvSpPr>
              <p:cNvPr id="6" name="テキスト ボックス 5">
                <a:extLst>
                  <a:ext uri="{FF2B5EF4-FFF2-40B4-BE49-F238E27FC236}">
                    <a16:creationId xmlns:a16="http://schemas.microsoft.com/office/drawing/2014/main" id="{4A2F26EE-56A5-4723-923B-EC1351FB09D1}"/>
                  </a:ext>
                </a:extLst>
              </p:cNvPr>
              <p:cNvSpPr txBox="1">
                <a:spLocks noRot="1" noChangeAspect="1" noMove="1" noResize="1" noEditPoints="1" noAdjustHandles="1" noChangeArrowheads="1" noChangeShapeType="1" noTextEdit="1"/>
              </p:cNvSpPr>
              <p:nvPr/>
            </p:nvSpPr>
            <p:spPr>
              <a:xfrm>
                <a:off x="3287688" y="5048836"/>
                <a:ext cx="5028491" cy="540404"/>
              </a:xfrm>
              <a:prstGeom prst="rect">
                <a:avLst/>
              </a:prstGeom>
              <a:blipFill>
                <a:blip r:embed="rId3"/>
                <a:stretch>
                  <a:fillRect/>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0F6B0777-F04E-4B3D-BCE4-F54B0F8A8787}"/>
              </a:ext>
            </a:extLst>
          </p:cNvPr>
          <p:cNvSpPr txBox="1"/>
          <p:nvPr/>
        </p:nvSpPr>
        <p:spPr>
          <a:xfrm>
            <a:off x="1559496" y="5805264"/>
            <a:ext cx="9036448" cy="523220"/>
          </a:xfrm>
          <a:prstGeom prst="rect">
            <a:avLst/>
          </a:prstGeom>
          <a:noFill/>
        </p:spPr>
        <p:txBody>
          <a:bodyPr wrap="none" rtlCol="0">
            <a:spAutoFit/>
          </a:bodyPr>
          <a:lstStyle/>
          <a:p>
            <a:pPr algn="l"/>
            <a:r>
              <a:rPr kumimoji="1" lang="en-US" altLang="ja-JP" sz="2800" dirty="0"/>
              <a:t>Initial model = </a:t>
            </a:r>
            <a:r>
              <a:rPr kumimoji="1" lang="en-US" altLang="ja-JP" sz="2800" dirty="0" err="1"/>
              <a:t>T</a:t>
            </a:r>
            <a:r>
              <a:rPr kumimoji="1" lang="en-US" altLang="ja-JP" sz="2800" baseline="-25000" dirty="0" err="1"/>
              <a:t>R</a:t>
            </a:r>
            <a:r>
              <a:rPr kumimoji="1" lang="en-US" altLang="ja-JP" sz="2800" dirty="0" err="1"/>
              <a:t>ENTo</a:t>
            </a:r>
            <a:r>
              <a:rPr kumimoji="1" lang="en-US" altLang="ja-JP" sz="2800" dirty="0"/>
              <a:t>, IP-</a:t>
            </a:r>
            <a:r>
              <a:rPr kumimoji="1" lang="en-US" altLang="ja-JP" sz="2800" dirty="0" err="1"/>
              <a:t>Glasma</a:t>
            </a:r>
            <a:r>
              <a:rPr kumimoji="1" lang="en-US" altLang="ja-JP" sz="2800" dirty="0"/>
              <a:t>, HIJING, …(+K</a:t>
            </a:r>
            <a:r>
              <a:rPr kumimoji="1" lang="en-US" altLang="ja-JP" sz="2800" baseline="-25000" dirty="0"/>
              <a:t>O</a:t>
            </a:r>
            <a:r>
              <a:rPr kumimoji="1" lang="en-US" altLang="ja-JP" sz="2800" dirty="0"/>
              <a:t>MP</a:t>
            </a:r>
            <a:r>
              <a:rPr kumimoji="1" lang="en-US" altLang="ja-JP" sz="2800" baseline="-25000" dirty="0"/>
              <a:t>O</a:t>
            </a:r>
            <a:r>
              <a:rPr kumimoji="1" lang="en-US" altLang="ja-JP" sz="2800" dirty="0"/>
              <a:t>ST)</a:t>
            </a:r>
            <a:endParaRPr kumimoji="1" lang="ja-JP" altLang="en-US" sz="2800" dirty="0"/>
          </a:p>
        </p:txBody>
      </p:sp>
      <p:grpSp>
        <p:nvGrpSpPr>
          <p:cNvPr id="7" name="グループ化 6">
            <a:extLst>
              <a:ext uri="{FF2B5EF4-FFF2-40B4-BE49-F238E27FC236}">
                <a16:creationId xmlns:a16="http://schemas.microsoft.com/office/drawing/2014/main" id="{D558D5F5-77A4-4C00-8AC2-14EE32435E1F}"/>
              </a:ext>
            </a:extLst>
          </p:cNvPr>
          <p:cNvGrpSpPr>
            <a:grpSpLocks noChangeAspect="1"/>
          </p:cNvGrpSpPr>
          <p:nvPr/>
        </p:nvGrpSpPr>
        <p:grpSpPr>
          <a:xfrm>
            <a:off x="11162575" y="5333195"/>
            <a:ext cx="791146" cy="1728871"/>
            <a:chOff x="1795273" y="2610896"/>
            <a:chExt cx="1977865" cy="4322177"/>
          </a:xfrm>
        </p:grpSpPr>
        <p:pic>
          <p:nvPicPr>
            <p:cNvPr id="9" name="グラフィックス 8" descr="装飾的な円">
              <a:extLst>
                <a:ext uri="{FF2B5EF4-FFF2-40B4-BE49-F238E27FC236}">
                  <a16:creationId xmlns:a16="http://schemas.microsoft.com/office/drawing/2014/main" id="{7718A486-38D8-4766-BDC0-94C8B025A8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0" name="グラフィックス 9" descr="中心点から放射状に広がる複数の円">
              <a:extLst>
                <a:ext uri="{FF2B5EF4-FFF2-40B4-BE49-F238E27FC236}">
                  <a16:creationId xmlns:a16="http://schemas.microsoft.com/office/drawing/2014/main" id="{4735C513-E847-4F50-AC0F-622B8BBD313A}"/>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
        <p:nvSpPr>
          <p:cNvPr id="11" name="テキスト ボックス 10">
            <a:extLst>
              <a:ext uri="{FF2B5EF4-FFF2-40B4-BE49-F238E27FC236}">
                <a16:creationId xmlns:a16="http://schemas.microsoft.com/office/drawing/2014/main" id="{6C4B1196-8C44-4BFF-B67F-199DB8B72246}"/>
              </a:ext>
            </a:extLst>
          </p:cNvPr>
          <p:cNvSpPr txBox="1"/>
          <p:nvPr/>
        </p:nvSpPr>
        <p:spPr>
          <a:xfrm>
            <a:off x="6089239" y="3128732"/>
            <a:ext cx="3655168" cy="369332"/>
          </a:xfrm>
          <a:prstGeom prst="rect">
            <a:avLst/>
          </a:prstGeom>
          <a:noFill/>
        </p:spPr>
        <p:txBody>
          <a:bodyPr wrap="none" rtlCol="0">
            <a:spAutoFit/>
          </a:bodyPr>
          <a:lstStyle/>
          <a:p>
            <a:pPr algn="l"/>
            <a:r>
              <a:rPr kumimoji="1" lang="en-US" altLang="ja-JP" dirty="0" err="1"/>
              <a:t>C.Plumberg</a:t>
            </a:r>
            <a:r>
              <a:rPr kumimoji="1" lang="en-US" altLang="ja-JP" dirty="0"/>
              <a:t> </a:t>
            </a:r>
            <a:r>
              <a:rPr kumimoji="1" lang="en-US" altLang="ja-JP" i="1" dirty="0"/>
              <a:t>et al</a:t>
            </a:r>
            <a:r>
              <a:rPr kumimoji="1" lang="en-US" altLang="ja-JP" dirty="0"/>
              <a:t>., arXiv:2103.15889</a:t>
            </a:r>
            <a:endParaRPr kumimoji="1" lang="ja-JP" altLang="en-US" dirty="0"/>
          </a:p>
        </p:txBody>
      </p:sp>
    </p:spTree>
    <p:extLst>
      <p:ext uri="{BB962C8B-B14F-4D97-AF65-F5344CB8AC3E}">
        <p14:creationId xmlns:p14="http://schemas.microsoft.com/office/powerpoint/2010/main" val="2816663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B06AAC-1D3D-4A56-9244-8AC258B90A08}"/>
              </a:ext>
            </a:extLst>
          </p:cNvPr>
          <p:cNvSpPr>
            <a:spLocks noGrp="1"/>
          </p:cNvSpPr>
          <p:nvPr>
            <p:ph type="title"/>
          </p:nvPr>
        </p:nvSpPr>
        <p:spPr/>
        <p:txBody>
          <a:bodyPr>
            <a:normAutofit/>
          </a:bodyPr>
          <a:lstStyle/>
          <a:p>
            <a:pPr algn="ctr"/>
            <a:r>
              <a:rPr kumimoji="1" lang="en-US" altLang="ja-JP" sz="4000" dirty="0" err="1"/>
              <a:t>Hydrodynamization</a:t>
            </a:r>
            <a:r>
              <a:rPr kumimoji="1" lang="ja-JP" altLang="en-US" sz="4000" dirty="0"/>
              <a:t>（流体化）</a:t>
            </a:r>
          </a:p>
        </p:txBody>
      </p:sp>
      <p:sp>
        <p:nvSpPr>
          <p:cNvPr id="3" name="テキスト ボックス 2">
            <a:extLst>
              <a:ext uri="{FF2B5EF4-FFF2-40B4-BE49-F238E27FC236}">
                <a16:creationId xmlns:a16="http://schemas.microsoft.com/office/drawing/2014/main" id="{B33AE232-0C29-4D58-84B3-C9DF9B97ED0B}"/>
              </a:ext>
            </a:extLst>
          </p:cNvPr>
          <p:cNvSpPr txBox="1"/>
          <p:nvPr/>
        </p:nvSpPr>
        <p:spPr>
          <a:xfrm>
            <a:off x="6461443" y="1481478"/>
            <a:ext cx="4261103" cy="523220"/>
          </a:xfrm>
          <a:prstGeom prst="rect">
            <a:avLst/>
          </a:prstGeom>
          <a:noFill/>
        </p:spPr>
        <p:txBody>
          <a:bodyPr wrap="none" rtlCol="0">
            <a:spAutoFit/>
          </a:bodyPr>
          <a:lstStyle/>
          <a:p>
            <a:pPr algn="l"/>
            <a:r>
              <a:rPr kumimoji="1" lang="en-US" altLang="ja-JP" sz="2800" dirty="0"/>
              <a:t>Non-hydrodynamic mode</a:t>
            </a:r>
            <a:endParaRPr kumimoji="1" lang="ja-JP" altLang="en-US" sz="2800" dirty="0"/>
          </a:p>
        </p:txBody>
      </p:sp>
      <p:sp>
        <p:nvSpPr>
          <p:cNvPr id="8" name="テキスト ボックス 7">
            <a:extLst>
              <a:ext uri="{FF2B5EF4-FFF2-40B4-BE49-F238E27FC236}">
                <a16:creationId xmlns:a16="http://schemas.microsoft.com/office/drawing/2014/main" id="{A643ACC1-BBD6-4DEB-8C45-9E914F0F59EA}"/>
              </a:ext>
            </a:extLst>
          </p:cNvPr>
          <p:cNvSpPr txBox="1"/>
          <p:nvPr/>
        </p:nvSpPr>
        <p:spPr>
          <a:xfrm>
            <a:off x="7181523" y="2164793"/>
            <a:ext cx="2529860" cy="523220"/>
          </a:xfrm>
          <a:prstGeom prst="rect">
            <a:avLst/>
          </a:prstGeom>
          <a:noFill/>
        </p:spPr>
        <p:txBody>
          <a:bodyPr wrap="none" rtlCol="0">
            <a:spAutoFit/>
          </a:bodyPr>
          <a:lstStyle/>
          <a:p>
            <a:pPr algn="l"/>
            <a:r>
              <a:rPr kumimoji="1" lang="ja-JP" altLang="en-US" sz="2800" dirty="0"/>
              <a:t>ずれ粘性の場合</a:t>
            </a: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9548BF0D-114B-4DAF-AE5A-E10EB6CBA356}"/>
                  </a:ext>
                </a:extLst>
              </p:cNvPr>
              <p:cNvSpPr txBox="1"/>
              <p:nvPr/>
            </p:nvSpPr>
            <p:spPr>
              <a:xfrm>
                <a:off x="7613571" y="2767720"/>
                <a:ext cx="3947747" cy="87415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𝜔</m:t>
                          </m:r>
                        </m:e>
                        <m:sub>
                          <m:r>
                            <m:rPr>
                              <m:sty m:val="p"/>
                            </m:rPr>
                            <a:rPr kumimoji="1" lang="en-US" altLang="ja-JP" sz="2800" b="0" i="0" smtClean="0">
                              <a:latin typeface="Cambria Math" panose="02040503050406030204" pitchFamily="18" charset="0"/>
                            </a:rPr>
                            <m:t>n</m:t>
                          </m:r>
                          <m:r>
                            <a:rPr kumimoji="1" lang="en-US" altLang="ja-JP" sz="2800" b="0" i="0" smtClean="0">
                              <a:latin typeface="Cambria Math" panose="02040503050406030204" pitchFamily="18" charset="0"/>
                            </a:rPr>
                            <m:t>−</m:t>
                          </m:r>
                          <m:r>
                            <m:rPr>
                              <m:sty m:val="p"/>
                            </m:rPr>
                            <a:rPr kumimoji="1" lang="en-US" altLang="ja-JP" sz="2800" b="0" i="0" smtClean="0">
                              <a:latin typeface="Cambria Math" panose="02040503050406030204" pitchFamily="18" charset="0"/>
                            </a:rPr>
                            <m:t>h</m:t>
                          </m:r>
                        </m:sub>
                      </m:sSub>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𝑖</m:t>
                          </m:r>
                        </m:num>
                        <m:den>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𝜏</m:t>
                              </m:r>
                            </m:e>
                            <m:sub>
                              <m:r>
                                <a:rPr kumimoji="1" lang="en-US" altLang="ja-JP" sz="2800" b="0" i="1" smtClean="0">
                                  <a:latin typeface="Cambria Math" panose="02040503050406030204" pitchFamily="18" charset="0"/>
                                </a:rPr>
                                <m:t>𝑅</m:t>
                              </m:r>
                            </m:sub>
                          </m:sSub>
                        </m:den>
                      </m:f>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𝑖</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𝜂</m:t>
                          </m:r>
                        </m:num>
                        <m:den>
                          <m:r>
                            <a:rPr kumimoji="1" lang="en-US" altLang="ja-JP" sz="2800" b="0" i="1" smtClean="0">
                              <a:latin typeface="Cambria Math" panose="02040503050406030204" pitchFamily="18" charset="0"/>
                            </a:rPr>
                            <m:t>𝑒</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𝑃</m:t>
                          </m:r>
                        </m:den>
                      </m:f>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𝑘</m:t>
                          </m:r>
                        </m:e>
                        <m:sup>
                          <m:r>
                            <a:rPr kumimoji="1" lang="en-US" altLang="ja-JP" sz="2800" b="0" i="1" smtClean="0">
                              <a:latin typeface="Cambria Math" panose="02040503050406030204" pitchFamily="18" charset="0"/>
                            </a:rPr>
                            <m:t>2</m:t>
                          </m:r>
                        </m:sup>
                      </m:sSup>
                    </m:oMath>
                  </m:oMathPara>
                </a14:m>
                <a:endParaRPr kumimoji="1" lang="ja-JP" altLang="en-US" sz="2800" dirty="0"/>
              </a:p>
            </p:txBody>
          </p:sp>
        </mc:Choice>
        <mc:Fallback xmlns="">
          <p:sp>
            <p:nvSpPr>
              <p:cNvPr id="9" name="テキスト ボックス 8">
                <a:extLst>
                  <a:ext uri="{FF2B5EF4-FFF2-40B4-BE49-F238E27FC236}">
                    <a16:creationId xmlns:a16="http://schemas.microsoft.com/office/drawing/2014/main" id="{9548BF0D-114B-4DAF-AE5A-E10EB6CBA356}"/>
                  </a:ext>
                </a:extLst>
              </p:cNvPr>
              <p:cNvSpPr txBox="1">
                <a:spLocks noRot="1" noChangeAspect="1" noMove="1" noResize="1" noEditPoints="1" noAdjustHandles="1" noChangeArrowheads="1" noChangeShapeType="1" noTextEdit="1"/>
              </p:cNvSpPr>
              <p:nvPr/>
            </p:nvSpPr>
            <p:spPr>
              <a:xfrm>
                <a:off x="7613571" y="2767720"/>
                <a:ext cx="3947747" cy="874150"/>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CD57F04D-4282-45D9-A6D4-3F2C4FB06016}"/>
                  </a:ext>
                </a:extLst>
              </p:cNvPr>
              <p:cNvSpPr txBox="1"/>
              <p:nvPr/>
            </p:nvSpPr>
            <p:spPr>
              <a:xfrm>
                <a:off x="6905079" y="3706430"/>
                <a:ext cx="4879553" cy="1815882"/>
              </a:xfrm>
              <a:prstGeom prst="rect">
                <a:avLst/>
              </a:prstGeom>
              <a:noFill/>
            </p:spPr>
            <p:txBody>
              <a:bodyPr wrap="square" rtlCol="0">
                <a:spAutoFit/>
              </a:bodyPr>
              <a:lstStyle/>
              <a:p>
                <a:pPr marL="457200" indent="-457200" algn="l">
                  <a:buFont typeface="Wingdings" panose="05000000000000000000" pitchFamily="2" charset="2"/>
                  <a:buChar char="à"/>
                </a:pPr>
                <a:r>
                  <a:rPr kumimoji="1" lang="ja-JP" altLang="en-US" sz="2800" dirty="0"/>
                  <a:t>大雑把には </a:t>
                </a:r>
                <a14:m>
                  <m:oMath xmlns:m="http://schemas.openxmlformats.org/officeDocument/2006/math">
                    <m:r>
                      <a:rPr kumimoji="1" lang="en-US" altLang="ja-JP" sz="2800" b="0" i="0"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𝜏</m:t>
                        </m:r>
                      </m:e>
                      <m:sub>
                        <m:r>
                          <a:rPr kumimoji="1" lang="en-US" altLang="ja-JP" sz="2800" b="0" i="1" smtClean="0">
                            <a:latin typeface="Cambria Math" panose="02040503050406030204" pitchFamily="18" charset="0"/>
                          </a:rPr>
                          <m:t>𝑅</m:t>
                        </m:r>
                      </m:sub>
                    </m:sSub>
                  </m:oMath>
                </a14:m>
                <a:r>
                  <a:rPr kumimoji="1" lang="ja-JP" altLang="en-US" sz="2800" dirty="0"/>
                  <a:t> で減衰</a:t>
                </a:r>
                <a:endParaRPr kumimoji="1" lang="en-US" altLang="ja-JP" sz="2800" dirty="0"/>
              </a:p>
              <a:p>
                <a:pPr marL="457200" indent="-457200" algn="l">
                  <a:buFont typeface="Wingdings" panose="05000000000000000000" pitchFamily="2" charset="2"/>
                  <a:buChar char="à"/>
                </a:pPr>
                <a:r>
                  <a:rPr kumimoji="1" lang="ja-JP" altLang="en-US" sz="2800" dirty="0"/>
                  <a:t>局所平衡から大きく離れていてもとりあえず</a:t>
                </a:r>
                <a:r>
                  <a:rPr kumimoji="1" lang="en-US" altLang="ja-JP" sz="2800" dirty="0"/>
                  <a:t>”attractor”</a:t>
                </a:r>
                <a:r>
                  <a:rPr kumimoji="1" lang="ja-JP" altLang="en-US" sz="2800" dirty="0"/>
                  <a:t>へ</a:t>
                </a:r>
                <a:endParaRPr kumimoji="1" lang="en-US" altLang="ja-JP" sz="2800" dirty="0"/>
              </a:p>
              <a:p>
                <a:pPr marL="457200" indent="-457200" algn="l">
                  <a:buFont typeface="Wingdings" panose="05000000000000000000" pitchFamily="2" charset="2"/>
                  <a:buChar char="à"/>
                </a:pPr>
                <a:r>
                  <a:rPr kumimoji="1" lang="en-US" altLang="ja-JP" sz="2800" dirty="0"/>
                  <a:t>BGK</a:t>
                </a:r>
                <a:r>
                  <a:rPr kumimoji="1" lang="ja-JP" altLang="en-US" sz="2800" dirty="0"/>
                  <a:t>近似のボルツマンも同様</a:t>
                </a:r>
              </a:p>
            </p:txBody>
          </p:sp>
        </mc:Choice>
        <mc:Fallback xmlns="">
          <p:sp>
            <p:nvSpPr>
              <p:cNvPr id="10" name="テキスト ボックス 9">
                <a:extLst>
                  <a:ext uri="{FF2B5EF4-FFF2-40B4-BE49-F238E27FC236}">
                    <a16:creationId xmlns:a16="http://schemas.microsoft.com/office/drawing/2014/main" id="{CD57F04D-4282-45D9-A6D4-3F2C4FB06016}"/>
                  </a:ext>
                </a:extLst>
              </p:cNvPr>
              <p:cNvSpPr txBox="1">
                <a:spLocks noRot="1" noChangeAspect="1" noMove="1" noResize="1" noEditPoints="1" noAdjustHandles="1" noChangeArrowheads="1" noChangeShapeType="1" noTextEdit="1"/>
              </p:cNvSpPr>
              <p:nvPr/>
            </p:nvSpPr>
            <p:spPr>
              <a:xfrm>
                <a:off x="6905079" y="3706430"/>
                <a:ext cx="4879553" cy="1815882"/>
              </a:xfrm>
              <a:prstGeom prst="rect">
                <a:avLst/>
              </a:prstGeom>
              <a:blipFill>
                <a:blip r:embed="rId3"/>
                <a:stretch>
                  <a:fillRect l="-2250" t="-3356" b="-8389"/>
                </a:stretch>
              </a:blipFill>
            </p:spPr>
            <p:txBody>
              <a:bodyPr/>
              <a:lstStyle/>
              <a:p>
                <a:r>
                  <a:rPr lang="ja-JP" altLang="en-US">
                    <a:noFill/>
                  </a:rPr>
                  <a:t> </a:t>
                </a:r>
              </a:p>
            </p:txBody>
          </p:sp>
        </mc:Fallback>
      </mc:AlternateContent>
      <p:pic>
        <p:nvPicPr>
          <p:cNvPr id="11" name="図 10">
            <a:extLst>
              <a:ext uri="{FF2B5EF4-FFF2-40B4-BE49-F238E27FC236}">
                <a16:creationId xmlns:a16="http://schemas.microsoft.com/office/drawing/2014/main" id="{C5E42897-644B-4AFF-A91C-5643053849C2}"/>
              </a:ext>
            </a:extLst>
          </p:cNvPr>
          <p:cNvPicPr>
            <a:picLocks noChangeAspect="1"/>
          </p:cNvPicPr>
          <p:nvPr/>
        </p:nvPicPr>
        <p:blipFill>
          <a:blip r:embed="rId4"/>
          <a:stretch>
            <a:fillRect/>
          </a:stretch>
        </p:blipFill>
        <p:spPr>
          <a:xfrm>
            <a:off x="614487" y="1458462"/>
            <a:ext cx="5481513" cy="4495937"/>
          </a:xfrm>
          <a:prstGeom prst="rect">
            <a:avLst/>
          </a:prstGeom>
        </p:spPr>
      </p:pic>
      <p:sp>
        <p:nvSpPr>
          <p:cNvPr id="12" name="テキスト ボックス 11">
            <a:extLst>
              <a:ext uri="{FF2B5EF4-FFF2-40B4-BE49-F238E27FC236}">
                <a16:creationId xmlns:a16="http://schemas.microsoft.com/office/drawing/2014/main" id="{F1B8575D-E8B8-4C75-888B-48093A80F45D}"/>
              </a:ext>
            </a:extLst>
          </p:cNvPr>
          <p:cNvSpPr txBox="1"/>
          <p:nvPr/>
        </p:nvSpPr>
        <p:spPr>
          <a:xfrm>
            <a:off x="407368" y="6049514"/>
            <a:ext cx="5852884" cy="369332"/>
          </a:xfrm>
          <a:prstGeom prst="rect">
            <a:avLst/>
          </a:prstGeom>
          <a:noFill/>
        </p:spPr>
        <p:txBody>
          <a:bodyPr wrap="none" rtlCol="0">
            <a:spAutoFit/>
          </a:bodyPr>
          <a:lstStyle/>
          <a:p>
            <a:pPr algn="l"/>
            <a:r>
              <a:rPr kumimoji="1" lang="en-US" altLang="ja-JP" dirty="0" err="1"/>
              <a:t>M.P.Heller</a:t>
            </a:r>
            <a:r>
              <a:rPr kumimoji="1" lang="en-US" altLang="ja-JP" dirty="0"/>
              <a:t>, </a:t>
            </a:r>
            <a:r>
              <a:rPr kumimoji="1" lang="en-US" altLang="ja-JP" dirty="0" err="1"/>
              <a:t>M.Spalinski</a:t>
            </a:r>
            <a:r>
              <a:rPr kumimoji="1" lang="en-US" altLang="ja-JP" dirty="0"/>
              <a:t>, Phys. Rev. Lett. 115, 072501 (2015).</a:t>
            </a:r>
            <a:endParaRPr kumimoji="1" lang="ja-JP" altLang="en-US" dirty="0"/>
          </a:p>
        </p:txBody>
      </p:sp>
      <p:sp>
        <p:nvSpPr>
          <p:cNvPr id="13" name="テキスト ボックス 12">
            <a:extLst>
              <a:ext uri="{FF2B5EF4-FFF2-40B4-BE49-F238E27FC236}">
                <a16:creationId xmlns:a16="http://schemas.microsoft.com/office/drawing/2014/main" id="{C36562E8-BB8F-4354-811F-887080F14272}"/>
              </a:ext>
            </a:extLst>
          </p:cNvPr>
          <p:cNvSpPr txBox="1"/>
          <p:nvPr/>
        </p:nvSpPr>
        <p:spPr>
          <a:xfrm>
            <a:off x="4412704" y="3444820"/>
            <a:ext cx="1656184" cy="523220"/>
          </a:xfrm>
          <a:prstGeom prst="rect">
            <a:avLst/>
          </a:prstGeom>
          <a:noFill/>
        </p:spPr>
        <p:txBody>
          <a:bodyPr wrap="square" rtlCol="0">
            <a:spAutoFit/>
          </a:bodyPr>
          <a:lstStyle/>
          <a:p>
            <a:pPr algn="l"/>
            <a:r>
              <a:rPr kumimoji="1" lang="en-US" altLang="ja-JP" sz="2800" b="1" dirty="0">
                <a:solidFill>
                  <a:srgbClr val="CC00FF"/>
                </a:solidFill>
              </a:rPr>
              <a:t>attractor</a:t>
            </a:r>
            <a:endParaRPr kumimoji="1" lang="ja-JP" altLang="en-US" sz="2800" b="1" dirty="0">
              <a:solidFill>
                <a:srgbClr val="CC00FF"/>
              </a:solidFill>
            </a:endParaRPr>
          </a:p>
        </p:txBody>
      </p:sp>
      <p:sp>
        <p:nvSpPr>
          <p:cNvPr id="14" name="テキスト ボックス 13">
            <a:extLst>
              <a:ext uri="{FF2B5EF4-FFF2-40B4-BE49-F238E27FC236}">
                <a16:creationId xmlns:a16="http://schemas.microsoft.com/office/drawing/2014/main" id="{5210556C-5D56-46E2-AED3-96A4E8F31C53}"/>
              </a:ext>
            </a:extLst>
          </p:cNvPr>
          <p:cNvSpPr txBox="1"/>
          <p:nvPr/>
        </p:nvSpPr>
        <p:spPr>
          <a:xfrm>
            <a:off x="1070557" y="1422237"/>
            <a:ext cx="579005" cy="523220"/>
          </a:xfrm>
          <a:prstGeom prst="rect">
            <a:avLst/>
          </a:prstGeom>
          <a:noFill/>
        </p:spPr>
        <p:txBody>
          <a:bodyPr wrap="none" rtlCol="0">
            <a:spAutoFit/>
          </a:bodyPr>
          <a:lstStyle/>
          <a:p>
            <a:pPr algn="l"/>
            <a:r>
              <a:rPr kumimoji="1" lang="en-US" altLang="ja-JP" sz="2800" b="1" dirty="0">
                <a:solidFill>
                  <a:srgbClr val="FF0000"/>
                </a:solidFill>
              </a:rPr>
              <a:t>1st</a:t>
            </a:r>
            <a:endParaRPr kumimoji="1" lang="ja-JP" altLang="en-US" sz="2800" b="1" dirty="0">
              <a:solidFill>
                <a:srgbClr val="FF0000"/>
              </a:solidFill>
            </a:endParaRPr>
          </a:p>
        </p:txBody>
      </p:sp>
      <p:sp>
        <p:nvSpPr>
          <p:cNvPr id="15" name="テキスト ボックス 14">
            <a:extLst>
              <a:ext uri="{FF2B5EF4-FFF2-40B4-BE49-F238E27FC236}">
                <a16:creationId xmlns:a16="http://schemas.microsoft.com/office/drawing/2014/main" id="{38B71606-B99F-40CA-AE62-2D86E427D80D}"/>
              </a:ext>
            </a:extLst>
          </p:cNvPr>
          <p:cNvSpPr txBox="1"/>
          <p:nvPr/>
        </p:nvSpPr>
        <p:spPr>
          <a:xfrm>
            <a:off x="1638575" y="1450691"/>
            <a:ext cx="777777" cy="523220"/>
          </a:xfrm>
          <a:prstGeom prst="rect">
            <a:avLst/>
          </a:prstGeom>
          <a:noFill/>
        </p:spPr>
        <p:txBody>
          <a:bodyPr wrap="none" rtlCol="0">
            <a:spAutoFit/>
          </a:bodyPr>
          <a:lstStyle/>
          <a:p>
            <a:pPr algn="l"/>
            <a:r>
              <a:rPr kumimoji="1" lang="en-US" altLang="ja-JP" sz="2800" b="1" dirty="0">
                <a:solidFill>
                  <a:srgbClr val="92D050"/>
                </a:solidFill>
              </a:rPr>
              <a:t>2nd</a:t>
            </a:r>
            <a:endParaRPr kumimoji="1" lang="ja-JP" altLang="en-US" sz="2800" b="1" dirty="0">
              <a:solidFill>
                <a:srgbClr val="92D050"/>
              </a:solidFill>
            </a:endParaRPr>
          </a:p>
        </p:txBody>
      </p:sp>
      <p:cxnSp>
        <p:nvCxnSpPr>
          <p:cNvPr id="17" name="直線コネクタ 16">
            <a:extLst>
              <a:ext uri="{FF2B5EF4-FFF2-40B4-BE49-F238E27FC236}">
                <a16:creationId xmlns:a16="http://schemas.microsoft.com/office/drawing/2014/main" id="{B1DC0C4F-94C8-47EA-B0BF-826E48E91485}"/>
              </a:ext>
            </a:extLst>
          </p:cNvPr>
          <p:cNvCxnSpPr/>
          <p:nvPr/>
        </p:nvCxnSpPr>
        <p:spPr>
          <a:xfrm>
            <a:off x="1199456" y="4157979"/>
            <a:ext cx="460851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9FDB5B07-8760-42E2-AEFA-9BBA0BD1BACF}"/>
                  </a:ext>
                </a:extLst>
              </p:cNvPr>
              <p:cNvSpPr txBox="1"/>
              <p:nvPr/>
            </p:nvSpPr>
            <p:spPr>
              <a:xfrm>
                <a:off x="3308099" y="4132768"/>
                <a:ext cx="2598788" cy="954107"/>
              </a:xfrm>
              <a:prstGeom prst="rect">
                <a:avLst/>
              </a:prstGeom>
              <a:noFill/>
            </p:spPr>
            <p:txBody>
              <a:bodyPr wrap="none" rtlCol="0">
                <a:spAutoFit/>
              </a:bodyPr>
              <a:lstStyle/>
              <a:p>
                <a:pPr algn="l"/>
                <a:r>
                  <a:rPr kumimoji="1" lang="en-US" altLang="ja-JP" sz="2800" dirty="0" err="1">
                    <a:solidFill>
                      <a:schemeClr val="bg1"/>
                    </a:solidFill>
                  </a:rPr>
                  <a:t>Ideal+confomal</a:t>
                </a:r>
                <a:endParaRPr kumimoji="1" lang="en-US" altLang="ja-JP" sz="2800" dirty="0">
                  <a:solidFill>
                    <a:schemeClr val="bg1"/>
                  </a:solidFill>
                </a:endParaRPr>
              </a:p>
              <a:p>
                <a:pPr algn="l"/>
                <a:r>
                  <a:rPr kumimoji="1" lang="en-US" altLang="ja-JP" sz="2800" dirty="0">
                    <a:solidFill>
                      <a:schemeClr val="bg1"/>
                    </a:solidFill>
                  </a:rPr>
                  <a:t> </a:t>
                </a:r>
                <a14:m>
                  <m:oMath xmlns:m="http://schemas.openxmlformats.org/officeDocument/2006/math">
                    <m:r>
                      <a:rPr kumimoji="1" lang="en-US" altLang="ja-JP" sz="2800" b="0" i="1" smtClean="0">
                        <a:solidFill>
                          <a:schemeClr val="bg1"/>
                        </a:solidFill>
                        <a:latin typeface="Cambria Math" panose="02040503050406030204" pitchFamily="18" charset="0"/>
                      </a:rPr>
                      <m:t>(</m:t>
                    </m:r>
                    <m:r>
                      <a:rPr kumimoji="1" lang="en-US" altLang="ja-JP" sz="2800" b="0" i="1" smtClean="0">
                        <a:solidFill>
                          <a:schemeClr val="bg1"/>
                        </a:solidFill>
                        <a:latin typeface="Cambria Math" panose="02040503050406030204" pitchFamily="18" charset="0"/>
                      </a:rPr>
                      <m:t>𝑓</m:t>
                    </m:r>
                    <m:r>
                      <a:rPr kumimoji="1" lang="en-US" altLang="ja-JP" sz="2800" b="0" i="1" smtClean="0">
                        <a:solidFill>
                          <a:schemeClr val="bg1"/>
                        </a:solidFill>
                        <a:latin typeface="Cambria Math" panose="02040503050406030204" pitchFamily="18" charset="0"/>
                      </a:rPr>
                      <m:t>=</m:t>
                    </m:r>
                    <m:f>
                      <m:fPr>
                        <m:type m:val="lin"/>
                        <m:ctrlPr>
                          <a:rPr kumimoji="1" lang="en-US" altLang="ja-JP" sz="2800" b="0" i="1" smtClean="0">
                            <a:solidFill>
                              <a:schemeClr val="bg1"/>
                            </a:solidFill>
                            <a:latin typeface="Cambria Math" panose="02040503050406030204" pitchFamily="18" charset="0"/>
                          </a:rPr>
                        </m:ctrlPr>
                      </m:fPr>
                      <m:num>
                        <m:r>
                          <a:rPr kumimoji="1" lang="en-US" altLang="ja-JP" sz="2800" b="0" i="1" smtClean="0">
                            <a:solidFill>
                              <a:schemeClr val="bg1"/>
                            </a:solidFill>
                            <a:latin typeface="Cambria Math" panose="02040503050406030204" pitchFamily="18" charset="0"/>
                          </a:rPr>
                          <m:t>2</m:t>
                        </m:r>
                      </m:num>
                      <m:den>
                        <m:r>
                          <a:rPr kumimoji="1" lang="en-US" altLang="ja-JP" sz="2800" b="0" i="1" smtClean="0">
                            <a:solidFill>
                              <a:schemeClr val="bg1"/>
                            </a:solidFill>
                            <a:latin typeface="Cambria Math" panose="02040503050406030204" pitchFamily="18" charset="0"/>
                          </a:rPr>
                          <m:t>3</m:t>
                        </m:r>
                      </m:den>
                    </m:f>
                    <m:r>
                      <a:rPr kumimoji="1" lang="en-US" altLang="ja-JP" sz="2800" b="0" i="1" smtClean="0">
                        <a:solidFill>
                          <a:schemeClr val="bg1"/>
                        </a:solidFill>
                        <a:latin typeface="Cambria Math" panose="02040503050406030204" pitchFamily="18" charset="0"/>
                      </a:rPr>
                      <m:t>)</m:t>
                    </m:r>
                  </m:oMath>
                </a14:m>
                <a:endParaRPr kumimoji="1" lang="ja-JP" altLang="en-US" sz="2800" dirty="0">
                  <a:solidFill>
                    <a:schemeClr val="bg1"/>
                  </a:solidFill>
                </a:endParaRPr>
              </a:p>
            </p:txBody>
          </p:sp>
        </mc:Choice>
        <mc:Fallback xmlns="">
          <p:sp>
            <p:nvSpPr>
              <p:cNvPr id="18" name="テキスト ボックス 17">
                <a:extLst>
                  <a:ext uri="{FF2B5EF4-FFF2-40B4-BE49-F238E27FC236}">
                    <a16:creationId xmlns:a16="http://schemas.microsoft.com/office/drawing/2014/main" id="{9FDB5B07-8760-42E2-AEFA-9BBA0BD1BACF}"/>
                  </a:ext>
                </a:extLst>
              </p:cNvPr>
              <p:cNvSpPr txBox="1">
                <a:spLocks noRot="1" noChangeAspect="1" noMove="1" noResize="1" noEditPoints="1" noAdjustHandles="1" noChangeArrowheads="1" noChangeShapeType="1" noTextEdit="1"/>
              </p:cNvSpPr>
              <p:nvPr/>
            </p:nvSpPr>
            <p:spPr>
              <a:xfrm>
                <a:off x="3308099" y="4132768"/>
                <a:ext cx="2598788" cy="954107"/>
              </a:xfrm>
              <a:prstGeom prst="rect">
                <a:avLst/>
              </a:prstGeom>
              <a:blipFill>
                <a:blip r:embed="rId5"/>
                <a:stretch>
                  <a:fillRect l="-4930" t="-7051" r="-3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E4BB39ED-1F31-45B9-9D65-D59378FF2E5E}"/>
                  </a:ext>
                </a:extLst>
              </p:cNvPr>
              <p:cNvSpPr txBox="1"/>
              <p:nvPr/>
            </p:nvSpPr>
            <p:spPr>
              <a:xfrm>
                <a:off x="3716001" y="5557072"/>
                <a:ext cx="851452"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solidFill>
                            <a:schemeClr val="bg1"/>
                          </a:solidFill>
                          <a:latin typeface="Cambria Math" panose="02040503050406030204" pitchFamily="18" charset="0"/>
                        </a:rPr>
                        <m:t>=</m:t>
                      </m:r>
                      <m:r>
                        <a:rPr kumimoji="1" lang="en-US" altLang="ja-JP" sz="2800" b="0" i="1" smtClean="0">
                          <a:solidFill>
                            <a:schemeClr val="bg1"/>
                          </a:solidFill>
                          <a:latin typeface="Cambria Math" panose="02040503050406030204" pitchFamily="18" charset="0"/>
                        </a:rPr>
                        <m:t>𝜏</m:t>
                      </m:r>
                      <m:r>
                        <a:rPr kumimoji="1" lang="en-US" altLang="ja-JP" sz="2800" b="0" i="1" smtClean="0">
                          <a:solidFill>
                            <a:schemeClr val="bg1"/>
                          </a:solidFill>
                          <a:latin typeface="Cambria Math" panose="02040503050406030204" pitchFamily="18" charset="0"/>
                        </a:rPr>
                        <m:t>𝑇</m:t>
                      </m:r>
                    </m:oMath>
                  </m:oMathPara>
                </a14:m>
                <a:endParaRPr kumimoji="1" lang="ja-JP" altLang="en-US" sz="2800" dirty="0">
                  <a:solidFill>
                    <a:schemeClr val="bg1"/>
                  </a:solidFill>
                </a:endParaRPr>
              </a:p>
            </p:txBody>
          </p:sp>
        </mc:Choice>
        <mc:Fallback xmlns="">
          <p:sp>
            <p:nvSpPr>
              <p:cNvPr id="19" name="テキスト ボックス 18">
                <a:extLst>
                  <a:ext uri="{FF2B5EF4-FFF2-40B4-BE49-F238E27FC236}">
                    <a16:creationId xmlns:a16="http://schemas.microsoft.com/office/drawing/2014/main" id="{E4BB39ED-1F31-45B9-9D65-D59378FF2E5E}"/>
                  </a:ext>
                </a:extLst>
              </p:cNvPr>
              <p:cNvSpPr txBox="1">
                <a:spLocks noRot="1" noChangeAspect="1" noMove="1" noResize="1" noEditPoints="1" noAdjustHandles="1" noChangeArrowheads="1" noChangeShapeType="1" noTextEdit="1"/>
              </p:cNvSpPr>
              <p:nvPr/>
            </p:nvSpPr>
            <p:spPr>
              <a:xfrm>
                <a:off x="3716001" y="5557072"/>
                <a:ext cx="851452" cy="430887"/>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F641EB54-9FDC-4F02-B9E9-C73ECCAF4F70}"/>
                  </a:ext>
                </a:extLst>
              </p:cNvPr>
              <p:cNvSpPr txBox="1"/>
              <p:nvPr/>
            </p:nvSpPr>
            <p:spPr>
              <a:xfrm rot="16200000">
                <a:off x="34282" y="2552631"/>
                <a:ext cx="1446743"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solidFill>
                            <a:schemeClr val="bg1"/>
                          </a:solidFill>
                          <a:latin typeface="Cambria Math" panose="02040503050406030204" pitchFamily="18" charset="0"/>
                        </a:rPr>
                        <m:t>=</m:t>
                      </m:r>
                      <m:r>
                        <a:rPr kumimoji="1" lang="en-US" altLang="ja-JP" sz="2800" b="0" i="1" smtClean="0">
                          <a:solidFill>
                            <a:schemeClr val="bg1"/>
                          </a:solidFill>
                          <a:latin typeface="Cambria Math" panose="02040503050406030204" pitchFamily="18" charset="0"/>
                        </a:rPr>
                        <m:t>𝜏</m:t>
                      </m:r>
                      <m:f>
                        <m:fPr>
                          <m:type m:val="lin"/>
                          <m:ctrlPr>
                            <a:rPr kumimoji="1" lang="en-US" altLang="ja-JP" sz="2800" b="0" i="1" smtClean="0">
                              <a:solidFill>
                                <a:schemeClr val="bg1"/>
                              </a:solidFill>
                              <a:latin typeface="Cambria Math" panose="02040503050406030204" pitchFamily="18" charset="0"/>
                            </a:rPr>
                          </m:ctrlPr>
                        </m:fPr>
                        <m:num>
                          <m:acc>
                            <m:accPr>
                              <m:chr m:val="̇"/>
                              <m:ctrlPr>
                                <a:rPr kumimoji="1" lang="en-US" altLang="ja-JP" sz="2800" b="0" i="1" smtClean="0">
                                  <a:solidFill>
                                    <a:schemeClr val="bg1"/>
                                  </a:solidFill>
                                  <a:latin typeface="Cambria Math" panose="02040503050406030204" pitchFamily="18" charset="0"/>
                                </a:rPr>
                              </m:ctrlPr>
                            </m:accPr>
                            <m:e>
                              <m:r>
                                <a:rPr kumimoji="1" lang="en-US" altLang="ja-JP" sz="2800" b="0" i="1" smtClean="0">
                                  <a:solidFill>
                                    <a:schemeClr val="bg1"/>
                                  </a:solidFill>
                                  <a:latin typeface="Cambria Math" panose="02040503050406030204" pitchFamily="18" charset="0"/>
                                </a:rPr>
                                <m:t>𝑤</m:t>
                              </m:r>
                            </m:e>
                          </m:acc>
                        </m:num>
                        <m:den>
                          <m:r>
                            <a:rPr kumimoji="1" lang="en-US" altLang="ja-JP" sz="2800" b="0" i="1" smtClean="0">
                              <a:solidFill>
                                <a:schemeClr val="bg1"/>
                              </a:solidFill>
                              <a:latin typeface="Cambria Math" panose="02040503050406030204" pitchFamily="18" charset="0"/>
                            </a:rPr>
                            <m:t>𝑤</m:t>
                          </m:r>
                        </m:den>
                      </m:f>
                    </m:oMath>
                  </m:oMathPara>
                </a14:m>
                <a:endParaRPr kumimoji="1" lang="ja-JP" altLang="en-US" sz="2800" dirty="0">
                  <a:solidFill>
                    <a:schemeClr val="bg1"/>
                  </a:solidFill>
                </a:endParaRPr>
              </a:p>
            </p:txBody>
          </p:sp>
        </mc:Choice>
        <mc:Fallback xmlns="">
          <p:sp>
            <p:nvSpPr>
              <p:cNvPr id="20" name="テキスト ボックス 19">
                <a:extLst>
                  <a:ext uri="{FF2B5EF4-FFF2-40B4-BE49-F238E27FC236}">
                    <a16:creationId xmlns:a16="http://schemas.microsoft.com/office/drawing/2014/main" id="{F641EB54-9FDC-4F02-B9E9-C73ECCAF4F70}"/>
                  </a:ext>
                </a:extLst>
              </p:cNvPr>
              <p:cNvSpPr txBox="1">
                <a:spLocks noRot="1" noChangeAspect="1" noMove="1" noResize="1" noEditPoints="1" noAdjustHandles="1" noChangeArrowheads="1" noChangeShapeType="1" noTextEdit="1"/>
              </p:cNvSpPr>
              <p:nvPr/>
            </p:nvSpPr>
            <p:spPr>
              <a:xfrm rot="16200000">
                <a:off x="34282" y="2552631"/>
                <a:ext cx="1446743" cy="430887"/>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DE6F9AF1-2CB5-47B8-86A6-09C13977D5F2}"/>
                  </a:ext>
                </a:extLst>
              </p:cNvPr>
              <p:cNvSpPr txBox="1"/>
              <p:nvPr/>
            </p:nvSpPr>
            <p:spPr>
              <a:xfrm>
                <a:off x="4370259" y="1763116"/>
                <a:ext cx="1406091" cy="430887"/>
              </a:xfrm>
              <a:prstGeom prst="rect">
                <a:avLst/>
              </a:prstGeom>
              <a:noFill/>
              <a:ln w="38100">
                <a:solidFill>
                  <a:srgbClr val="FF0000"/>
                </a:solidFill>
              </a:ln>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solidFill>
                                <a:srgbClr val="FF0000"/>
                              </a:solidFill>
                              <a:latin typeface="Cambria Math" panose="02040503050406030204" pitchFamily="18" charset="0"/>
                            </a:rPr>
                          </m:ctrlPr>
                        </m:sSubPr>
                        <m:e>
                          <m:r>
                            <a:rPr kumimoji="1" lang="en-US" altLang="ja-JP" sz="2800" b="0" i="1" smtClean="0">
                              <a:solidFill>
                                <a:srgbClr val="FF0000"/>
                              </a:solidFill>
                              <a:latin typeface="Cambria Math" panose="02040503050406030204" pitchFamily="18" charset="0"/>
                            </a:rPr>
                            <m:t>𝜏</m:t>
                          </m:r>
                        </m:e>
                        <m:sub>
                          <m:r>
                            <a:rPr kumimoji="1" lang="en-US" altLang="ja-JP" sz="2800" b="0" i="1" smtClean="0">
                              <a:solidFill>
                                <a:srgbClr val="FF0000"/>
                              </a:solidFill>
                              <a:latin typeface="Cambria Math" panose="02040503050406030204" pitchFamily="18" charset="0"/>
                            </a:rPr>
                            <m:t>𝑅</m:t>
                          </m:r>
                        </m:sub>
                      </m:sSub>
                      <m:r>
                        <a:rPr kumimoji="1" lang="en-US" altLang="ja-JP" sz="2800" b="0" i="1" smtClean="0">
                          <a:solidFill>
                            <a:srgbClr val="FF0000"/>
                          </a:solidFill>
                          <a:latin typeface="Cambria Math" panose="02040503050406030204" pitchFamily="18" charset="0"/>
                        </a:rPr>
                        <m:t>𝑇</m:t>
                      </m:r>
                      <m:r>
                        <a:rPr kumimoji="1" lang="en-US" altLang="ja-JP" sz="2800" b="0" i="1" smtClean="0">
                          <a:solidFill>
                            <a:srgbClr val="FF0000"/>
                          </a:solidFill>
                          <a:latin typeface="Cambria Math" panose="02040503050406030204" pitchFamily="18" charset="0"/>
                        </a:rPr>
                        <m:t>~0.2</m:t>
                      </m:r>
                    </m:oMath>
                  </m:oMathPara>
                </a14:m>
                <a:endParaRPr kumimoji="1" lang="ja-JP" altLang="en-US" sz="2800" dirty="0">
                  <a:solidFill>
                    <a:srgbClr val="FF0000"/>
                  </a:solidFill>
                </a:endParaRPr>
              </a:p>
            </p:txBody>
          </p:sp>
        </mc:Choice>
        <mc:Fallback xmlns="">
          <p:sp>
            <p:nvSpPr>
              <p:cNvPr id="21" name="テキスト ボックス 20">
                <a:extLst>
                  <a:ext uri="{FF2B5EF4-FFF2-40B4-BE49-F238E27FC236}">
                    <a16:creationId xmlns:a16="http://schemas.microsoft.com/office/drawing/2014/main" id="{DE6F9AF1-2CB5-47B8-86A6-09C13977D5F2}"/>
                  </a:ext>
                </a:extLst>
              </p:cNvPr>
              <p:cNvSpPr txBox="1">
                <a:spLocks noRot="1" noChangeAspect="1" noMove="1" noResize="1" noEditPoints="1" noAdjustHandles="1" noChangeArrowheads="1" noChangeShapeType="1" noTextEdit="1"/>
              </p:cNvSpPr>
              <p:nvPr/>
            </p:nvSpPr>
            <p:spPr>
              <a:xfrm>
                <a:off x="4370259" y="1763116"/>
                <a:ext cx="1406091" cy="430887"/>
              </a:xfrm>
              <a:prstGeom prst="rect">
                <a:avLst/>
              </a:prstGeom>
              <a:blipFill>
                <a:blip r:embed="rId8"/>
                <a:stretch>
                  <a:fillRect/>
                </a:stretch>
              </a:blipFill>
              <a:ln w="38100">
                <a:solidFill>
                  <a:srgbClr val="FF0000"/>
                </a:solidFill>
              </a:ln>
            </p:spPr>
            <p:txBody>
              <a:bodyPr/>
              <a:lstStyle/>
              <a:p>
                <a:r>
                  <a:rPr lang="ja-JP" altLang="en-US">
                    <a:noFill/>
                  </a:rPr>
                  <a:t> </a:t>
                </a:r>
              </a:p>
            </p:txBody>
          </p:sp>
        </mc:Fallback>
      </mc:AlternateContent>
      <p:sp>
        <p:nvSpPr>
          <p:cNvPr id="16" name="テキスト ボックス 15">
            <a:extLst>
              <a:ext uri="{FF2B5EF4-FFF2-40B4-BE49-F238E27FC236}">
                <a16:creationId xmlns:a16="http://schemas.microsoft.com/office/drawing/2014/main" id="{AEDF1569-DE9B-4E22-898E-7E692B83E64B}"/>
              </a:ext>
            </a:extLst>
          </p:cNvPr>
          <p:cNvSpPr txBox="1"/>
          <p:nvPr/>
        </p:nvSpPr>
        <p:spPr>
          <a:xfrm>
            <a:off x="7621235" y="5786100"/>
            <a:ext cx="3299301" cy="523220"/>
          </a:xfrm>
          <a:prstGeom prst="rect">
            <a:avLst/>
          </a:prstGeom>
          <a:noFill/>
        </p:spPr>
        <p:txBody>
          <a:bodyPr wrap="none" rtlCol="0">
            <a:spAutoFit/>
          </a:bodyPr>
          <a:lstStyle/>
          <a:p>
            <a:pPr algn="l"/>
            <a:r>
              <a:rPr kumimoji="1" lang="ja-JP" altLang="en-US" sz="2800" dirty="0"/>
              <a:t>因果律は大丈夫か？</a:t>
            </a:r>
          </a:p>
        </p:txBody>
      </p:sp>
      <p:grpSp>
        <p:nvGrpSpPr>
          <p:cNvPr id="22" name="グループ化 21">
            <a:extLst>
              <a:ext uri="{FF2B5EF4-FFF2-40B4-BE49-F238E27FC236}">
                <a16:creationId xmlns:a16="http://schemas.microsoft.com/office/drawing/2014/main" id="{73C32074-28D2-4C4C-A860-EF041587F8EB}"/>
              </a:ext>
            </a:extLst>
          </p:cNvPr>
          <p:cNvGrpSpPr>
            <a:grpSpLocks noChangeAspect="1"/>
          </p:cNvGrpSpPr>
          <p:nvPr/>
        </p:nvGrpSpPr>
        <p:grpSpPr>
          <a:xfrm>
            <a:off x="11162575" y="5333195"/>
            <a:ext cx="791146" cy="1728871"/>
            <a:chOff x="1795273" y="2610896"/>
            <a:chExt cx="1977865" cy="4322177"/>
          </a:xfrm>
        </p:grpSpPr>
        <p:pic>
          <p:nvPicPr>
            <p:cNvPr id="23" name="グラフィックス 22" descr="装飾的な円">
              <a:extLst>
                <a:ext uri="{FF2B5EF4-FFF2-40B4-BE49-F238E27FC236}">
                  <a16:creationId xmlns:a16="http://schemas.microsoft.com/office/drawing/2014/main" id="{08D67C95-14A8-493B-8954-62A76E1EE7E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400000">
              <a:off x="2444035" y="2610896"/>
              <a:ext cx="680338" cy="4322177"/>
            </a:xfrm>
            <a:prstGeom prst="rect">
              <a:avLst/>
            </a:prstGeom>
          </p:spPr>
        </p:pic>
        <p:pic>
          <p:nvPicPr>
            <p:cNvPr id="24" name="グラフィックス 23" descr="中心点から放射状に広がる複数の円">
              <a:extLst>
                <a:ext uri="{FF2B5EF4-FFF2-40B4-BE49-F238E27FC236}">
                  <a16:creationId xmlns:a16="http://schemas.microsoft.com/office/drawing/2014/main" id="{638D8660-16AD-41A9-9214-4A728890E2CC}"/>
                </a:ext>
              </a:extLst>
            </p:cNvPr>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1700209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0FAB8BBF-BAEB-4740-9C31-354543F2DF29}"/>
                  </a:ext>
                </a:extLst>
              </p:cNvPr>
              <p:cNvSpPr>
                <a:spLocks noGrp="1"/>
              </p:cNvSpPr>
              <p:nvPr>
                <p:ph type="title"/>
              </p:nvPr>
            </p:nvSpPr>
            <p:spPr/>
            <p:txBody>
              <a:bodyPr>
                <a:normAutofit/>
              </a:bodyPr>
              <a:lstStyle/>
              <a:p>
                <a:pPr algn="ctr"/>
                <a:r>
                  <a:rPr kumimoji="1" lang="ja-JP" altLang="en-US" sz="4000" dirty="0"/>
                  <a:t>超中心衝突</a:t>
                </a:r>
                <a14:m>
                  <m:oMath xmlns:m="http://schemas.openxmlformats.org/officeDocument/2006/math">
                    <m:sSub>
                      <m:sSubPr>
                        <m:ctrlPr>
                          <a:rPr kumimoji="1" lang="en-US" altLang="ja-JP" sz="4000" b="0" i="1" smtClean="0">
                            <a:latin typeface="Cambria Math" panose="02040503050406030204" pitchFamily="18" charset="0"/>
                          </a:rPr>
                        </m:ctrlPr>
                      </m:sSubPr>
                      <m:e>
                        <m:r>
                          <a:rPr kumimoji="1" lang="en-US" altLang="ja-JP" sz="4000" b="0" i="1" smtClean="0">
                            <a:latin typeface="Cambria Math" panose="02040503050406030204" pitchFamily="18" charset="0"/>
                          </a:rPr>
                          <m:t>𝑣</m:t>
                        </m:r>
                      </m:e>
                      <m:sub>
                        <m:r>
                          <a:rPr kumimoji="1" lang="en-US" altLang="ja-JP" sz="4000" b="0" i="1" smtClean="0">
                            <a:latin typeface="Cambria Math" panose="02040503050406030204" pitchFamily="18" charset="0"/>
                          </a:rPr>
                          <m:t>2</m:t>
                        </m:r>
                      </m:sub>
                    </m:sSub>
                    <m:r>
                      <a:rPr kumimoji="1" lang="en-US" altLang="ja-JP" sz="4000" b="0" i="1" smtClean="0">
                        <a:latin typeface="Cambria Math" panose="02040503050406030204" pitchFamily="18" charset="0"/>
                      </a:rPr>
                      <m:t>−</m:t>
                    </m:r>
                    <m:sSub>
                      <m:sSubPr>
                        <m:ctrlPr>
                          <a:rPr kumimoji="1" lang="en-US" altLang="ja-JP" sz="4000" b="0" i="1" smtClean="0">
                            <a:latin typeface="Cambria Math" panose="02040503050406030204" pitchFamily="18" charset="0"/>
                          </a:rPr>
                        </m:ctrlPr>
                      </m:sSubPr>
                      <m:e>
                        <m:r>
                          <a:rPr kumimoji="1" lang="en-US" altLang="ja-JP" sz="4000" b="0" i="1" smtClean="0">
                            <a:latin typeface="Cambria Math" panose="02040503050406030204" pitchFamily="18" charset="0"/>
                          </a:rPr>
                          <m:t>𝑣</m:t>
                        </m:r>
                      </m:e>
                      <m:sub>
                        <m:r>
                          <a:rPr kumimoji="1" lang="en-US" altLang="ja-JP" sz="4000" b="0" i="1" smtClean="0">
                            <a:latin typeface="Cambria Math" panose="02040503050406030204" pitchFamily="18" charset="0"/>
                          </a:rPr>
                          <m:t>3</m:t>
                        </m:r>
                      </m:sub>
                    </m:sSub>
                  </m:oMath>
                </a14:m>
                <a:r>
                  <a:rPr kumimoji="1" lang="ja-JP" altLang="en-US" sz="4000" dirty="0"/>
                  <a:t>パズル</a:t>
                </a:r>
              </a:p>
            </p:txBody>
          </p:sp>
        </mc:Choice>
        <mc:Fallback xmlns="">
          <p:sp>
            <p:nvSpPr>
              <p:cNvPr id="2" name="タイトル 1">
                <a:extLst>
                  <a:ext uri="{FF2B5EF4-FFF2-40B4-BE49-F238E27FC236}">
                    <a16:creationId xmlns:a16="http://schemas.microsoft.com/office/drawing/2014/main" id="{0FAB8BBF-BAEB-4740-9C31-354543F2DF29}"/>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pic>
        <p:nvPicPr>
          <p:cNvPr id="2050" name="Picture 2" descr="Figure">
            <a:extLst>
              <a:ext uri="{FF2B5EF4-FFF2-40B4-BE49-F238E27FC236}">
                <a16:creationId xmlns:a16="http://schemas.microsoft.com/office/drawing/2014/main" id="{7B43D7E5-CB65-47CE-95AD-AE7AE45A5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50" b="27130"/>
          <a:stretch/>
        </p:blipFill>
        <p:spPr bwMode="auto">
          <a:xfrm>
            <a:off x="1031914" y="1680315"/>
            <a:ext cx="5666209" cy="4129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正方形/長方形 3">
            <a:extLst>
              <a:ext uri="{FF2B5EF4-FFF2-40B4-BE49-F238E27FC236}">
                <a16:creationId xmlns:a16="http://schemas.microsoft.com/office/drawing/2014/main" id="{EA47425D-03C6-4411-9895-F97E95F654D2}"/>
              </a:ext>
            </a:extLst>
          </p:cNvPr>
          <p:cNvSpPr/>
          <p:nvPr/>
        </p:nvSpPr>
        <p:spPr>
          <a:xfrm>
            <a:off x="3031735" y="5949280"/>
            <a:ext cx="3666388" cy="369332"/>
          </a:xfrm>
          <a:prstGeom prst="rect">
            <a:avLst/>
          </a:prstGeom>
        </p:spPr>
        <p:txBody>
          <a:bodyPr wrap="none">
            <a:spAutoFit/>
          </a:bodyPr>
          <a:lstStyle/>
          <a:p>
            <a:r>
              <a:rPr lang="en-GB" altLang="ja-JP" dirty="0"/>
              <a:t>A.V. Giannini </a:t>
            </a:r>
            <a:r>
              <a:rPr lang="en-GB" altLang="ja-JP" i="1" dirty="0"/>
              <a:t>et al</a:t>
            </a:r>
            <a:r>
              <a:rPr lang="en-GB" altLang="ja-JP" dirty="0"/>
              <a:t>., arXiv:2203.17011</a:t>
            </a:r>
            <a:endParaRPr lang="ja-JP" altLang="en-US" dirty="0"/>
          </a:p>
        </p:txBody>
      </p:sp>
      <p:sp>
        <p:nvSpPr>
          <p:cNvPr id="5" name="テキスト ボックス 4">
            <a:extLst>
              <a:ext uri="{FF2B5EF4-FFF2-40B4-BE49-F238E27FC236}">
                <a16:creationId xmlns:a16="http://schemas.microsoft.com/office/drawing/2014/main" id="{AA084469-E6A4-48BA-943C-32AB6570F6BF}"/>
              </a:ext>
            </a:extLst>
          </p:cNvPr>
          <p:cNvSpPr txBox="1"/>
          <p:nvPr/>
        </p:nvSpPr>
        <p:spPr>
          <a:xfrm>
            <a:off x="7536160" y="1899989"/>
            <a:ext cx="3672408" cy="1384995"/>
          </a:xfrm>
          <a:prstGeom prst="rect">
            <a:avLst/>
          </a:prstGeom>
          <a:noFill/>
        </p:spPr>
        <p:txBody>
          <a:bodyPr wrap="square" rtlCol="0">
            <a:spAutoFit/>
          </a:bodyPr>
          <a:lstStyle/>
          <a:p>
            <a:pPr algn="l"/>
            <a:r>
              <a:rPr kumimoji="1" lang="ja-JP" altLang="en-US" sz="2800" dirty="0"/>
              <a:t>超中心衝突</a:t>
            </a:r>
            <a:endParaRPr kumimoji="1" lang="en-US" altLang="ja-JP" sz="2800" dirty="0"/>
          </a:p>
          <a:p>
            <a:pPr marL="457200" indent="-457200">
              <a:buFont typeface="Wingdings" panose="05000000000000000000" pitchFamily="2" charset="2"/>
              <a:buChar char="à"/>
            </a:pPr>
            <a:r>
              <a:rPr kumimoji="1" lang="ja-JP" altLang="en-US" sz="2800" dirty="0">
                <a:sym typeface="Wingdings" panose="05000000000000000000" pitchFamily="2" charset="2"/>
              </a:rPr>
              <a:t>系のサイズ最大</a:t>
            </a:r>
            <a:endParaRPr kumimoji="1" lang="en-US" altLang="ja-JP" sz="2800" dirty="0">
              <a:sym typeface="Wingdings" panose="05000000000000000000" pitchFamily="2" charset="2"/>
            </a:endParaRPr>
          </a:p>
          <a:p>
            <a:pPr marL="457200" indent="-457200">
              <a:buFont typeface="Wingdings" panose="05000000000000000000" pitchFamily="2" charset="2"/>
              <a:buChar char="à"/>
            </a:pPr>
            <a:r>
              <a:rPr kumimoji="1" lang="ja-JP" altLang="en-US" sz="2800" dirty="0">
                <a:sym typeface="Wingdings" panose="05000000000000000000" pitchFamily="2" charset="2"/>
              </a:rPr>
              <a:t>流体的記述</a:t>
            </a:r>
            <a:r>
              <a:rPr kumimoji="1" lang="en-US" altLang="ja-JP" sz="2800" dirty="0">
                <a:sym typeface="Wingdings" panose="05000000000000000000" pitchFamily="2" charset="2"/>
              </a:rPr>
              <a:t>OK</a:t>
            </a:r>
            <a:r>
              <a:rPr kumimoji="1" lang="ja-JP" altLang="en-US" sz="2800" dirty="0">
                <a:sym typeface="Wingdings" panose="05000000000000000000" pitchFamily="2" charset="2"/>
              </a:rPr>
              <a:t>？</a:t>
            </a:r>
            <a:endParaRPr kumimoji="1" lang="ja-JP" altLang="en-US" sz="2800" dirty="0"/>
          </a:p>
        </p:txBody>
      </p:sp>
      <p:sp>
        <p:nvSpPr>
          <p:cNvPr id="6" name="テキスト ボックス 5">
            <a:extLst>
              <a:ext uri="{FF2B5EF4-FFF2-40B4-BE49-F238E27FC236}">
                <a16:creationId xmlns:a16="http://schemas.microsoft.com/office/drawing/2014/main" id="{4D19E6AB-364E-4348-9F28-AE9F0F3C946A}"/>
              </a:ext>
            </a:extLst>
          </p:cNvPr>
          <p:cNvSpPr txBox="1"/>
          <p:nvPr/>
        </p:nvSpPr>
        <p:spPr>
          <a:xfrm>
            <a:off x="7508482" y="4204245"/>
            <a:ext cx="4348158" cy="1384995"/>
          </a:xfrm>
          <a:prstGeom prst="rect">
            <a:avLst/>
          </a:prstGeom>
          <a:noFill/>
        </p:spPr>
        <p:txBody>
          <a:bodyPr wrap="square" rtlCol="0">
            <a:spAutoFit/>
          </a:bodyPr>
          <a:lstStyle/>
          <a:p>
            <a:pPr algn="l"/>
            <a:r>
              <a:rPr kumimoji="1" lang="ja-JP" altLang="en-US" sz="2800" dirty="0"/>
              <a:t>個人的な見解：</a:t>
            </a:r>
            <a:endParaRPr kumimoji="1" lang="en-US" altLang="ja-JP" sz="2800" dirty="0"/>
          </a:p>
          <a:p>
            <a:pPr algn="l"/>
            <a:r>
              <a:rPr kumimoji="1" lang="ja-JP" altLang="en-US" sz="2800" dirty="0"/>
              <a:t>流体自身の問題よりは初期条件の問題</a:t>
            </a:r>
            <a:r>
              <a:rPr kumimoji="1" lang="en-US" altLang="ja-JP" sz="2800" dirty="0"/>
              <a:t>(</a:t>
            </a:r>
            <a:r>
              <a:rPr kumimoji="1" lang="ja-JP" altLang="en-US" sz="2800" dirty="0"/>
              <a:t>？</a:t>
            </a:r>
            <a:r>
              <a:rPr kumimoji="1" lang="en-US" altLang="ja-JP" sz="2800" dirty="0"/>
              <a:t>)</a:t>
            </a:r>
            <a:endParaRPr kumimoji="1" lang="ja-JP" altLang="en-US" sz="2800" dirty="0"/>
          </a:p>
        </p:txBody>
      </p:sp>
      <p:grpSp>
        <p:nvGrpSpPr>
          <p:cNvPr id="7" name="グループ化 6">
            <a:extLst>
              <a:ext uri="{FF2B5EF4-FFF2-40B4-BE49-F238E27FC236}">
                <a16:creationId xmlns:a16="http://schemas.microsoft.com/office/drawing/2014/main" id="{F1929F04-23E8-4D1D-AC80-E0863C6605ED}"/>
              </a:ext>
            </a:extLst>
          </p:cNvPr>
          <p:cNvGrpSpPr>
            <a:grpSpLocks noChangeAspect="1"/>
          </p:cNvGrpSpPr>
          <p:nvPr/>
        </p:nvGrpSpPr>
        <p:grpSpPr>
          <a:xfrm>
            <a:off x="11162575" y="5333195"/>
            <a:ext cx="791146" cy="1728871"/>
            <a:chOff x="1795273" y="2610896"/>
            <a:chExt cx="1977865" cy="4322177"/>
          </a:xfrm>
        </p:grpSpPr>
        <p:pic>
          <p:nvPicPr>
            <p:cNvPr id="8" name="グラフィックス 7" descr="装飾的な円">
              <a:extLst>
                <a:ext uri="{FF2B5EF4-FFF2-40B4-BE49-F238E27FC236}">
                  <a16:creationId xmlns:a16="http://schemas.microsoft.com/office/drawing/2014/main" id="{152D5F69-6B5C-4785-B3F0-F6F10DB7B8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9" name="グラフィックス 8" descr="中心点から放射状に広がる複数の円">
              <a:extLst>
                <a:ext uri="{FF2B5EF4-FFF2-40B4-BE49-F238E27FC236}">
                  <a16:creationId xmlns:a16="http://schemas.microsoft.com/office/drawing/2014/main" id="{6979EC19-DD43-49A9-9E1A-E523BF762CB8}"/>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1937072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8E30C4-1CFF-470D-8CCD-F888061E0B88}"/>
              </a:ext>
            </a:extLst>
          </p:cNvPr>
          <p:cNvSpPr>
            <a:spLocks noGrp="1"/>
          </p:cNvSpPr>
          <p:nvPr>
            <p:ph type="title"/>
          </p:nvPr>
        </p:nvSpPr>
        <p:spPr/>
        <p:txBody>
          <a:bodyPr>
            <a:normAutofit/>
          </a:bodyPr>
          <a:lstStyle/>
          <a:p>
            <a:pPr algn="ctr"/>
            <a:r>
              <a:rPr kumimoji="1" lang="ja-JP" altLang="en-US" sz="4000" dirty="0"/>
              <a:t>はじめに</a:t>
            </a:r>
          </a:p>
        </p:txBody>
      </p:sp>
      <p:sp>
        <p:nvSpPr>
          <p:cNvPr id="3" name="テキスト ボックス 2">
            <a:extLst>
              <a:ext uri="{FF2B5EF4-FFF2-40B4-BE49-F238E27FC236}">
                <a16:creationId xmlns:a16="http://schemas.microsoft.com/office/drawing/2014/main" id="{0AE9238A-1140-4AB6-A0B1-72F8ED133F22}"/>
              </a:ext>
            </a:extLst>
          </p:cNvPr>
          <p:cNvSpPr txBox="1"/>
          <p:nvPr/>
        </p:nvSpPr>
        <p:spPr>
          <a:xfrm>
            <a:off x="6852413" y="1372192"/>
            <a:ext cx="3429144" cy="646331"/>
          </a:xfrm>
          <a:prstGeom prst="rect">
            <a:avLst/>
          </a:prstGeom>
          <a:noFill/>
        </p:spPr>
        <p:txBody>
          <a:bodyPr wrap="none" rtlCol="0">
            <a:spAutoFit/>
          </a:bodyPr>
          <a:lstStyle/>
          <a:p>
            <a:pPr algn="l"/>
            <a:r>
              <a:rPr kumimoji="1" lang="ja-JP" altLang="en-US" sz="3600" dirty="0"/>
              <a:t>木を見て森も見る</a:t>
            </a:r>
          </a:p>
        </p:txBody>
      </p:sp>
      <p:pic>
        <p:nvPicPr>
          <p:cNvPr id="5" name="図 4">
            <a:extLst>
              <a:ext uri="{FF2B5EF4-FFF2-40B4-BE49-F238E27FC236}">
                <a16:creationId xmlns:a16="http://schemas.microsoft.com/office/drawing/2014/main" id="{3F7BECEB-FCCF-4C4B-BBD9-E0E826C34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25" t="8000" r="32676" b="12201"/>
          <a:stretch/>
        </p:blipFill>
        <p:spPr>
          <a:xfrm>
            <a:off x="6960070" y="2018523"/>
            <a:ext cx="3213831" cy="3816424"/>
          </a:xfrm>
          <a:prstGeom prst="rect">
            <a:avLst/>
          </a:prstGeom>
        </p:spPr>
      </p:pic>
      <p:sp>
        <p:nvSpPr>
          <p:cNvPr id="4" name="テキスト ボックス 3">
            <a:extLst>
              <a:ext uri="{FF2B5EF4-FFF2-40B4-BE49-F238E27FC236}">
                <a16:creationId xmlns:a16="http://schemas.microsoft.com/office/drawing/2014/main" id="{E6C1C1A2-FDB0-44F7-B1F8-577720DBE366}"/>
              </a:ext>
            </a:extLst>
          </p:cNvPr>
          <p:cNvSpPr txBox="1"/>
          <p:nvPr/>
        </p:nvSpPr>
        <p:spPr>
          <a:xfrm>
            <a:off x="6247686" y="5848173"/>
            <a:ext cx="4638600" cy="954107"/>
          </a:xfrm>
          <a:prstGeom prst="rect">
            <a:avLst/>
          </a:prstGeom>
          <a:noFill/>
        </p:spPr>
        <p:txBody>
          <a:bodyPr wrap="square" rtlCol="0">
            <a:spAutoFit/>
          </a:bodyPr>
          <a:lstStyle/>
          <a:p>
            <a:pPr algn="ctr"/>
            <a:r>
              <a:rPr kumimoji="1" lang="en-US" altLang="ja-JP" sz="2800" dirty="0"/>
              <a:t>”</a:t>
            </a:r>
            <a:r>
              <a:rPr kumimoji="1" lang="ja-JP" altLang="en-US" sz="2800" dirty="0"/>
              <a:t>木を見る</a:t>
            </a:r>
            <a:r>
              <a:rPr kumimoji="1" lang="en-US" altLang="ja-JP" sz="2800" dirty="0"/>
              <a:t>”</a:t>
            </a:r>
            <a:r>
              <a:rPr kumimoji="1" lang="ja-JP" altLang="en-US" sz="2800" dirty="0" err="1"/>
              <a:t>のは</a:t>
            </a:r>
            <a:r>
              <a:rPr kumimoji="1" lang="ja-JP" altLang="en-US" sz="2800" dirty="0"/>
              <a:t>当然</a:t>
            </a:r>
            <a:endParaRPr kumimoji="1" lang="en-US" altLang="ja-JP" sz="2800" dirty="0"/>
          </a:p>
          <a:p>
            <a:pPr algn="ctr"/>
            <a:r>
              <a:rPr kumimoji="1" lang="en-US" altLang="ja-JP" sz="2800" dirty="0">
                <a:sym typeface="Wingdings" panose="05000000000000000000" pitchFamily="2" charset="2"/>
              </a:rPr>
              <a:t> </a:t>
            </a:r>
            <a:r>
              <a:rPr kumimoji="1" lang="ja-JP" altLang="en-US" sz="2800" dirty="0"/>
              <a:t>森を見る話しを中心に</a:t>
            </a:r>
          </a:p>
        </p:txBody>
      </p:sp>
      <p:grpSp>
        <p:nvGrpSpPr>
          <p:cNvPr id="6" name="グループ化 5">
            <a:extLst>
              <a:ext uri="{FF2B5EF4-FFF2-40B4-BE49-F238E27FC236}">
                <a16:creationId xmlns:a16="http://schemas.microsoft.com/office/drawing/2014/main" id="{B60E348E-451E-4EDB-8E5E-01DD72E5DC2F}"/>
              </a:ext>
            </a:extLst>
          </p:cNvPr>
          <p:cNvGrpSpPr>
            <a:grpSpLocks noChangeAspect="1"/>
          </p:cNvGrpSpPr>
          <p:nvPr/>
        </p:nvGrpSpPr>
        <p:grpSpPr>
          <a:xfrm>
            <a:off x="11162575" y="5333195"/>
            <a:ext cx="791146" cy="1728871"/>
            <a:chOff x="1795273" y="2610896"/>
            <a:chExt cx="1977865" cy="4322177"/>
          </a:xfrm>
        </p:grpSpPr>
        <p:pic>
          <p:nvPicPr>
            <p:cNvPr id="7" name="グラフィックス 6" descr="装飾的な円">
              <a:extLst>
                <a:ext uri="{FF2B5EF4-FFF2-40B4-BE49-F238E27FC236}">
                  <a16:creationId xmlns:a16="http://schemas.microsoft.com/office/drawing/2014/main" id="{CC77A192-04A2-4451-8BDD-BF3F561669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8" name="グラフィックス 7" descr="中心点から放射状に広がる複数の円">
              <a:extLst>
                <a:ext uri="{FF2B5EF4-FFF2-40B4-BE49-F238E27FC236}">
                  <a16:creationId xmlns:a16="http://schemas.microsoft.com/office/drawing/2014/main" id="{AC8CED34-7C7D-4298-9589-4C233640A9DD}"/>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9" name="テキスト ボックス 8">
            <a:extLst>
              <a:ext uri="{FF2B5EF4-FFF2-40B4-BE49-F238E27FC236}">
                <a16:creationId xmlns:a16="http://schemas.microsoft.com/office/drawing/2014/main" id="{52AB63DB-0824-4E8F-B072-2662AFB2AD66}"/>
              </a:ext>
            </a:extLst>
          </p:cNvPr>
          <p:cNvSpPr txBox="1"/>
          <p:nvPr/>
        </p:nvSpPr>
        <p:spPr>
          <a:xfrm>
            <a:off x="695400" y="1484784"/>
            <a:ext cx="5617840" cy="4832092"/>
          </a:xfrm>
          <a:prstGeom prst="rect">
            <a:avLst/>
          </a:prstGeom>
          <a:noFill/>
        </p:spPr>
        <p:txBody>
          <a:bodyPr wrap="square" rtlCol="0">
            <a:spAutoFit/>
          </a:bodyPr>
          <a:lstStyle/>
          <a:p>
            <a:pPr algn="l"/>
            <a:r>
              <a:rPr kumimoji="1" lang="ja-JP" altLang="en-US" sz="2800" dirty="0"/>
              <a:t>今日の話：</a:t>
            </a:r>
            <a:endParaRPr kumimoji="1" lang="en-US" altLang="ja-JP" sz="2800" dirty="0"/>
          </a:p>
          <a:p>
            <a:pPr algn="l"/>
            <a:r>
              <a:rPr kumimoji="1" lang="ja-JP" altLang="en-US" sz="2800" dirty="0"/>
              <a:t>　「反応の理解に向けて」が中心</a:t>
            </a:r>
            <a:endParaRPr kumimoji="1" lang="en-US" altLang="ja-JP" sz="2800" dirty="0"/>
          </a:p>
          <a:p>
            <a:pPr algn="l"/>
            <a:endParaRPr kumimoji="1" lang="en-US" altLang="ja-JP" sz="2800" dirty="0"/>
          </a:p>
          <a:p>
            <a:pPr algn="l"/>
            <a:r>
              <a:rPr kumimoji="1" lang="ja-JP" altLang="en-US" sz="2800" dirty="0"/>
              <a:t>立ち位置：</a:t>
            </a:r>
            <a:endParaRPr kumimoji="1" lang="en-US" altLang="ja-JP" sz="2800" dirty="0"/>
          </a:p>
          <a:p>
            <a:pPr algn="ctr"/>
            <a:r>
              <a:rPr kumimoji="1" lang="ja-JP" altLang="en-US" sz="2800" dirty="0"/>
              <a:t>「</a:t>
            </a:r>
            <a:r>
              <a:rPr kumimoji="1" lang="en-US" altLang="ja-JP" sz="2800" dirty="0"/>
              <a:t>QGP</a:t>
            </a:r>
            <a:r>
              <a:rPr kumimoji="1" lang="ja-JP" altLang="en-US" sz="2800" dirty="0"/>
              <a:t>の物性理解」</a:t>
            </a:r>
            <a:endParaRPr kumimoji="1" lang="en-US" altLang="ja-JP" sz="2800" dirty="0"/>
          </a:p>
          <a:p>
            <a:pPr algn="ctr"/>
            <a:endParaRPr kumimoji="1" lang="en-US" altLang="ja-JP" sz="2800" dirty="0"/>
          </a:p>
          <a:p>
            <a:pPr algn="ctr"/>
            <a:r>
              <a:rPr kumimoji="1" lang="ja-JP" altLang="en-US" sz="2800" dirty="0"/>
              <a:t>を精密に行うためには</a:t>
            </a:r>
            <a:endParaRPr kumimoji="1" lang="en-US" altLang="ja-JP" sz="2800" dirty="0"/>
          </a:p>
          <a:p>
            <a:pPr algn="ctr"/>
            <a:endParaRPr kumimoji="1" lang="en-US" altLang="ja-JP" sz="2800" dirty="0"/>
          </a:p>
          <a:p>
            <a:pPr algn="ctr"/>
            <a:r>
              <a:rPr kumimoji="1" lang="ja-JP" altLang="en-US" sz="2800" dirty="0"/>
              <a:t>「反応の理解」</a:t>
            </a:r>
            <a:endParaRPr kumimoji="1" lang="en-US" altLang="ja-JP" sz="2800" dirty="0"/>
          </a:p>
          <a:p>
            <a:pPr algn="ctr"/>
            <a:endParaRPr kumimoji="1" lang="en-US" altLang="ja-JP" sz="2800" dirty="0"/>
          </a:p>
          <a:p>
            <a:pPr algn="ctr"/>
            <a:r>
              <a:rPr kumimoji="1" lang="ja-JP" altLang="en-US" sz="2800" dirty="0"/>
              <a:t>ができていないと不確定</a:t>
            </a:r>
            <a:endParaRPr kumimoji="1" lang="en-US" altLang="ja-JP" sz="2800" dirty="0"/>
          </a:p>
        </p:txBody>
      </p:sp>
    </p:spTree>
    <p:extLst>
      <p:ext uri="{BB962C8B-B14F-4D97-AF65-F5344CB8AC3E}">
        <p14:creationId xmlns:p14="http://schemas.microsoft.com/office/powerpoint/2010/main" val="550077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D2EA67-2AB0-4B8B-B735-CA7C98D5A0F2}"/>
              </a:ext>
            </a:extLst>
          </p:cNvPr>
          <p:cNvSpPr>
            <a:spLocks noGrp="1"/>
          </p:cNvSpPr>
          <p:nvPr>
            <p:ph type="title"/>
          </p:nvPr>
        </p:nvSpPr>
        <p:spPr/>
        <p:txBody>
          <a:bodyPr>
            <a:normAutofit/>
          </a:bodyPr>
          <a:lstStyle/>
          <a:p>
            <a:pPr algn="ctr"/>
            <a:r>
              <a:rPr lang="ja-JP" altLang="en-US" sz="4000" dirty="0"/>
              <a:t>粒子化時の問題</a:t>
            </a:r>
            <a:endParaRPr kumimoji="1" lang="ja-JP" altLang="en-US" sz="4000" dirty="0"/>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283C63D8-39DF-4F17-A31C-F7F443CCC096}"/>
                  </a:ext>
                </a:extLst>
              </p:cNvPr>
              <p:cNvSpPr txBox="1"/>
              <p:nvPr/>
            </p:nvSpPr>
            <p:spPr>
              <a:xfrm>
                <a:off x="569297" y="3936305"/>
                <a:ext cx="3000482" cy="1384995"/>
              </a:xfrm>
              <a:prstGeom prst="rect">
                <a:avLst/>
              </a:prstGeom>
              <a:noFill/>
            </p:spPr>
            <p:txBody>
              <a:bodyPr wrap="square" rtlCol="0">
                <a:spAutoFit/>
              </a:bodyPr>
              <a:lstStyle/>
              <a:p>
                <a:r>
                  <a:rPr kumimoji="1" lang="ja-JP" altLang="en-US" sz="2800" dirty="0">
                    <a:solidFill>
                      <a:schemeClr val="tx1"/>
                    </a:solidFill>
                    <a:latin typeface="+mn-ea"/>
                    <a:ea typeface="+mn-ea"/>
                  </a:rPr>
                  <a:t>流体を取り囲む</a:t>
                </a:r>
                <a:r>
                  <a:rPr lang="ja-JP" altLang="en-US" sz="2800" dirty="0">
                    <a:solidFill>
                      <a:schemeClr val="tx1"/>
                    </a:solidFill>
                    <a:latin typeface="+mn-ea"/>
                    <a:ea typeface="+mn-ea"/>
                  </a:rPr>
                  <a:t>任意の</a:t>
                </a:r>
                <a:r>
                  <a:rPr kumimoji="1" lang="ja-JP" altLang="en-US" sz="2800" dirty="0">
                    <a:solidFill>
                      <a:schemeClr val="tx1"/>
                    </a:solidFill>
                    <a:latin typeface="+mn-ea"/>
                    <a:ea typeface="+mn-ea"/>
                  </a:rPr>
                  <a:t>超曲面</a:t>
                </a:r>
                <a14:m>
                  <m:oMath xmlns:m="http://schemas.openxmlformats.org/officeDocument/2006/math">
                    <m:r>
                      <m:rPr>
                        <m:sty m:val="p"/>
                      </m:rPr>
                      <a:rPr kumimoji="1" lang="en-US" altLang="ja-JP" sz="2800" b="0" i="0" smtClean="0">
                        <a:solidFill>
                          <a:schemeClr val="tx1"/>
                        </a:solidFill>
                        <a:latin typeface="Cambria Math" panose="02040503050406030204" pitchFamily="18" charset="0"/>
                        <a:ea typeface="+mn-ea"/>
                      </a:rPr>
                      <m:t>Σ</m:t>
                    </m:r>
                  </m:oMath>
                </a14:m>
                <a:r>
                  <a:rPr kumimoji="1" lang="ja-JP" altLang="en-US" sz="2800" dirty="0">
                    <a:solidFill>
                      <a:schemeClr val="tx1"/>
                    </a:solidFill>
                    <a:latin typeface="+mn-ea"/>
                    <a:ea typeface="+mn-ea"/>
                  </a:rPr>
                  <a:t>で</a:t>
                </a:r>
                <a:r>
                  <a:rPr lang="ja-JP" altLang="en-US" sz="2800" dirty="0">
                    <a:solidFill>
                      <a:schemeClr val="tx1"/>
                    </a:solidFill>
                    <a:latin typeface="+mn-ea"/>
                    <a:ea typeface="+mn-ea"/>
                  </a:rPr>
                  <a:t>粒子</a:t>
                </a:r>
                <a:r>
                  <a:rPr kumimoji="1" lang="ja-JP" altLang="en-US" sz="2800" dirty="0">
                    <a:solidFill>
                      <a:schemeClr val="tx1"/>
                    </a:solidFill>
                    <a:latin typeface="+mn-ea"/>
                    <a:ea typeface="+mn-ea"/>
                  </a:rPr>
                  <a:t>フラックスを計算</a:t>
                </a:r>
              </a:p>
            </p:txBody>
          </p:sp>
        </mc:Choice>
        <mc:Fallback xmlns="">
          <p:sp>
            <p:nvSpPr>
              <p:cNvPr id="3" name="テキスト ボックス 2">
                <a:extLst>
                  <a:ext uri="{FF2B5EF4-FFF2-40B4-BE49-F238E27FC236}">
                    <a16:creationId xmlns:a16="http://schemas.microsoft.com/office/drawing/2014/main" id="{283C63D8-39DF-4F17-A31C-F7F443CCC096}"/>
                  </a:ext>
                </a:extLst>
              </p:cNvPr>
              <p:cNvSpPr txBox="1">
                <a:spLocks noRot="1" noChangeAspect="1" noMove="1" noResize="1" noEditPoints="1" noAdjustHandles="1" noChangeArrowheads="1" noChangeShapeType="1" noTextEdit="1"/>
              </p:cNvSpPr>
              <p:nvPr/>
            </p:nvSpPr>
            <p:spPr>
              <a:xfrm>
                <a:off x="569297" y="3936305"/>
                <a:ext cx="3000482" cy="1384995"/>
              </a:xfrm>
              <a:prstGeom prst="rect">
                <a:avLst/>
              </a:prstGeom>
              <a:blipFill>
                <a:blip r:embed="rId2"/>
                <a:stretch>
                  <a:fillRect l="-4057" t="-4846" b="-114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CB099B1F-B3F6-442B-8A9F-AA4527A7A4A6}"/>
                  </a:ext>
                </a:extLst>
              </p:cNvPr>
              <p:cNvSpPr txBox="1"/>
              <p:nvPr/>
            </p:nvSpPr>
            <p:spPr>
              <a:xfrm>
                <a:off x="695400" y="1969498"/>
                <a:ext cx="10827131" cy="1459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solidFill>
                            <a:schemeClr val="tx1"/>
                          </a:solidFill>
                          <a:latin typeface="Cambria Math" panose="02040503050406030204" pitchFamily="18" charset="0"/>
                          <a:ea typeface="+mn-ea"/>
                        </a:rPr>
                        <m:t>𝑁</m:t>
                      </m:r>
                      <m:r>
                        <a:rPr kumimoji="1" lang="en-US" altLang="ja-JP" sz="3600" b="0" i="1" smtClean="0">
                          <a:solidFill>
                            <a:schemeClr val="tx1"/>
                          </a:solidFill>
                          <a:latin typeface="Cambria Math" panose="02040503050406030204" pitchFamily="18" charset="0"/>
                          <a:ea typeface="+mn-ea"/>
                        </a:rPr>
                        <m:t>=</m:t>
                      </m:r>
                      <m:nary>
                        <m:naryPr>
                          <m:limLoc m:val="undOvr"/>
                          <m:subHide m:val="on"/>
                          <m:supHide m:val="on"/>
                          <m:ctrlPr>
                            <a:rPr kumimoji="1" lang="en-US" altLang="ja-JP" sz="3600" b="0" i="1" smtClean="0">
                              <a:solidFill>
                                <a:schemeClr val="tx1"/>
                              </a:solidFill>
                              <a:latin typeface="Cambria Math" panose="02040503050406030204" pitchFamily="18" charset="0"/>
                              <a:ea typeface="+mn-ea"/>
                            </a:rPr>
                          </m:ctrlPr>
                        </m:naryPr>
                        <m:sub/>
                        <m:sup/>
                        <m:e>
                          <m:sSup>
                            <m:sSupPr>
                              <m:ctrlPr>
                                <a:rPr kumimoji="1" lang="en-US" altLang="ja-JP" sz="3600" b="0" i="1" smtClean="0">
                                  <a:solidFill>
                                    <a:schemeClr val="tx1"/>
                                  </a:solidFill>
                                  <a:latin typeface="Cambria Math" panose="02040503050406030204" pitchFamily="18" charset="0"/>
                                  <a:ea typeface="+mn-ea"/>
                                </a:rPr>
                              </m:ctrlPr>
                            </m:sSupPr>
                            <m:e>
                              <m:r>
                                <a:rPr kumimoji="1" lang="en-US" altLang="ja-JP" sz="3600" b="0" i="1" smtClean="0">
                                  <a:solidFill>
                                    <a:schemeClr val="tx1"/>
                                  </a:solidFill>
                                  <a:latin typeface="Cambria Math" panose="02040503050406030204" pitchFamily="18" charset="0"/>
                                  <a:ea typeface="+mn-ea"/>
                                </a:rPr>
                                <m:t>𝑁</m:t>
                              </m:r>
                            </m:e>
                            <m:sup>
                              <m:r>
                                <a:rPr kumimoji="1" lang="en-US" altLang="ja-JP" sz="3600" b="0" i="1" smtClean="0">
                                  <a:solidFill>
                                    <a:schemeClr val="tx1"/>
                                  </a:solidFill>
                                  <a:latin typeface="Cambria Math" panose="02040503050406030204" pitchFamily="18" charset="0"/>
                                  <a:ea typeface="+mn-ea"/>
                                </a:rPr>
                                <m:t>𝜇</m:t>
                              </m:r>
                            </m:sup>
                          </m:sSup>
                          <m:r>
                            <a:rPr kumimoji="1" lang="en-US" altLang="ja-JP" sz="3600" b="0" i="1" smtClean="0">
                              <a:solidFill>
                                <a:schemeClr val="tx1"/>
                              </a:solidFill>
                              <a:latin typeface="Cambria Math" panose="02040503050406030204" pitchFamily="18" charset="0"/>
                              <a:ea typeface="+mn-ea"/>
                            </a:rPr>
                            <m:t>𝑑</m:t>
                          </m:r>
                          <m:sSub>
                            <m:sSubPr>
                              <m:ctrlPr>
                                <a:rPr kumimoji="1" lang="en-US" altLang="ja-JP" sz="3600" b="0" i="1" smtClean="0">
                                  <a:solidFill>
                                    <a:schemeClr val="tx1"/>
                                  </a:solidFill>
                                  <a:latin typeface="Cambria Math" panose="02040503050406030204" pitchFamily="18" charset="0"/>
                                  <a:ea typeface="+mn-ea"/>
                                </a:rPr>
                              </m:ctrlPr>
                            </m:sSubPr>
                            <m:e>
                              <m:r>
                                <a:rPr kumimoji="1" lang="en-US" altLang="ja-JP" sz="3600" b="0" i="1" smtClean="0">
                                  <a:solidFill>
                                    <a:schemeClr val="tx1"/>
                                  </a:solidFill>
                                  <a:latin typeface="Cambria Math" panose="02040503050406030204" pitchFamily="18" charset="0"/>
                                  <a:ea typeface="+mn-ea"/>
                                </a:rPr>
                                <m:t>𝜎</m:t>
                              </m:r>
                            </m:e>
                            <m:sub>
                              <m:r>
                                <a:rPr kumimoji="1" lang="en-US" altLang="ja-JP" sz="3600" b="0" i="1" smtClean="0">
                                  <a:solidFill>
                                    <a:schemeClr val="tx1"/>
                                  </a:solidFill>
                                  <a:latin typeface="Cambria Math" panose="02040503050406030204" pitchFamily="18" charset="0"/>
                                  <a:ea typeface="+mn-ea"/>
                                </a:rPr>
                                <m:t>𝜇</m:t>
                              </m:r>
                            </m:sub>
                          </m:sSub>
                        </m:e>
                      </m:nary>
                      <m:r>
                        <a:rPr kumimoji="1" lang="en-US" altLang="ja-JP" sz="3600" b="0" i="1" smtClean="0">
                          <a:solidFill>
                            <a:schemeClr val="tx1"/>
                          </a:solidFill>
                          <a:latin typeface="Cambria Math" panose="02040503050406030204" pitchFamily="18" charset="0"/>
                          <a:ea typeface="+mn-ea"/>
                        </a:rPr>
                        <m:t>=</m:t>
                      </m:r>
                      <m:nary>
                        <m:naryPr>
                          <m:limLoc m:val="undOvr"/>
                          <m:subHide m:val="on"/>
                          <m:supHide m:val="on"/>
                          <m:ctrlPr>
                            <a:rPr kumimoji="1" lang="en-US" altLang="ja-JP" sz="3600" b="0" i="1" smtClean="0">
                              <a:solidFill>
                                <a:schemeClr val="tx1"/>
                              </a:solidFill>
                              <a:latin typeface="Cambria Math" panose="02040503050406030204" pitchFamily="18" charset="0"/>
                              <a:ea typeface="+mn-ea"/>
                            </a:rPr>
                          </m:ctrlPr>
                        </m:naryPr>
                        <m:sub/>
                        <m:sup/>
                        <m:e>
                          <m:r>
                            <a:rPr kumimoji="1" lang="en-US" altLang="ja-JP" sz="3600" b="0" i="1" smtClean="0">
                              <a:solidFill>
                                <a:schemeClr val="tx1"/>
                              </a:solidFill>
                              <a:latin typeface="Cambria Math" panose="02040503050406030204" pitchFamily="18" charset="0"/>
                              <a:ea typeface="+mn-ea"/>
                            </a:rPr>
                            <m:t>𝑔</m:t>
                          </m:r>
                          <m:f>
                            <m:fPr>
                              <m:ctrlPr>
                                <a:rPr kumimoji="1" lang="en-US" altLang="ja-JP" sz="3600" b="0" i="1" smtClean="0">
                                  <a:solidFill>
                                    <a:schemeClr val="tx1"/>
                                  </a:solidFill>
                                  <a:latin typeface="Cambria Math" panose="02040503050406030204" pitchFamily="18" charset="0"/>
                                  <a:ea typeface="+mn-ea"/>
                                </a:rPr>
                              </m:ctrlPr>
                            </m:fPr>
                            <m:num>
                              <m:sSup>
                                <m:sSupPr>
                                  <m:ctrlPr>
                                    <a:rPr kumimoji="1" lang="en-US" altLang="ja-JP" sz="3600" b="0" i="1" smtClean="0">
                                      <a:solidFill>
                                        <a:schemeClr val="tx1"/>
                                      </a:solidFill>
                                      <a:latin typeface="Cambria Math" panose="02040503050406030204" pitchFamily="18" charset="0"/>
                                      <a:ea typeface="+mn-ea"/>
                                    </a:rPr>
                                  </m:ctrlPr>
                                </m:sSupPr>
                                <m:e>
                                  <m:r>
                                    <a:rPr kumimoji="1" lang="en-US" altLang="ja-JP" sz="3600" b="0" i="1" smtClean="0">
                                      <a:solidFill>
                                        <a:schemeClr val="tx1"/>
                                      </a:solidFill>
                                      <a:latin typeface="Cambria Math" panose="02040503050406030204" pitchFamily="18" charset="0"/>
                                      <a:ea typeface="+mn-ea"/>
                                    </a:rPr>
                                    <m:t>𝑝</m:t>
                                  </m:r>
                                </m:e>
                                <m:sup>
                                  <m:r>
                                    <a:rPr kumimoji="1" lang="en-US" altLang="ja-JP" sz="3600" b="0" i="1" smtClean="0">
                                      <a:solidFill>
                                        <a:schemeClr val="tx1"/>
                                      </a:solidFill>
                                      <a:latin typeface="Cambria Math" panose="02040503050406030204" pitchFamily="18" charset="0"/>
                                      <a:ea typeface="+mn-ea"/>
                                    </a:rPr>
                                    <m:t>𝜇</m:t>
                                  </m:r>
                                </m:sup>
                              </m:sSup>
                              <m:r>
                                <a:rPr kumimoji="1" lang="en-US" altLang="ja-JP" sz="3600" b="0" i="1" smtClean="0">
                                  <a:solidFill>
                                    <a:srgbClr val="FF0000"/>
                                  </a:solidFill>
                                  <a:latin typeface="Cambria Math" panose="02040503050406030204" pitchFamily="18" charset="0"/>
                                  <a:ea typeface="+mn-ea"/>
                                </a:rPr>
                                <m:t>𝑑</m:t>
                              </m:r>
                              <m:sSub>
                                <m:sSubPr>
                                  <m:ctrlPr>
                                    <a:rPr kumimoji="1" lang="en-US" altLang="ja-JP" sz="3600" b="0" i="1" smtClean="0">
                                      <a:solidFill>
                                        <a:srgbClr val="FF0000"/>
                                      </a:solidFill>
                                      <a:latin typeface="Cambria Math" panose="02040503050406030204" pitchFamily="18" charset="0"/>
                                      <a:ea typeface="+mn-ea"/>
                                    </a:rPr>
                                  </m:ctrlPr>
                                </m:sSubPr>
                                <m:e>
                                  <m:r>
                                    <a:rPr kumimoji="1" lang="en-US" altLang="ja-JP" sz="3600" b="0" i="1" smtClean="0">
                                      <a:solidFill>
                                        <a:srgbClr val="FF0000"/>
                                      </a:solidFill>
                                      <a:latin typeface="Cambria Math" panose="02040503050406030204" pitchFamily="18" charset="0"/>
                                      <a:ea typeface="+mn-ea"/>
                                    </a:rPr>
                                    <m:t>𝜎</m:t>
                                  </m:r>
                                </m:e>
                                <m:sub>
                                  <m:r>
                                    <a:rPr kumimoji="1" lang="en-US" altLang="ja-JP" sz="3600" b="0" i="1" smtClean="0">
                                      <a:solidFill>
                                        <a:srgbClr val="FF0000"/>
                                      </a:solidFill>
                                      <a:latin typeface="Cambria Math" panose="02040503050406030204" pitchFamily="18" charset="0"/>
                                      <a:ea typeface="+mn-ea"/>
                                    </a:rPr>
                                    <m:t>𝜇</m:t>
                                  </m:r>
                                </m:sub>
                              </m:sSub>
                              <m:sSup>
                                <m:sSupPr>
                                  <m:ctrlPr>
                                    <a:rPr kumimoji="1" lang="en-US" altLang="ja-JP" sz="3600" b="0" i="1" smtClean="0">
                                      <a:solidFill>
                                        <a:schemeClr val="tx1"/>
                                      </a:solidFill>
                                      <a:latin typeface="Cambria Math" panose="02040503050406030204" pitchFamily="18" charset="0"/>
                                      <a:ea typeface="+mn-ea"/>
                                    </a:rPr>
                                  </m:ctrlPr>
                                </m:sSupPr>
                                <m:e>
                                  <m:r>
                                    <a:rPr kumimoji="1" lang="en-US" altLang="ja-JP" sz="3600" b="0" i="1" smtClean="0">
                                      <a:solidFill>
                                        <a:schemeClr val="tx1"/>
                                      </a:solidFill>
                                      <a:latin typeface="Cambria Math" panose="02040503050406030204" pitchFamily="18" charset="0"/>
                                      <a:ea typeface="+mn-ea"/>
                                    </a:rPr>
                                    <m:t>𝑑</m:t>
                                  </m:r>
                                </m:e>
                                <m:sup>
                                  <m:r>
                                    <a:rPr kumimoji="1" lang="en-US" altLang="ja-JP" sz="3600" b="0" i="1" smtClean="0">
                                      <a:solidFill>
                                        <a:schemeClr val="tx1"/>
                                      </a:solidFill>
                                      <a:latin typeface="Cambria Math" panose="02040503050406030204" pitchFamily="18" charset="0"/>
                                      <a:ea typeface="+mn-ea"/>
                                    </a:rPr>
                                    <m:t>3</m:t>
                                  </m:r>
                                </m:sup>
                              </m:sSup>
                              <m:r>
                                <a:rPr kumimoji="1" lang="en-US" altLang="ja-JP" sz="3600" b="0" i="1" smtClean="0">
                                  <a:solidFill>
                                    <a:schemeClr val="tx1"/>
                                  </a:solidFill>
                                  <a:latin typeface="Cambria Math" panose="02040503050406030204" pitchFamily="18" charset="0"/>
                                  <a:ea typeface="+mn-ea"/>
                                </a:rPr>
                                <m:t>𝑝</m:t>
                              </m:r>
                            </m:num>
                            <m:den>
                              <m:sSup>
                                <m:sSupPr>
                                  <m:ctrlPr>
                                    <a:rPr kumimoji="1" lang="en-US" altLang="ja-JP" sz="3600" b="0" i="1" smtClean="0">
                                      <a:solidFill>
                                        <a:schemeClr val="tx1"/>
                                      </a:solidFill>
                                      <a:latin typeface="Cambria Math" panose="02040503050406030204" pitchFamily="18" charset="0"/>
                                      <a:ea typeface="+mn-ea"/>
                                    </a:rPr>
                                  </m:ctrlPr>
                                </m:sSupPr>
                                <m:e>
                                  <m:d>
                                    <m:dPr>
                                      <m:ctrlPr>
                                        <a:rPr kumimoji="1" lang="en-US" altLang="ja-JP" sz="3600" b="0" i="1" smtClean="0">
                                          <a:solidFill>
                                            <a:schemeClr val="tx1"/>
                                          </a:solidFill>
                                          <a:latin typeface="Cambria Math" panose="02040503050406030204" pitchFamily="18" charset="0"/>
                                          <a:ea typeface="+mn-ea"/>
                                        </a:rPr>
                                      </m:ctrlPr>
                                    </m:dPr>
                                    <m:e>
                                      <m:r>
                                        <a:rPr kumimoji="1" lang="en-US" altLang="ja-JP" sz="3600" b="0" i="1" smtClean="0">
                                          <a:solidFill>
                                            <a:schemeClr val="tx1"/>
                                          </a:solidFill>
                                          <a:latin typeface="Cambria Math" panose="02040503050406030204" pitchFamily="18" charset="0"/>
                                          <a:ea typeface="+mn-ea"/>
                                        </a:rPr>
                                        <m:t>2</m:t>
                                      </m:r>
                                      <m:r>
                                        <a:rPr kumimoji="1" lang="en-US" altLang="ja-JP" sz="3600" b="0" i="1" smtClean="0">
                                          <a:solidFill>
                                            <a:schemeClr val="tx1"/>
                                          </a:solidFill>
                                          <a:latin typeface="Cambria Math" panose="02040503050406030204" pitchFamily="18" charset="0"/>
                                          <a:ea typeface="+mn-ea"/>
                                        </a:rPr>
                                        <m:t>𝜋</m:t>
                                      </m:r>
                                    </m:e>
                                  </m:d>
                                </m:e>
                                <m:sup>
                                  <m:r>
                                    <a:rPr kumimoji="1" lang="en-US" altLang="ja-JP" sz="3600" b="0" i="1" smtClean="0">
                                      <a:solidFill>
                                        <a:schemeClr val="tx1"/>
                                      </a:solidFill>
                                      <a:latin typeface="Cambria Math" panose="02040503050406030204" pitchFamily="18" charset="0"/>
                                      <a:ea typeface="+mn-ea"/>
                                    </a:rPr>
                                    <m:t>3</m:t>
                                  </m:r>
                                </m:sup>
                              </m:sSup>
                              <m:r>
                                <a:rPr kumimoji="1" lang="en-US" altLang="ja-JP" sz="3600" b="0" i="1" smtClean="0">
                                  <a:solidFill>
                                    <a:schemeClr val="tx1"/>
                                  </a:solidFill>
                                  <a:latin typeface="Cambria Math" panose="02040503050406030204" pitchFamily="18" charset="0"/>
                                  <a:ea typeface="+mn-ea"/>
                                </a:rPr>
                                <m:t>𝐸</m:t>
                              </m:r>
                            </m:den>
                          </m:f>
                          <m:f>
                            <m:fPr>
                              <m:ctrlPr>
                                <a:rPr kumimoji="1" lang="en-US" altLang="ja-JP" sz="3600" b="0" i="1" smtClean="0">
                                  <a:solidFill>
                                    <a:schemeClr val="tx1"/>
                                  </a:solidFill>
                                  <a:latin typeface="Cambria Math" panose="02040503050406030204" pitchFamily="18" charset="0"/>
                                  <a:ea typeface="+mn-ea"/>
                                </a:rPr>
                              </m:ctrlPr>
                            </m:fPr>
                            <m:num>
                              <m:r>
                                <a:rPr kumimoji="1" lang="en-US" altLang="ja-JP" sz="3600" b="0" i="1" smtClean="0">
                                  <a:solidFill>
                                    <a:schemeClr val="tx1"/>
                                  </a:solidFill>
                                  <a:latin typeface="Cambria Math" panose="02040503050406030204" pitchFamily="18" charset="0"/>
                                  <a:ea typeface="+mn-ea"/>
                                </a:rPr>
                                <m:t>1</m:t>
                              </m:r>
                            </m:num>
                            <m:den>
                              <m:func>
                                <m:funcPr>
                                  <m:ctrlPr>
                                    <a:rPr kumimoji="1" lang="en-US" altLang="ja-JP" sz="3600" b="0" i="1" smtClean="0">
                                      <a:solidFill>
                                        <a:schemeClr val="tx1"/>
                                      </a:solidFill>
                                      <a:latin typeface="Cambria Math" panose="02040503050406030204" pitchFamily="18" charset="0"/>
                                      <a:ea typeface="+mn-ea"/>
                                    </a:rPr>
                                  </m:ctrlPr>
                                </m:funcPr>
                                <m:fName>
                                  <m:r>
                                    <m:rPr>
                                      <m:sty m:val="p"/>
                                    </m:rPr>
                                    <a:rPr kumimoji="1" lang="en-US" altLang="ja-JP" sz="3600" b="0" i="0" smtClean="0">
                                      <a:solidFill>
                                        <a:schemeClr val="tx1"/>
                                      </a:solidFill>
                                      <a:latin typeface="Cambria Math" panose="02040503050406030204" pitchFamily="18" charset="0"/>
                                      <a:ea typeface="+mn-ea"/>
                                    </a:rPr>
                                    <m:t>exp</m:t>
                                  </m:r>
                                </m:fName>
                                <m:e>
                                  <m:d>
                                    <m:dPr>
                                      <m:begChr m:val="["/>
                                      <m:endChr m:val="]"/>
                                      <m:ctrlPr>
                                        <a:rPr kumimoji="1" lang="en-US" altLang="ja-JP" sz="3600" b="0" i="1" smtClean="0">
                                          <a:solidFill>
                                            <a:schemeClr val="tx1"/>
                                          </a:solidFill>
                                          <a:latin typeface="Cambria Math" panose="02040503050406030204" pitchFamily="18" charset="0"/>
                                          <a:ea typeface="+mn-ea"/>
                                        </a:rPr>
                                      </m:ctrlPr>
                                    </m:dPr>
                                    <m:e>
                                      <m:f>
                                        <m:fPr>
                                          <m:type m:val="lin"/>
                                          <m:ctrlPr>
                                            <a:rPr kumimoji="1" lang="en-US" altLang="ja-JP" sz="3600" b="0" i="1" smtClean="0">
                                              <a:solidFill>
                                                <a:schemeClr val="tx1"/>
                                              </a:solidFill>
                                              <a:latin typeface="Cambria Math" panose="02040503050406030204" pitchFamily="18" charset="0"/>
                                              <a:ea typeface="+mn-ea"/>
                                            </a:rPr>
                                          </m:ctrlPr>
                                        </m:fPr>
                                        <m:num>
                                          <m:d>
                                            <m:dPr>
                                              <m:ctrlPr>
                                                <a:rPr kumimoji="1" lang="en-US" altLang="ja-JP" sz="3600" b="0" i="1" smtClean="0">
                                                  <a:solidFill>
                                                    <a:schemeClr val="tx1"/>
                                                  </a:solidFill>
                                                  <a:latin typeface="Cambria Math" panose="02040503050406030204" pitchFamily="18" charset="0"/>
                                                  <a:ea typeface="+mn-ea"/>
                                                </a:rPr>
                                              </m:ctrlPr>
                                            </m:dPr>
                                            <m:e>
                                              <m:r>
                                                <a:rPr kumimoji="1" lang="en-US" altLang="ja-JP" sz="3600" b="0" i="1" smtClean="0">
                                                  <a:solidFill>
                                                    <a:schemeClr val="tx1"/>
                                                  </a:solidFill>
                                                  <a:latin typeface="Cambria Math" panose="02040503050406030204" pitchFamily="18" charset="0"/>
                                                  <a:ea typeface="+mn-ea"/>
                                                </a:rPr>
                                                <m:t>𝑝</m:t>
                                              </m:r>
                                              <m:r>
                                                <a:rPr kumimoji="1" lang="en-US" altLang="ja-JP" sz="3600" b="0" i="1" smtClean="0">
                                                  <a:solidFill>
                                                    <a:schemeClr val="tx1"/>
                                                  </a:solidFill>
                                                  <a:latin typeface="Cambria Math" panose="02040503050406030204" pitchFamily="18" charset="0"/>
                                                  <a:ea typeface="+mn-ea"/>
                                                </a:rPr>
                                                <m:t>⋅</m:t>
                                              </m:r>
                                              <m:r>
                                                <a:rPr kumimoji="1" lang="en-US" altLang="ja-JP" sz="3600" b="0" i="1" smtClean="0">
                                                  <a:solidFill>
                                                    <a:srgbClr val="FF0000"/>
                                                  </a:solidFill>
                                                  <a:latin typeface="Cambria Math" panose="02040503050406030204" pitchFamily="18" charset="0"/>
                                                  <a:ea typeface="+mn-ea"/>
                                                </a:rPr>
                                                <m:t>𝑢</m:t>
                                              </m:r>
                                              <m:r>
                                                <a:rPr kumimoji="1" lang="en-US" altLang="ja-JP" sz="3600" b="0" i="1" smtClean="0">
                                                  <a:solidFill>
                                                    <a:schemeClr val="tx1"/>
                                                  </a:solidFill>
                                                  <a:latin typeface="Cambria Math" panose="02040503050406030204" pitchFamily="18" charset="0"/>
                                                  <a:ea typeface="+mn-ea"/>
                                                </a:rPr>
                                                <m:t>−</m:t>
                                              </m:r>
                                              <m:r>
                                                <a:rPr kumimoji="1" lang="en-US" altLang="ja-JP" sz="3600" b="0" i="1" smtClean="0">
                                                  <a:solidFill>
                                                    <a:srgbClr val="FF0000"/>
                                                  </a:solidFill>
                                                  <a:latin typeface="Cambria Math" panose="02040503050406030204" pitchFamily="18" charset="0"/>
                                                  <a:ea typeface="+mn-ea"/>
                                                </a:rPr>
                                                <m:t>𝜇</m:t>
                                              </m:r>
                                            </m:e>
                                          </m:d>
                                        </m:num>
                                        <m:den>
                                          <m:r>
                                            <a:rPr kumimoji="1" lang="en-US" altLang="ja-JP" sz="3600" b="0" i="1" smtClean="0">
                                              <a:solidFill>
                                                <a:srgbClr val="FF0000"/>
                                              </a:solidFill>
                                              <a:latin typeface="Cambria Math" panose="02040503050406030204" pitchFamily="18" charset="0"/>
                                              <a:ea typeface="+mn-ea"/>
                                            </a:rPr>
                                            <m:t>𝑇</m:t>
                                          </m:r>
                                        </m:den>
                                      </m:f>
                                    </m:e>
                                  </m:d>
                                  <m:r>
                                    <a:rPr kumimoji="1" lang="en-US" altLang="ja-JP" sz="3600" b="0" i="1" smtClean="0">
                                      <a:solidFill>
                                        <a:schemeClr val="tx1"/>
                                      </a:solidFill>
                                      <a:latin typeface="Cambria Math" panose="02040503050406030204" pitchFamily="18" charset="0"/>
                                      <a:ea typeface="+mn-ea"/>
                                    </a:rPr>
                                    <m:t>±1</m:t>
                                  </m:r>
                                </m:e>
                              </m:func>
                            </m:den>
                          </m:f>
                        </m:e>
                      </m:nary>
                    </m:oMath>
                  </m:oMathPara>
                </a14:m>
                <a:endParaRPr kumimoji="1" lang="ja-JP" altLang="en-US" sz="3600" dirty="0">
                  <a:solidFill>
                    <a:schemeClr val="tx1"/>
                  </a:solidFill>
                  <a:latin typeface="+mn-ea"/>
                  <a:ea typeface="+mn-ea"/>
                </a:endParaRPr>
              </a:p>
            </p:txBody>
          </p:sp>
        </mc:Choice>
        <mc:Fallback xmlns="">
          <p:sp>
            <p:nvSpPr>
              <p:cNvPr id="4" name="テキスト ボックス 3">
                <a:extLst>
                  <a:ext uri="{FF2B5EF4-FFF2-40B4-BE49-F238E27FC236}">
                    <a16:creationId xmlns:a16="http://schemas.microsoft.com/office/drawing/2014/main" id="{CB099B1F-B3F6-442B-8A9F-AA4527A7A4A6}"/>
                  </a:ext>
                </a:extLst>
              </p:cNvPr>
              <p:cNvSpPr txBox="1">
                <a:spLocks noRot="1" noChangeAspect="1" noMove="1" noResize="1" noEditPoints="1" noAdjustHandles="1" noChangeArrowheads="1" noChangeShapeType="1" noTextEdit="1"/>
              </p:cNvSpPr>
              <p:nvPr/>
            </p:nvSpPr>
            <p:spPr>
              <a:xfrm>
                <a:off x="695400" y="1969498"/>
                <a:ext cx="10827131" cy="1459502"/>
              </a:xfrm>
              <a:prstGeom prst="rect">
                <a:avLst/>
              </a:prstGeom>
              <a:blipFill>
                <a:blip r:embed="rId3"/>
                <a:stretch>
                  <a:fillRect/>
                </a:stretch>
              </a:blipFill>
            </p:spPr>
            <p:txBody>
              <a:bodyPr/>
              <a:lstStyle/>
              <a:p>
                <a:r>
                  <a:rPr lang="ja-JP" altLang="en-US">
                    <a:noFill/>
                  </a:rPr>
                  <a:t> </a:t>
                </a:r>
              </a:p>
            </p:txBody>
          </p:sp>
        </mc:Fallback>
      </mc:AlternateContent>
      <p:sp>
        <p:nvSpPr>
          <p:cNvPr id="5" name="フリーフォーム 6">
            <a:extLst>
              <a:ext uri="{FF2B5EF4-FFF2-40B4-BE49-F238E27FC236}">
                <a16:creationId xmlns:a16="http://schemas.microsoft.com/office/drawing/2014/main" id="{2BFCF13A-DD6F-45ED-8373-4A02423D06E6}"/>
              </a:ext>
            </a:extLst>
          </p:cNvPr>
          <p:cNvSpPr/>
          <p:nvPr/>
        </p:nvSpPr>
        <p:spPr>
          <a:xfrm>
            <a:off x="3870761" y="3848700"/>
            <a:ext cx="236303" cy="1884556"/>
          </a:xfrm>
          <a:custGeom>
            <a:avLst/>
            <a:gdLst>
              <a:gd name="connsiteX0" fmla="*/ 0 w 349723"/>
              <a:gd name="connsiteY0" fmla="*/ 0 h 1884556"/>
              <a:gd name="connsiteX1" fmla="*/ 345688 w 349723"/>
              <a:gd name="connsiteY1" fmla="*/ 713678 h 1884556"/>
              <a:gd name="connsiteX2" fmla="*/ 189571 w 349723"/>
              <a:gd name="connsiteY2" fmla="*/ 1628078 h 1884556"/>
              <a:gd name="connsiteX3" fmla="*/ 200722 w 349723"/>
              <a:gd name="connsiteY3" fmla="*/ 1884556 h 1884556"/>
            </a:gdLst>
            <a:ahLst/>
            <a:cxnLst>
              <a:cxn ang="0">
                <a:pos x="connsiteX0" y="connsiteY0"/>
              </a:cxn>
              <a:cxn ang="0">
                <a:pos x="connsiteX1" y="connsiteY1"/>
              </a:cxn>
              <a:cxn ang="0">
                <a:pos x="connsiteX2" y="connsiteY2"/>
              </a:cxn>
              <a:cxn ang="0">
                <a:pos x="connsiteX3" y="connsiteY3"/>
              </a:cxn>
            </a:cxnLst>
            <a:rect l="l" t="t" r="r" b="b"/>
            <a:pathLst>
              <a:path w="349723" h="1884556">
                <a:moveTo>
                  <a:pt x="0" y="0"/>
                </a:moveTo>
                <a:cubicBezTo>
                  <a:pt x="157046" y="221166"/>
                  <a:pt x="314093" y="442332"/>
                  <a:pt x="345688" y="713678"/>
                </a:cubicBezTo>
                <a:cubicBezTo>
                  <a:pt x="377283" y="985024"/>
                  <a:pt x="213732" y="1432932"/>
                  <a:pt x="189571" y="1628078"/>
                </a:cubicBezTo>
                <a:cubicBezTo>
                  <a:pt x="165410" y="1823224"/>
                  <a:pt x="183066" y="1853890"/>
                  <a:pt x="200722" y="18845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7">
            <a:extLst>
              <a:ext uri="{FF2B5EF4-FFF2-40B4-BE49-F238E27FC236}">
                <a16:creationId xmlns:a16="http://schemas.microsoft.com/office/drawing/2014/main" id="{BA64C4E1-12F7-4ED0-B2F8-AF68F270E222}"/>
              </a:ext>
            </a:extLst>
          </p:cNvPr>
          <p:cNvSpPr/>
          <p:nvPr/>
        </p:nvSpPr>
        <p:spPr>
          <a:xfrm>
            <a:off x="3816188" y="4536684"/>
            <a:ext cx="661097"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30DEE1D-2808-458F-8C91-F917EAE62E7B}"/>
                  </a:ext>
                </a:extLst>
              </p:cNvPr>
              <p:cNvSpPr txBox="1"/>
              <p:nvPr/>
            </p:nvSpPr>
            <p:spPr>
              <a:xfrm>
                <a:off x="4849170" y="4590429"/>
                <a:ext cx="39196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800" b="0" i="1" smtClean="0">
                              <a:solidFill>
                                <a:schemeClr val="tx1"/>
                              </a:solidFill>
                              <a:latin typeface="Cambria Math" panose="02040503050406030204" pitchFamily="18" charset="0"/>
                              <a:ea typeface="+mn-ea"/>
                            </a:rPr>
                          </m:ctrlPr>
                        </m:sSupPr>
                        <m:e>
                          <m:r>
                            <a:rPr kumimoji="1" lang="en-US" altLang="ja-JP" sz="2800" b="0" i="1" smtClean="0">
                              <a:solidFill>
                                <a:schemeClr val="tx1"/>
                              </a:solidFill>
                              <a:latin typeface="Cambria Math" panose="02040503050406030204" pitchFamily="18" charset="0"/>
                              <a:ea typeface="+mn-ea"/>
                            </a:rPr>
                            <m:t>𝑁</m:t>
                          </m:r>
                        </m:e>
                        <m:sup>
                          <m:r>
                            <a:rPr kumimoji="1" lang="en-US" altLang="ja-JP" sz="2800" b="0" i="1" smtClean="0">
                              <a:solidFill>
                                <a:schemeClr val="tx1"/>
                              </a:solidFill>
                              <a:latin typeface="Cambria Math" panose="02040503050406030204" pitchFamily="18" charset="0"/>
                              <a:ea typeface="+mn-ea"/>
                            </a:rPr>
                            <m:t>𝜇</m:t>
                          </m:r>
                        </m:sup>
                      </m:sSup>
                    </m:oMath>
                  </m:oMathPara>
                </a14:m>
                <a:endParaRPr kumimoji="1" lang="ja-JP" altLang="en-US" sz="2800" dirty="0">
                  <a:solidFill>
                    <a:schemeClr val="tx1"/>
                  </a:solidFill>
                  <a:latin typeface="+mn-ea"/>
                  <a:ea typeface="+mn-ea"/>
                </a:endParaRPr>
              </a:p>
            </p:txBody>
          </p:sp>
        </mc:Choice>
        <mc:Fallback xmlns="">
          <p:sp>
            <p:nvSpPr>
              <p:cNvPr id="7" name="テキスト ボックス 6">
                <a:extLst>
                  <a:ext uri="{FF2B5EF4-FFF2-40B4-BE49-F238E27FC236}">
                    <a16:creationId xmlns:a16="http://schemas.microsoft.com/office/drawing/2014/main" id="{A30DEE1D-2808-458F-8C91-F917EAE62E7B}"/>
                  </a:ext>
                </a:extLst>
              </p:cNvPr>
              <p:cNvSpPr txBox="1">
                <a:spLocks noRot="1" noChangeAspect="1" noMove="1" noResize="1" noEditPoints="1" noAdjustHandles="1" noChangeArrowheads="1" noChangeShapeType="1" noTextEdit="1"/>
              </p:cNvSpPr>
              <p:nvPr/>
            </p:nvSpPr>
            <p:spPr>
              <a:xfrm>
                <a:off x="4849170" y="4590429"/>
                <a:ext cx="391962" cy="430887"/>
              </a:xfrm>
              <a:prstGeom prst="rect">
                <a:avLst/>
              </a:prstGeom>
              <a:blipFill>
                <a:blip r:embed="rId4"/>
                <a:stretch>
                  <a:fillRect r="-6154"/>
                </a:stretch>
              </a:blipFill>
            </p:spPr>
            <p:txBody>
              <a:bodyPr/>
              <a:lstStyle/>
              <a:p>
                <a:r>
                  <a:rPr lang="ja-JP" altLang="en-US">
                    <a:noFill/>
                  </a:rPr>
                  <a:t> </a:t>
                </a:r>
              </a:p>
            </p:txBody>
          </p:sp>
        </mc:Fallback>
      </mc:AlternateContent>
      <p:cxnSp>
        <p:nvCxnSpPr>
          <p:cNvPr id="8" name="直線矢印コネクタ 7">
            <a:extLst>
              <a:ext uri="{FF2B5EF4-FFF2-40B4-BE49-F238E27FC236}">
                <a16:creationId xmlns:a16="http://schemas.microsoft.com/office/drawing/2014/main" id="{24B130E0-C96C-4D65-8F5C-5E333BDECC30}"/>
              </a:ext>
            </a:extLst>
          </p:cNvPr>
          <p:cNvCxnSpPr>
            <a:cxnSpLocks/>
          </p:cNvCxnSpPr>
          <p:nvPr/>
        </p:nvCxnSpPr>
        <p:spPr>
          <a:xfrm flipV="1">
            <a:off x="4079776" y="4211938"/>
            <a:ext cx="1022964" cy="206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68842CC-D316-4066-9CF9-9000D5DA4E10}"/>
                  </a:ext>
                </a:extLst>
              </p:cNvPr>
              <p:cNvSpPr txBox="1"/>
              <p:nvPr/>
            </p:nvSpPr>
            <p:spPr>
              <a:xfrm>
                <a:off x="5307390" y="3995914"/>
                <a:ext cx="50057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800" b="0" i="1" smtClean="0">
                              <a:solidFill>
                                <a:schemeClr val="tx1"/>
                              </a:solidFill>
                              <a:latin typeface="Cambria Math" panose="02040503050406030204" pitchFamily="18" charset="0"/>
                              <a:ea typeface="+mn-ea"/>
                            </a:rPr>
                          </m:ctrlPr>
                        </m:sSupPr>
                        <m:e>
                          <m:r>
                            <a:rPr kumimoji="1" lang="en-US" altLang="ja-JP" sz="2800" b="0" i="1" smtClean="0">
                              <a:solidFill>
                                <a:schemeClr val="tx1"/>
                              </a:solidFill>
                              <a:latin typeface="Cambria Math" panose="02040503050406030204" pitchFamily="18" charset="0"/>
                              <a:ea typeface="+mn-ea"/>
                            </a:rPr>
                            <m:t>𝑑</m:t>
                          </m:r>
                          <m:r>
                            <a:rPr kumimoji="1" lang="en-US" altLang="ja-JP" sz="2800" b="0" i="1" smtClean="0">
                              <a:solidFill>
                                <a:schemeClr val="tx1"/>
                              </a:solidFill>
                              <a:latin typeface="Cambria Math" panose="02040503050406030204" pitchFamily="18" charset="0"/>
                              <a:ea typeface="+mn-ea"/>
                            </a:rPr>
                            <m:t>𝜎</m:t>
                          </m:r>
                        </m:e>
                        <m:sup>
                          <m:r>
                            <a:rPr kumimoji="1" lang="en-US" altLang="ja-JP" sz="2800" b="0" i="1" smtClean="0">
                              <a:solidFill>
                                <a:schemeClr val="tx1"/>
                              </a:solidFill>
                              <a:latin typeface="Cambria Math" panose="02040503050406030204" pitchFamily="18" charset="0"/>
                              <a:ea typeface="+mn-ea"/>
                            </a:rPr>
                            <m:t>𝜇</m:t>
                          </m:r>
                        </m:sup>
                      </m:sSup>
                    </m:oMath>
                  </m:oMathPara>
                </a14:m>
                <a:endParaRPr kumimoji="1" lang="ja-JP" altLang="en-US" sz="2800" dirty="0">
                  <a:solidFill>
                    <a:schemeClr val="tx1"/>
                  </a:solidFill>
                  <a:latin typeface="+mn-ea"/>
                  <a:ea typeface="+mn-ea"/>
                </a:endParaRPr>
              </a:p>
            </p:txBody>
          </p:sp>
        </mc:Choice>
        <mc:Fallback xmlns="">
          <p:sp>
            <p:nvSpPr>
              <p:cNvPr id="9" name="テキスト ボックス 8">
                <a:extLst>
                  <a:ext uri="{FF2B5EF4-FFF2-40B4-BE49-F238E27FC236}">
                    <a16:creationId xmlns:a16="http://schemas.microsoft.com/office/drawing/2014/main" id="{D68842CC-D316-4066-9CF9-9000D5DA4E10}"/>
                  </a:ext>
                </a:extLst>
              </p:cNvPr>
              <p:cNvSpPr txBox="1">
                <a:spLocks noRot="1" noChangeAspect="1" noMove="1" noResize="1" noEditPoints="1" noAdjustHandles="1" noChangeArrowheads="1" noChangeShapeType="1" noTextEdit="1"/>
              </p:cNvSpPr>
              <p:nvPr/>
            </p:nvSpPr>
            <p:spPr>
              <a:xfrm>
                <a:off x="5307390" y="3995914"/>
                <a:ext cx="500578" cy="430887"/>
              </a:xfrm>
              <a:prstGeom prst="rect">
                <a:avLst/>
              </a:prstGeom>
              <a:blipFill>
                <a:blip r:embed="rId5"/>
                <a:stretch>
                  <a:fillRect r="-158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2F1D26E-62BF-4845-ABDB-B47C62AC7279}"/>
                  </a:ext>
                </a:extLst>
              </p:cNvPr>
              <p:cNvSpPr txBox="1"/>
              <p:nvPr/>
            </p:nvSpPr>
            <p:spPr>
              <a:xfrm>
                <a:off x="3517775" y="3707882"/>
                <a:ext cx="21554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800" b="0" i="0" smtClean="0">
                          <a:solidFill>
                            <a:schemeClr val="tx1"/>
                          </a:solidFill>
                          <a:latin typeface="Cambria Math" panose="02040503050406030204" pitchFamily="18" charset="0"/>
                          <a:ea typeface="+mn-ea"/>
                        </a:rPr>
                        <m:t>Σ</m:t>
                      </m:r>
                    </m:oMath>
                  </m:oMathPara>
                </a14:m>
                <a:endParaRPr kumimoji="1" lang="ja-JP" altLang="en-US" sz="2800" dirty="0">
                  <a:solidFill>
                    <a:schemeClr val="tx1"/>
                  </a:solidFill>
                  <a:latin typeface="+mn-ea"/>
                  <a:ea typeface="+mn-ea"/>
                </a:endParaRPr>
              </a:p>
            </p:txBody>
          </p:sp>
        </mc:Choice>
        <mc:Fallback xmlns="">
          <p:sp>
            <p:nvSpPr>
              <p:cNvPr id="10" name="テキスト ボックス 9">
                <a:extLst>
                  <a:ext uri="{FF2B5EF4-FFF2-40B4-BE49-F238E27FC236}">
                    <a16:creationId xmlns:a16="http://schemas.microsoft.com/office/drawing/2014/main" id="{E2F1D26E-62BF-4845-ABDB-B47C62AC7279}"/>
                  </a:ext>
                </a:extLst>
              </p:cNvPr>
              <p:cNvSpPr txBox="1">
                <a:spLocks noRot="1" noChangeAspect="1" noMove="1" noResize="1" noEditPoints="1" noAdjustHandles="1" noChangeArrowheads="1" noChangeShapeType="1" noTextEdit="1"/>
              </p:cNvSpPr>
              <p:nvPr/>
            </p:nvSpPr>
            <p:spPr>
              <a:xfrm>
                <a:off x="3517775" y="3707882"/>
                <a:ext cx="215543" cy="430887"/>
              </a:xfrm>
              <a:prstGeom prst="rect">
                <a:avLst/>
              </a:prstGeom>
              <a:blipFill>
                <a:blip r:embed="rId6"/>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EC842599-D728-493B-B544-153843663666}"/>
              </a:ext>
            </a:extLst>
          </p:cNvPr>
          <p:cNvSpPr txBox="1"/>
          <p:nvPr/>
        </p:nvSpPr>
        <p:spPr>
          <a:xfrm>
            <a:off x="7248128" y="3238740"/>
            <a:ext cx="4961615" cy="400110"/>
          </a:xfrm>
          <a:prstGeom prst="rect">
            <a:avLst/>
          </a:prstGeom>
          <a:noFill/>
        </p:spPr>
        <p:txBody>
          <a:bodyPr wrap="none" rtlCol="0">
            <a:spAutoFit/>
          </a:bodyPr>
          <a:lstStyle/>
          <a:p>
            <a:r>
              <a:rPr kumimoji="1" lang="en-US" altLang="ja-JP" sz="2000" dirty="0" err="1">
                <a:solidFill>
                  <a:schemeClr val="tx1"/>
                </a:solidFill>
                <a:latin typeface="+mn-lt"/>
                <a:ea typeface="+mn-ea"/>
              </a:rPr>
              <a:t>F.Cooper</a:t>
            </a:r>
            <a:r>
              <a:rPr kumimoji="1" lang="en-US" altLang="ja-JP" sz="2000" dirty="0">
                <a:solidFill>
                  <a:schemeClr val="tx1"/>
                </a:solidFill>
                <a:latin typeface="+mn-lt"/>
                <a:ea typeface="+mn-ea"/>
              </a:rPr>
              <a:t>, </a:t>
            </a:r>
            <a:r>
              <a:rPr kumimoji="1" lang="en-US" altLang="ja-JP" sz="2000" dirty="0" err="1">
                <a:solidFill>
                  <a:schemeClr val="tx1"/>
                </a:solidFill>
                <a:latin typeface="+mn-lt"/>
                <a:ea typeface="+mn-ea"/>
              </a:rPr>
              <a:t>G.Frye</a:t>
            </a:r>
            <a:r>
              <a:rPr kumimoji="1" lang="en-US" altLang="ja-JP" sz="2000" dirty="0">
                <a:solidFill>
                  <a:schemeClr val="tx1"/>
                </a:solidFill>
                <a:latin typeface="+mn-lt"/>
                <a:ea typeface="+mn-ea"/>
              </a:rPr>
              <a:t>, Phys. Rev. D10, 186 (1974).</a:t>
            </a:r>
            <a:endParaRPr kumimoji="1" lang="ja-JP" altLang="en-US" sz="2000" dirty="0">
              <a:solidFill>
                <a:schemeClr val="tx1"/>
              </a:solidFill>
              <a:latin typeface="+mn-lt"/>
              <a:ea typeface="+mn-ea"/>
            </a:endParaRPr>
          </a:p>
        </p:txBody>
      </p:sp>
      <p:sp>
        <p:nvSpPr>
          <p:cNvPr id="14" name="テキスト ボックス 13">
            <a:extLst>
              <a:ext uri="{FF2B5EF4-FFF2-40B4-BE49-F238E27FC236}">
                <a16:creationId xmlns:a16="http://schemas.microsoft.com/office/drawing/2014/main" id="{425EE98E-457A-4505-A144-8A47AA4A06F1}"/>
              </a:ext>
            </a:extLst>
          </p:cNvPr>
          <p:cNvSpPr txBox="1"/>
          <p:nvPr/>
        </p:nvSpPr>
        <p:spPr>
          <a:xfrm>
            <a:off x="6494534" y="3994792"/>
            <a:ext cx="4772460" cy="1384995"/>
          </a:xfrm>
          <a:prstGeom prst="rect">
            <a:avLst/>
          </a:prstGeom>
          <a:noFill/>
        </p:spPr>
        <p:txBody>
          <a:bodyPr wrap="none" rtlCol="0">
            <a:spAutoFit/>
          </a:bodyPr>
          <a:lstStyle/>
          <a:p>
            <a:pPr algn="l"/>
            <a:r>
              <a:rPr kumimoji="1" lang="ja-JP" altLang="en-US" sz="2800" dirty="0"/>
              <a:t>・サンプリングによる誤差</a:t>
            </a:r>
            <a:endParaRPr kumimoji="1" lang="en-US" altLang="ja-JP" sz="2800" dirty="0"/>
          </a:p>
          <a:p>
            <a:pPr algn="l"/>
            <a:r>
              <a:rPr kumimoji="1" lang="ja-JP" altLang="en-US" sz="2800" dirty="0">
                <a:sym typeface="Wingdings" panose="05000000000000000000" pitchFamily="2" charset="2"/>
              </a:rPr>
              <a:t>　</a:t>
            </a:r>
            <a:r>
              <a:rPr kumimoji="1" lang="en-US" altLang="ja-JP" sz="2800" dirty="0">
                <a:sym typeface="Wingdings" panose="05000000000000000000" pitchFamily="2" charset="2"/>
              </a:rPr>
              <a:t> </a:t>
            </a:r>
            <a:r>
              <a:rPr kumimoji="1" lang="ja-JP" altLang="en-US" sz="2800" dirty="0"/>
              <a:t>保存則の破れ</a:t>
            </a:r>
            <a:r>
              <a:rPr kumimoji="1" lang="en-US" altLang="ja-JP" sz="2800" dirty="0"/>
              <a:t>*</a:t>
            </a:r>
          </a:p>
          <a:p>
            <a:pPr algn="l"/>
            <a:r>
              <a:rPr kumimoji="1" lang="ja-JP" altLang="en-US" sz="2800" dirty="0"/>
              <a:t>・内側に入ってくる粒子束を無視</a:t>
            </a:r>
          </a:p>
        </p:txBody>
      </p:sp>
      <p:sp>
        <p:nvSpPr>
          <p:cNvPr id="15" name="テキスト ボックス 14">
            <a:extLst>
              <a:ext uri="{FF2B5EF4-FFF2-40B4-BE49-F238E27FC236}">
                <a16:creationId xmlns:a16="http://schemas.microsoft.com/office/drawing/2014/main" id="{7ED3B3EB-7CC6-4B7C-A11E-F0584AA6EF9A}"/>
              </a:ext>
            </a:extLst>
          </p:cNvPr>
          <p:cNvSpPr txBox="1"/>
          <p:nvPr/>
        </p:nvSpPr>
        <p:spPr>
          <a:xfrm>
            <a:off x="6096000" y="5932437"/>
            <a:ext cx="5170994" cy="646331"/>
          </a:xfrm>
          <a:prstGeom prst="rect">
            <a:avLst/>
          </a:prstGeom>
          <a:noFill/>
        </p:spPr>
        <p:txBody>
          <a:bodyPr wrap="square" rtlCol="0">
            <a:spAutoFit/>
          </a:bodyPr>
          <a:lstStyle/>
          <a:p>
            <a:pPr algn="l"/>
            <a:r>
              <a:rPr kumimoji="1" lang="en-US" altLang="ja-JP" dirty="0"/>
              <a:t>*</a:t>
            </a:r>
            <a:r>
              <a:rPr kumimoji="1" lang="en-US" altLang="ja-JP" dirty="0" err="1"/>
              <a:t>D.Oliinichenko</a:t>
            </a:r>
            <a:r>
              <a:rPr kumimoji="1" lang="en-US" altLang="ja-JP" dirty="0"/>
              <a:t>, </a:t>
            </a:r>
            <a:r>
              <a:rPr kumimoji="1" lang="en-US" altLang="ja-JP" dirty="0" err="1"/>
              <a:t>V.Koch</a:t>
            </a:r>
            <a:r>
              <a:rPr kumimoji="1" lang="en-US" altLang="ja-JP" dirty="0"/>
              <a:t>, Phys. Rev. Lett. 123, 182302 (2019)</a:t>
            </a:r>
            <a:r>
              <a:rPr kumimoji="1" lang="ja-JP" altLang="en-US" dirty="0"/>
              <a:t>で部分的解決</a:t>
            </a:r>
          </a:p>
        </p:txBody>
      </p:sp>
      <p:grpSp>
        <p:nvGrpSpPr>
          <p:cNvPr id="16" name="グループ化 15">
            <a:extLst>
              <a:ext uri="{FF2B5EF4-FFF2-40B4-BE49-F238E27FC236}">
                <a16:creationId xmlns:a16="http://schemas.microsoft.com/office/drawing/2014/main" id="{A3ED02E2-3E35-4964-A4C8-973FC55918AE}"/>
              </a:ext>
            </a:extLst>
          </p:cNvPr>
          <p:cNvGrpSpPr>
            <a:grpSpLocks noChangeAspect="1"/>
          </p:cNvGrpSpPr>
          <p:nvPr/>
        </p:nvGrpSpPr>
        <p:grpSpPr>
          <a:xfrm>
            <a:off x="11162575" y="5333195"/>
            <a:ext cx="791146" cy="1728871"/>
            <a:chOff x="1795273" y="2610896"/>
            <a:chExt cx="1977865" cy="4322177"/>
          </a:xfrm>
        </p:grpSpPr>
        <p:pic>
          <p:nvPicPr>
            <p:cNvPr id="17" name="グラフィックス 16" descr="装飾的な円">
              <a:extLst>
                <a:ext uri="{FF2B5EF4-FFF2-40B4-BE49-F238E27FC236}">
                  <a16:creationId xmlns:a16="http://schemas.microsoft.com/office/drawing/2014/main" id="{08BC7300-7050-47B0-B429-20C5B68D7DD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00000">
              <a:off x="2444035" y="2610896"/>
              <a:ext cx="680338" cy="4322177"/>
            </a:xfrm>
            <a:prstGeom prst="rect">
              <a:avLst/>
            </a:prstGeom>
          </p:spPr>
        </p:pic>
        <p:pic>
          <p:nvPicPr>
            <p:cNvPr id="18" name="グラフィックス 17" descr="中心点から放射状に広がる複数の円">
              <a:extLst>
                <a:ext uri="{FF2B5EF4-FFF2-40B4-BE49-F238E27FC236}">
                  <a16:creationId xmlns:a16="http://schemas.microsoft.com/office/drawing/2014/main" id="{A0719EA3-53C5-4EBF-8222-F9D66B1ADC1A}"/>
                </a:ext>
              </a:extLst>
            </p:cNvPr>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4142773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5E1444-047F-4E0F-AE86-B1957977B391}"/>
              </a:ext>
            </a:extLst>
          </p:cNvPr>
          <p:cNvSpPr>
            <a:spLocks noGrp="1"/>
          </p:cNvSpPr>
          <p:nvPr>
            <p:ph type="title"/>
          </p:nvPr>
        </p:nvSpPr>
        <p:spPr/>
        <p:txBody>
          <a:bodyPr>
            <a:normAutofit/>
          </a:bodyPr>
          <a:lstStyle/>
          <a:p>
            <a:pPr algn="ctr"/>
            <a:r>
              <a:rPr kumimoji="1" lang="en-US" altLang="ja-JP" sz="4000" dirty="0"/>
              <a:t>Remark 3: </a:t>
            </a:r>
            <a:r>
              <a:rPr kumimoji="1" lang="ja-JP" altLang="en-US" sz="4000" dirty="0"/>
              <a:t>現状の流体模型の問題点</a:t>
            </a:r>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1169561A-AE6C-442D-BB2E-C335E8D14323}"/>
                  </a:ext>
                </a:extLst>
              </p:cNvPr>
              <p:cNvSpPr txBox="1"/>
              <p:nvPr/>
            </p:nvSpPr>
            <p:spPr>
              <a:xfrm>
                <a:off x="1777068" y="1406381"/>
                <a:ext cx="8611653" cy="5262979"/>
              </a:xfrm>
              <a:prstGeom prst="rect">
                <a:avLst/>
              </a:prstGeom>
              <a:noFill/>
            </p:spPr>
            <p:txBody>
              <a:bodyPr wrap="none" rtlCol="0">
                <a:spAutoFit/>
              </a:bodyPr>
              <a:lstStyle/>
              <a:p>
                <a:pPr marL="457200" indent="-457200" algn="l">
                  <a:buFont typeface="Arial" panose="020B0604020202020204" pitchFamily="34" charset="0"/>
                  <a:buChar char="•"/>
                </a:pPr>
                <a:r>
                  <a:rPr kumimoji="1" lang="ja-JP" altLang="en-US" sz="2800" dirty="0"/>
                  <a:t>粒子比が生成粒子数に非依存</a:t>
                </a:r>
                <a:endParaRPr kumimoji="1" lang="en-US" altLang="ja-JP" sz="2800" dirty="0"/>
              </a:p>
              <a:p>
                <a:pPr lvl="1"/>
                <a:r>
                  <a:rPr kumimoji="1" lang="en-US" altLang="ja-JP" sz="2800" dirty="0">
                    <a:sym typeface="Wingdings" panose="05000000000000000000" pitchFamily="2" charset="2"/>
                  </a:rPr>
                  <a:t> </a:t>
                </a:r>
                <a:r>
                  <a:rPr kumimoji="1" lang="ja-JP" altLang="en-US" sz="2800" dirty="0">
                    <a:sym typeface="Wingdings" panose="05000000000000000000" pitchFamily="2" charset="2"/>
                  </a:rPr>
                  <a:t>熱化学平衡に基づく枠組みによる組成の記述✕</a:t>
                </a:r>
                <a:endParaRPr kumimoji="1" lang="en-US" altLang="ja-JP" sz="2800" dirty="0"/>
              </a:p>
              <a:p>
                <a:pPr marL="457200" indent="-457200">
                  <a:buFont typeface="Arial" panose="020B0604020202020204" pitchFamily="34" charset="0"/>
                  <a:buChar char="•"/>
                </a:pPr>
                <a:r>
                  <a:rPr kumimoji="1" lang="ja-JP" altLang="en-US" sz="2800" dirty="0"/>
                  <a:t>極低横運動量</a:t>
                </a:r>
                <a14:m>
                  <m:oMath xmlns:m="http://schemas.openxmlformats.org/officeDocument/2006/math">
                    <m:r>
                      <a:rPr kumimoji="1" lang="en-US" altLang="ja-JP" sz="2800" i="1">
                        <a:latin typeface="Cambria Math" panose="02040503050406030204" pitchFamily="18" charset="0"/>
                        <a:sym typeface="Wingdings" panose="05000000000000000000" pitchFamily="2" charset="2"/>
                      </a:rPr>
                      <m:t>(</m:t>
                    </m:r>
                    <m:sSub>
                      <m:sSubPr>
                        <m:ctrlPr>
                          <a:rPr kumimoji="1" lang="en-US" altLang="ja-JP" sz="2800" i="1">
                            <a:latin typeface="Cambria Math" panose="02040503050406030204" pitchFamily="18" charset="0"/>
                            <a:sym typeface="Wingdings" panose="05000000000000000000" pitchFamily="2" charset="2"/>
                          </a:rPr>
                        </m:ctrlPr>
                      </m:sSubPr>
                      <m:e>
                        <m:r>
                          <a:rPr kumimoji="1" lang="en-US" altLang="ja-JP" sz="2800" i="1">
                            <a:latin typeface="Cambria Math" panose="02040503050406030204" pitchFamily="18" charset="0"/>
                            <a:sym typeface="Wingdings" panose="05000000000000000000" pitchFamily="2" charset="2"/>
                          </a:rPr>
                          <m:t>𝑝</m:t>
                        </m:r>
                      </m:e>
                      <m:sub>
                        <m:r>
                          <a:rPr kumimoji="1" lang="en-US" altLang="ja-JP" sz="2800" i="1">
                            <a:latin typeface="Cambria Math" panose="02040503050406030204" pitchFamily="18" charset="0"/>
                            <a:sym typeface="Wingdings" panose="05000000000000000000" pitchFamily="2" charset="2"/>
                          </a:rPr>
                          <m:t>𝑇</m:t>
                        </m:r>
                      </m:sub>
                    </m:sSub>
                    <m:r>
                      <a:rPr kumimoji="1" lang="en-US" altLang="ja-JP" sz="2800" i="1">
                        <a:latin typeface="Cambria Math" panose="02040503050406030204" pitchFamily="18" charset="0"/>
                        <a:sym typeface="Wingdings" panose="05000000000000000000" pitchFamily="2" charset="2"/>
                      </a:rPr>
                      <m:t>&lt;0.5</m:t>
                    </m:r>
                    <m:r>
                      <a:rPr kumimoji="1" lang="en-US" altLang="ja-JP" sz="2800">
                        <a:latin typeface="Cambria Math" panose="02040503050406030204" pitchFamily="18" charset="0"/>
                        <a:sym typeface="Wingdings" panose="05000000000000000000" pitchFamily="2" charset="2"/>
                      </a:rPr>
                      <m:t> </m:t>
                    </m:r>
                    <m:r>
                      <m:rPr>
                        <m:sty m:val="p"/>
                      </m:rPr>
                      <a:rPr kumimoji="1" lang="en-US" altLang="ja-JP" sz="2800">
                        <a:latin typeface="Cambria Math" panose="02040503050406030204" pitchFamily="18" charset="0"/>
                        <a:sym typeface="Wingdings" panose="05000000000000000000" pitchFamily="2" charset="2"/>
                      </a:rPr>
                      <m:t>GeV</m:t>
                    </m:r>
                    <m:r>
                      <a:rPr kumimoji="1" lang="en-US" altLang="ja-JP" sz="2800" i="1">
                        <a:latin typeface="Cambria Math" panose="02040503050406030204" pitchFamily="18" charset="0"/>
                        <a:sym typeface="Wingdings" panose="05000000000000000000" pitchFamily="2" charset="2"/>
                      </a:rPr>
                      <m:t>)</m:t>
                    </m:r>
                  </m:oMath>
                </a14:m>
                <a:r>
                  <a:rPr kumimoji="1" lang="ja-JP" altLang="en-US" sz="2800" dirty="0"/>
                  <a:t>で収量不足</a:t>
                </a:r>
                <a:endParaRPr kumimoji="1" lang="en-US" altLang="ja-JP" sz="2800" dirty="0"/>
              </a:p>
              <a:p>
                <a:pPr lvl="1"/>
                <a:r>
                  <a:rPr kumimoji="1" lang="en-US" altLang="ja-JP" sz="2800" dirty="0">
                    <a:sym typeface="Wingdings" panose="05000000000000000000" pitchFamily="2" charset="2"/>
                  </a:rPr>
                  <a:t> </a:t>
                </a:r>
                <a:r>
                  <a:rPr kumimoji="1" lang="ja-JP" altLang="en-US" sz="2800" dirty="0">
                    <a:sym typeface="Wingdings" panose="05000000000000000000" pitchFamily="2" charset="2"/>
                  </a:rPr>
                  <a:t>最も適用条件を満たす極低横運動量領域の記述✕</a:t>
                </a:r>
                <a:endParaRPr kumimoji="1" lang="en-US" altLang="ja-JP" sz="2800" dirty="0"/>
              </a:p>
              <a:p>
                <a:pPr marL="457200" indent="-457200" algn="l">
                  <a:buFont typeface="Arial" panose="020B0604020202020204" pitchFamily="34" charset="0"/>
                  <a:buChar char="•"/>
                </a:pPr>
                <a:r>
                  <a:rPr kumimoji="1" lang="ja-JP" altLang="en-US" sz="2800" dirty="0"/>
                  <a:t>初期時刻近辺の因果律の破れ</a:t>
                </a:r>
                <a:endParaRPr kumimoji="1" lang="en-US" altLang="ja-JP" sz="2800" dirty="0"/>
              </a:p>
              <a:p>
                <a:pPr marL="914400" lvl="1" indent="-457200">
                  <a:buFont typeface="Wingdings" panose="05000000000000000000" pitchFamily="2" charset="2"/>
                  <a:buChar char="à"/>
                </a:pPr>
                <a:r>
                  <a:rPr kumimoji="1" lang="ja-JP" altLang="en-US" sz="2800" dirty="0">
                    <a:sym typeface="Wingdings" panose="05000000000000000000" pitchFamily="2" charset="2"/>
                  </a:rPr>
                  <a:t>相対論的枠組みの基本的前提✕</a:t>
                </a:r>
                <a:endParaRPr kumimoji="1" lang="en-US" altLang="ja-JP" sz="2800" dirty="0">
                  <a:sym typeface="Wingdings" panose="05000000000000000000" pitchFamily="2" charset="2"/>
                </a:endParaRPr>
              </a:p>
              <a:p>
                <a:pPr marL="914400" lvl="1" indent="-457200">
                  <a:buFont typeface="Wingdings" panose="05000000000000000000" pitchFamily="2" charset="2"/>
                  <a:buChar char="à"/>
                </a:pPr>
                <a:r>
                  <a:rPr kumimoji="1" lang="ja-JP" altLang="en-US" sz="2800" dirty="0"/>
                  <a:t>平衡から遠い成分の所為？</a:t>
                </a:r>
                <a:endParaRPr kumimoji="1" lang="en-US" altLang="ja-JP" sz="2800" dirty="0"/>
              </a:p>
              <a:p>
                <a:pPr marL="914400" lvl="1" indent="-457200">
                  <a:buFont typeface="Wingdings" panose="05000000000000000000" pitchFamily="2" charset="2"/>
                  <a:buChar char="à"/>
                </a:pPr>
                <a:r>
                  <a:rPr kumimoji="1" lang="en-US" altLang="ja-JP" sz="2800" dirty="0" err="1"/>
                  <a:t>Hydrodynamization</a:t>
                </a:r>
                <a:r>
                  <a:rPr kumimoji="1" lang="en-US" altLang="ja-JP" sz="2800" dirty="0"/>
                  <a:t>?</a:t>
                </a:r>
              </a:p>
              <a:p>
                <a:pPr marL="457200" indent="-457200" algn="l">
                  <a:buFont typeface="Arial" panose="020B0604020202020204" pitchFamily="34" charset="0"/>
                  <a:buChar char="•"/>
                </a:pPr>
                <a:r>
                  <a:rPr kumimoji="1" lang="ja-JP" altLang="en-US" sz="2800" dirty="0"/>
                  <a:t>超中心衝突における</a:t>
                </a:r>
                <a14:m>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𝑣</m:t>
                        </m:r>
                      </m:e>
                      <m:sub>
                        <m:r>
                          <a:rPr kumimoji="1" lang="en-US" altLang="ja-JP" sz="2800" b="0" i="1" smtClean="0">
                            <a:latin typeface="Cambria Math" panose="02040503050406030204" pitchFamily="18" charset="0"/>
                          </a:rPr>
                          <m:t>2</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𝑣</m:t>
                        </m:r>
                      </m:e>
                      <m:sub>
                        <m:r>
                          <a:rPr kumimoji="1" lang="en-US" altLang="ja-JP" sz="2800" b="0" i="1" smtClean="0">
                            <a:latin typeface="Cambria Math" panose="02040503050406030204" pitchFamily="18" charset="0"/>
                          </a:rPr>
                          <m:t>3</m:t>
                        </m:r>
                      </m:sub>
                    </m:sSub>
                  </m:oMath>
                </a14:m>
                <a:r>
                  <a:rPr kumimoji="1" lang="ja-JP" altLang="en-US" sz="2800" dirty="0"/>
                  <a:t>パズル</a:t>
                </a:r>
                <a:endParaRPr kumimoji="1" lang="en-US" altLang="ja-JP" sz="2800" dirty="0"/>
              </a:p>
              <a:p>
                <a:pPr lvl="1"/>
                <a:r>
                  <a:rPr kumimoji="1" lang="en-US" altLang="ja-JP" sz="2800" dirty="0">
                    <a:sym typeface="Wingdings" panose="05000000000000000000" pitchFamily="2" charset="2"/>
                  </a:rPr>
                  <a:t> </a:t>
                </a:r>
                <a:r>
                  <a:rPr kumimoji="1" lang="ja-JP" altLang="en-US" sz="2800" dirty="0">
                    <a:sym typeface="Wingdings" panose="05000000000000000000" pitchFamily="2" charset="2"/>
                  </a:rPr>
                  <a:t>最も適用条件を満たす大きなサイズの記述✕</a:t>
                </a:r>
                <a:endParaRPr kumimoji="1" lang="en-US" altLang="ja-JP" sz="2800" dirty="0"/>
              </a:p>
              <a:p>
                <a:pPr marL="457200" indent="-457200" algn="l">
                  <a:buFont typeface="Arial" panose="020B0604020202020204" pitchFamily="34" charset="0"/>
                  <a:buChar char="•"/>
                </a:pPr>
                <a:r>
                  <a:rPr kumimoji="1" lang="ja-JP" altLang="en-US" sz="2800" dirty="0"/>
                  <a:t>粒子化時のエネルギー運動量保存則の破れ</a:t>
                </a:r>
                <a:endParaRPr kumimoji="1" lang="en-US" altLang="ja-JP" sz="2800" dirty="0"/>
              </a:p>
              <a:p>
                <a:pPr lvl="1"/>
                <a:r>
                  <a:rPr kumimoji="1" lang="en-US" altLang="ja-JP" sz="2800" dirty="0">
                    <a:sym typeface="Wingdings" panose="05000000000000000000" pitchFamily="2" charset="2"/>
                  </a:rPr>
                  <a:t> </a:t>
                </a:r>
                <a:r>
                  <a:rPr kumimoji="1" lang="ja-JP" altLang="en-US" sz="2800" dirty="0">
                    <a:sym typeface="Wingdings" panose="05000000000000000000" pitchFamily="2" charset="2"/>
                  </a:rPr>
                  <a:t>保存則に立脚した枠組み✕</a:t>
                </a:r>
                <a:endParaRPr kumimoji="1" lang="ja-JP" altLang="en-US" sz="2800" dirty="0"/>
              </a:p>
            </p:txBody>
          </p:sp>
        </mc:Choice>
        <mc:Fallback xmlns="">
          <p:sp>
            <p:nvSpPr>
              <p:cNvPr id="3" name="テキスト ボックス 2">
                <a:extLst>
                  <a:ext uri="{FF2B5EF4-FFF2-40B4-BE49-F238E27FC236}">
                    <a16:creationId xmlns:a16="http://schemas.microsoft.com/office/drawing/2014/main" id="{1169561A-AE6C-442D-BB2E-C335E8D14323}"/>
                  </a:ext>
                </a:extLst>
              </p:cNvPr>
              <p:cNvSpPr txBox="1">
                <a:spLocks noRot="1" noChangeAspect="1" noMove="1" noResize="1" noEditPoints="1" noAdjustHandles="1" noChangeArrowheads="1" noChangeShapeType="1" noTextEdit="1"/>
              </p:cNvSpPr>
              <p:nvPr/>
            </p:nvSpPr>
            <p:spPr>
              <a:xfrm>
                <a:off x="1777068" y="1406381"/>
                <a:ext cx="8611653" cy="5262979"/>
              </a:xfrm>
              <a:prstGeom prst="rect">
                <a:avLst/>
              </a:prstGeom>
              <a:blipFill>
                <a:blip r:embed="rId2"/>
                <a:stretch>
                  <a:fillRect l="-1275" t="-1275" r="-142" b="-2317"/>
                </a:stretch>
              </a:blipFill>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id="{D07EFAA2-5898-4777-87AB-63F565C79D81}"/>
              </a:ext>
            </a:extLst>
          </p:cNvPr>
          <p:cNvGrpSpPr>
            <a:grpSpLocks noChangeAspect="1"/>
          </p:cNvGrpSpPr>
          <p:nvPr/>
        </p:nvGrpSpPr>
        <p:grpSpPr>
          <a:xfrm>
            <a:off x="11162575" y="5333195"/>
            <a:ext cx="791146" cy="1728871"/>
            <a:chOff x="1795273" y="2610896"/>
            <a:chExt cx="1977865" cy="4322177"/>
          </a:xfrm>
        </p:grpSpPr>
        <p:pic>
          <p:nvPicPr>
            <p:cNvPr id="5" name="グラフィックス 4" descr="装飾的な円">
              <a:extLst>
                <a:ext uri="{FF2B5EF4-FFF2-40B4-BE49-F238E27FC236}">
                  <a16:creationId xmlns:a16="http://schemas.microsoft.com/office/drawing/2014/main" id="{EC4B2A55-100B-4C63-8DD5-51D7207105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6" name="グラフィックス 5" descr="中心点から放射状に広がる複数の円">
              <a:extLst>
                <a:ext uri="{FF2B5EF4-FFF2-40B4-BE49-F238E27FC236}">
                  <a16:creationId xmlns:a16="http://schemas.microsoft.com/office/drawing/2014/main" id="{6A4A9986-FA2B-4F11-BB58-E64988B2BFF8}"/>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296552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6E09435-3EEA-45E9-9384-2E06BE876C7D}"/>
              </a:ext>
            </a:extLst>
          </p:cNvPr>
          <p:cNvSpPr>
            <a:spLocks noGrp="1"/>
          </p:cNvSpPr>
          <p:nvPr>
            <p:ph type="title"/>
          </p:nvPr>
        </p:nvSpPr>
        <p:spPr/>
        <p:txBody>
          <a:bodyPr/>
          <a:lstStyle/>
          <a:p>
            <a:pPr algn="ctr"/>
            <a:r>
              <a:rPr lang="ja-JP" altLang="en-US" dirty="0"/>
              <a:t>コアーコロナ描像</a:t>
            </a:r>
            <a:endParaRPr kumimoji="1" lang="ja-JP" altLang="en-US" dirty="0"/>
          </a:p>
        </p:txBody>
      </p:sp>
      <p:sp>
        <p:nvSpPr>
          <p:cNvPr id="4" name="テキスト プレースホルダー 3">
            <a:extLst>
              <a:ext uri="{FF2B5EF4-FFF2-40B4-BE49-F238E27FC236}">
                <a16:creationId xmlns:a16="http://schemas.microsoft.com/office/drawing/2014/main" id="{7D8517AB-94C7-47EA-89DE-1DE572704038}"/>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15018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C181AF-30FD-497E-A0A3-F02884FA8FA9}"/>
              </a:ext>
            </a:extLst>
          </p:cNvPr>
          <p:cNvSpPr>
            <a:spLocks noGrp="1"/>
          </p:cNvSpPr>
          <p:nvPr>
            <p:ph type="title"/>
          </p:nvPr>
        </p:nvSpPr>
        <p:spPr/>
        <p:txBody>
          <a:bodyPr>
            <a:normAutofit/>
          </a:bodyPr>
          <a:lstStyle/>
          <a:p>
            <a:pPr algn="ctr"/>
            <a:r>
              <a:rPr kumimoji="1" lang="ja-JP" altLang="en-US" sz="4000" dirty="0"/>
              <a:t>コア</a:t>
            </a:r>
            <a:r>
              <a:rPr lang="ja-JP" altLang="en-US" sz="4000" dirty="0"/>
              <a:t>ーコロナ描像</a:t>
            </a:r>
            <a:endParaRPr kumimoji="1" lang="ja-JP" altLang="en-US" sz="4000" dirty="0"/>
          </a:p>
        </p:txBody>
      </p:sp>
      <p:sp>
        <p:nvSpPr>
          <p:cNvPr id="3" name="テキスト ボックス 2">
            <a:extLst>
              <a:ext uri="{FF2B5EF4-FFF2-40B4-BE49-F238E27FC236}">
                <a16:creationId xmlns:a16="http://schemas.microsoft.com/office/drawing/2014/main" id="{7E98A0DB-E2C0-4649-879A-D25689B45A83}"/>
              </a:ext>
            </a:extLst>
          </p:cNvPr>
          <p:cNvSpPr txBox="1"/>
          <p:nvPr/>
        </p:nvSpPr>
        <p:spPr>
          <a:xfrm>
            <a:off x="1647461" y="2823999"/>
            <a:ext cx="2339102" cy="1384995"/>
          </a:xfrm>
          <a:prstGeom prst="rect">
            <a:avLst/>
          </a:prstGeom>
          <a:noFill/>
        </p:spPr>
        <p:txBody>
          <a:bodyPr wrap="none" rtlCol="0">
            <a:spAutoFit/>
          </a:bodyPr>
          <a:lstStyle/>
          <a:p>
            <a:pPr algn="ctr"/>
            <a:r>
              <a:rPr kumimoji="1" lang="ja-JP" altLang="en-US" sz="2800" dirty="0"/>
              <a:t>完全流体部分</a:t>
            </a:r>
            <a:endParaRPr kumimoji="1" lang="en-US" altLang="ja-JP" sz="2800" dirty="0"/>
          </a:p>
          <a:p>
            <a:pPr algn="ctr"/>
            <a:r>
              <a:rPr kumimoji="1" lang="ja-JP" altLang="en-US" sz="2800" dirty="0"/>
              <a:t>＋</a:t>
            </a:r>
            <a:endParaRPr kumimoji="1" lang="en-US" altLang="ja-JP" sz="2800" dirty="0"/>
          </a:p>
          <a:p>
            <a:pPr algn="ctr"/>
            <a:r>
              <a:rPr kumimoji="1" lang="ja-JP" altLang="en-US" sz="2800" dirty="0"/>
              <a:t>粘性補正</a:t>
            </a:r>
          </a:p>
        </p:txBody>
      </p:sp>
      <p:sp>
        <p:nvSpPr>
          <p:cNvPr id="4" name="四角形: 角を丸くする 3">
            <a:extLst>
              <a:ext uri="{FF2B5EF4-FFF2-40B4-BE49-F238E27FC236}">
                <a16:creationId xmlns:a16="http://schemas.microsoft.com/office/drawing/2014/main" id="{0F60441A-B864-41C8-84D2-4126DBBADDB1}"/>
              </a:ext>
            </a:extLst>
          </p:cNvPr>
          <p:cNvSpPr/>
          <p:nvPr/>
        </p:nvSpPr>
        <p:spPr>
          <a:xfrm>
            <a:off x="1055440" y="2204864"/>
            <a:ext cx="3600400" cy="36004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2605ED2-ABD5-4714-A201-373D724E9320}"/>
              </a:ext>
            </a:extLst>
          </p:cNvPr>
          <p:cNvSpPr/>
          <p:nvPr/>
        </p:nvSpPr>
        <p:spPr>
          <a:xfrm>
            <a:off x="1758310" y="1941987"/>
            <a:ext cx="2088232" cy="576064"/>
          </a:xfrm>
          <a:prstGeom prst="round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系全体</a:t>
            </a:r>
          </a:p>
        </p:txBody>
      </p:sp>
      <p:sp>
        <p:nvSpPr>
          <p:cNvPr id="6" name="テキスト ボックス 5">
            <a:extLst>
              <a:ext uri="{FF2B5EF4-FFF2-40B4-BE49-F238E27FC236}">
                <a16:creationId xmlns:a16="http://schemas.microsoft.com/office/drawing/2014/main" id="{8D61DF15-5C95-461A-91D3-EBC59D0A24D3}"/>
              </a:ext>
            </a:extLst>
          </p:cNvPr>
          <p:cNvSpPr txBox="1"/>
          <p:nvPr/>
        </p:nvSpPr>
        <p:spPr>
          <a:xfrm>
            <a:off x="1538232" y="1375696"/>
            <a:ext cx="2632452" cy="523220"/>
          </a:xfrm>
          <a:prstGeom prst="rect">
            <a:avLst/>
          </a:prstGeom>
          <a:noFill/>
        </p:spPr>
        <p:txBody>
          <a:bodyPr wrap="none" rtlCol="0">
            <a:spAutoFit/>
          </a:bodyPr>
          <a:lstStyle/>
          <a:p>
            <a:pPr algn="l"/>
            <a:r>
              <a:rPr kumimoji="1" lang="ja-JP" altLang="en-US" sz="2800" dirty="0">
                <a:solidFill>
                  <a:schemeClr val="accent1">
                    <a:lumMod val="75000"/>
                  </a:schemeClr>
                </a:solidFill>
                <a:highlight>
                  <a:srgbClr val="00FF00"/>
                </a:highlight>
              </a:rPr>
              <a:t>通常の流体描像</a:t>
            </a:r>
          </a:p>
        </p:txBody>
      </p:sp>
      <p:sp>
        <p:nvSpPr>
          <p:cNvPr id="7" name="テキスト ボックス 6">
            <a:extLst>
              <a:ext uri="{FF2B5EF4-FFF2-40B4-BE49-F238E27FC236}">
                <a16:creationId xmlns:a16="http://schemas.microsoft.com/office/drawing/2014/main" id="{A0A13D04-7CFD-40EA-BF75-829A250A7A9A}"/>
              </a:ext>
            </a:extLst>
          </p:cNvPr>
          <p:cNvSpPr txBox="1"/>
          <p:nvPr/>
        </p:nvSpPr>
        <p:spPr>
          <a:xfrm>
            <a:off x="5681032" y="3268141"/>
            <a:ext cx="2339102" cy="1384995"/>
          </a:xfrm>
          <a:prstGeom prst="rect">
            <a:avLst/>
          </a:prstGeom>
          <a:noFill/>
        </p:spPr>
        <p:txBody>
          <a:bodyPr wrap="none" rtlCol="0">
            <a:spAutoFit/>
          </a:bodyPr>
          <a:lstStyle/>
          <a:p>
            <a:pPr algn="ctr"/>
            <a:r>
              <a:rPr kumimoji="1" lang="ja-JP" altLang="en-US" sz="2800" dirty="0"/>
              <a:t>完全流体部分</a:t>
            </a:r>
            <a:endParaRPr kumimoji="1" lang="en-US" altLang="ja-JP" sz="2800" dirty="0"/>
          </a:p>
          <a:p>
            <a:pPr algn="ctr"/>
            <a:r>
              <a:rPr kumimoji="1" lang="ja-JP" altLang="en-US" sz="2800" dirty="0"/>
              <a:t>＋</a:t>
            </a:r>
            <a:endParaRPr kumimoji="1" lang="en-US" altLang="ja-JP" sz="2800" dirty="0"/>
          </a:p>
          <a:p>
            <a:pPr algn="ctr"/>
            <a:r>
              <a:rPr kumimoji="1" lang="en-US" altLang="ja-JP" sz="2800" dirty="0"/>
              <a:t>(</a:t>
            </a:r>
            <a:r>
              <a:rPr kumimoji="1" lang="ja-JP" altLang="en-US" sz="2800" dirty="0"/>
              <a:t>粘性補正</a:t>
            </a:r>
            <a:r>
              <a:rPr kumimoji="1" lang="en-US" altLang="ja-JP" sz="2800" dirty="0"/>
              <a:t>)</a:t>
            </a:r>
            <a:endParaRPr kumimoji="1" lang="ja-JP" altLang="en-US" sz="2800" dirty="0"/>
          </a:p>
        </p:txBody>
      </p:sp>
      <p:sp>
        <p:nvSpPr>
          <p:cNvPr id="8" name="四角形: 角を丸くする 7">
            <a:extLst>
              <a:ext uri="{FF2B5EF4-FFF2-40B4-BE49-F238E27FC236}">
                <a16:creationId xmlns:a16="http://schemas.microsoft.com/office/drawing/2014/main" id="{43AE8576-73A3-49BA-BAF0-06424A86C8BD}"/>
              </a:ext>
            </a:extLst>
          </p:cNvPr>
          <p:cNvSpPr/>
          <p:nvPr/>
        </p:nvSpPr>
        <p:spPr>
          <a:xfrm>
            <a:off x="5398851" y="2167160"/>
            <a:ext cx="5737709" cy="36004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002A7DCB-6444-4E2F-8C17-61D44EAF9A56}"/>
              </a:ext>
            </a:extLst>
          </p:cNvPr>
          <p:cNvSpPr/>
          <p:nvPr/>
        </p:nvSpPr>
        <p:spPr>
          <a:xfrm>
            <a:off x="7217397" y="1895128"/>
            <a:ext cx="2088232" cy="580009"/>
          </a:xfrm>
          <a:prstGeom prst="round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系全体</a:t>
            </a:r>
          </a:p>
        </p:txBody>
      </p:sp>
      <p:sp>
        <p:nvSpPr>
          <p:cNvPr id="10" name="テキスト ボックス 9">
            <a:extLst>
              <a:ext uri="{FF2B5EF4-FFF2-40B4-BE49-F238E27FC236}">
                <a16:creationId xmlns:a16="http://schemas.microsoft.com/office/drawing/2014/main" id="{3AFCB1C0-D7F1-4922-A303-AF006F321A26}"/>
              </a:ext>
            </a:extLst>
          </p:cNvPr>
          <p:cNvSpPr txBox="1"/>
          <p:nvPr/>
        </p:nvSpPr>
        <p:spPr>
          <a:xfrm>
            <a:off x="7217397" y="1355596"/>
            <a:ext cx="2167581" cy="523220"/>
          </a:xfrm>
          <a:prstGeom prst="rect">
            <a:avLst/>
          </a:prstGeom>
          <a:noFill/>
        </p:spPr>
        <p:txBody>
          <a:bodyPr wrap="none" rtlCol="0">
            <a:spAutoFit/>
          </a:bodyPr>
          <a:lstStyle/>
          <a:p>
            <a:pPr algn="l"/>
            <a:r>
              <a:rPr kumimoji="1" lang="en-US" altLang="ja-JP" sz="2800" dirty="0">
                <a:solidFill>
                  <a:schemeClr val="accent1">
                    <a:lumMod val="75000"/>
                  </a:schemeClr>
                </a:solidFill>
                <a:highlight>
                  <a:srgbClr val="FFFF00"/>
                </a:highlight>
              </a:rPr>
              <a:t>EPOS, DCCI2</a:t>
            </a:r>
            <a:endParaRPr kumimoji="1" lang="ja-JP" altLang="en-US" sz="2800" dirty="0">
              <a:solidFill>
                <a:schemeClr val="accent1">
                  <a:lumMod val="75000"/>
                </a:schemeClr>
              </a:solidFill>
              <a:highlight>
                <a:srgbClr val="FFFF00"/>
              </a:highlight>
            </a:endParaRPr>
          </a:p>
        </p:txBody>
      </p:sp>
      <p:sp>
        <p:nvSpPr>
          <p:cNvPr id="11" name="四角形: 角を丸くする 10">
            <a:extLst>
              <a:ext uri="{FF2B5EF4-FFF2-40B4-BE49-F238E27FC236}">
                <a16:creationId xmlns:a16="http://schemas.microsoft.com/office/drawing/2014/main" id="{B1F00EC3-2B06-4C4B-AF1F-74969B0287BF}"/>
              </a:ext>
            </a:extLst>
          </p:cNvPr>
          <p:cNvSpPr/>
          <p:nvPr/>
        </p:nvSpPr>
        <p:spPr>
          <a:xfrm>
            <a:off x="5629106" y="2924945"/>
            <a:ext cx="2483118" cy="183208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11B55139-7571-49AC-98DE-E35AA38B0C7D}"/>
              </a:ext>
            </a:extLst>
          </p:cNvPr>
          <p:cNvSpPr/>
          <p:nvPr/>
        </p:nvSpPr>
        <p:spPr>
          <a:xfrm>
            <a:off x="8400256" y="2924944"/>
            <a:ext cx="2483118" cy="183208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AC72456-71D7-47CF-9EDC-4EBA2D85AC91}"/>
              </a:ext>
            </a:extLst>
          </p:cNvPr>
          <p:cNvSpPr txBox="1"/>
          <p:nvPr/>
        </p:nvSpPr>
        <p:spPr>
          <a:xfrm>
            <a:off x="8516493" y="3266444"/>
            <a:ext cx="2287806" cy="1384995"/>
          </a:xfrm>
          <a:prstGeom prst="rect">
            <a:avLst/>
          </a:prstGeom>
          <a:noFill/>
        </p:spPr>
        <p:txBody>
          <a:bodyPr wrap="none" rtlCol="0">
            <a:spAutoFit/>
          </a:bodyPr>
          <a:lstStyle/>
          <a:p>
            <a:r>
              <a:rPr kumimoji="1" lang="ja-JP" altLang="en-US" sz="2800" dirty="0"/>
              <a:t>非平衡な部分</a:t>
            </a:r>
            <a:endParaRPr kumimoji="1" lang="en-US" altLang="ja-JP" sz="2800" dirty="0"/>
          </a:p>
          <a:p>
            <a:pPr marL="457200" indent="-457200">
              <a:buFont typeface="Arial" panose="020B0604020202020204" pitchFamily="34" charset="0"/>
              <a:buChar char="•"/>
            </a:pPr>
            <a:r>
              <a:rPr kumimoji="1" lang="ja-JP" altLang="en-US" sz="2800" dirty="0"/>
              <a:t>ジェット</a:t>
            </a:r>
            <a:endParaRPr kumimoji="1" lang="en-US" altLang="ja-JP" sz="2800" dirty="0"/>
          </a:p>
          <a:p>
            <a:pPr marL="457200" indent="-457200">
              <a:buFont typeface="Arial" panose="020B0604020202020204" pitchFamily="34" charset="0"/>
              <a:buChar char="•"/>
            </a:pPr>
            <a:r>
              <a:rPr kumimoji="1" lang="ja-JP" altLang="en-US" sz="2800" dirty="0"/>
              <a:t>周辺部</a:t>
            </a:r>
            <a:endParaRPr kumimoji="1" lang="en-US" altLang="ja-JP" sz="2800" dirty="0"/>
          </a:p>
        </p:txBody>
      </p:sp>
      <p:sp>
        <p:nvSpPr>
          <p:cNvPr id="14" name="四角形: 角を丸くする 13">
            <a:extLst>
              <a:ext uri="{FF2B5EF4-FFF2-40B4-BE49-F238E27FC236}">
                <a16:creationId xmlns:a16="http://schemas.microsoft.com/office/drawing/2014/main" id="{C8683244-1D72-46F5-8D0F-D571E37E8071}"/>
              </a:ext>
            </a:extLst>
          </p:cNvPr>
          <p:cNvSpPr/>
          <p:nvPr/>
        </p:nvSpPr>
        <p:spPr>
          <a:xfrm>
            <a:off x="5826549" y="2661603"/>
            <a:ext cx="2088232" cy="576064"/>
          </a:xfrm>
          <a:prstGeom prst="round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コア</a:t>
            </a:r>
          </a:p>
        </p:txBody>
      </p:sp>
      <p:sp>
        <p:nvSpPr>
          <p:cNvPr id="15" name="四角形: 角を丸くする 14">
            <a:extLst>
              <a:ext uri="{FF2B5EF4-FFF2-40B4-BE49-F238E27FC236}">
                <a16:creationId xmlns:a16="http://schemas.microsoft.com/office/drawing/2014/main" id="{FFB37DD4-87F9-4179-B3D4-2DA0F7684583}"/>
              </a:ext>
            </a:extLst>
          </p:cNvPr>
          <p:cNvSpPr/>
          <p:nvPr/>
        </p:nvSpPr>
        <p:spPr>
          <a:xfrm>
            <a:off x="8597699" y="2636912"/>
            <a:ext cx="2088232" cy="576064"/>
          </a:xfrm>
          <a:prstGeom prst="round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コロナ</a:t>
            </a:r>
          </a:p>
        </p:txBody>
      </p:sp>
      <p:sp>
        <p:nvSpPr>
          <p:cNvPr id="16" name="テキスト ボックス 15">
            <a:extLst>
              <a:ext uri="{FF2B5EF4-FFF2-40B4-BE49-F238E27FC236}">
                <a16:creationId xmlns:a16="http://schemas.microsoft.com/office/drawing/2014/main" id="{2B945639-EA67-4120-B8AC-1E39592C58B1}"/>
              </a:ext>
            </a:extLst>
          </p:cNvPr>
          <p:cNvSpPr txBox="1"/>
          <p:nvPr/>
        </p:nvSpPr>
        <p:spPr>
          <a:xfrm>
            <a:off x="1240575" y="4517091"/>
            <a:ext cx="3161443" cy="830997"/>
          </a:xfrm>
          <a:prstGeom prst="rect">
            <a:avLst/>
          </a:prstGeom>
          <a:noFill/>
        </p:spPr>
        <p:txBody>
          <a:bodyPr wrap="none" rtlCol="0">
            <a:spAutoFit/>
          </a:bodyPr>
          <a:lstStyle/>
          <a:p>
            <a:pPr algn="l"/>
            <a:r>
              <a:rPr kumimoji="1" lang="en-US" altLang="ja-JP" sz="2400" dirty="0"/>
              <a:t>※</a:t>
            </a:r>
            <a:r>
              <a:rPr kumimoji="1" lang="ja-JP" altLang="en-US" sz="2400" dirty="0"/>
              <a:t>粘性は非平衡の効果</a:t>
            </a:r>
            <a:endParaRPr kumimoji="1" lang="en-US" altLang="ja-JP" sz="2400" dirty="0"/>
          </a:p>
          <a:p>
            <a:pPr algn="l"/>
            <a:r>
              <a:rPr kumimoji="1" lang="ja-JP" altLang="en-US" sz="2400" dirty="0"/>
              <a:t>だが所詮平衡近傍</a:t>
            </a:r>
          </a:p>
        </p:txBody>
      </p:sp>
      <p:grpSp>
        <p:nvGrpSpPr>
          <p:cNvPr id="17" name="グループ化 16">
            <a:extLst>
              <a:ext uri="{FF2B5EF4-FFF2-40B4-BE49-F238E27FC236}">
                <a16:creationId xmlns:a16="http://schemas.microsoft.com/office/drawing/2014/main" id="{E7B55F5E-CFC9-4D16-8BC8-6B561BD934F3}"/>
              </a:ext>
            </a:extLst>
          </p:cNvPr>
          <p:cNvGrpSpPr>
            <a:grpSpLocks noChangeAspect="1"/>
          </p:cNvGrpSpPr>
          <p:nvPr/>
        </p:nvGrpSpPr>
        <p:grpSpPr>
          <a:xfrm>
            <a:off x="11162575" y="5333195"/>
            <a:ext cx="791146" cy="1728871"/>
            <a:chOff x="1795273" y="2610896"/>
            <a:chExt cx="1977865" cy="4322177"/>
          </a:xfrm>
        </p:grpSpPr>
        <p:pic>
          <p:nvPicPr>
            <p:cNvPr id="18" name="グラフィックス 17" descr="装飾的な円">
              <a:extLst>
                <a:ext uri="{FF2B5EF4-FFF2-40B4-BE49-F238E27FC236}">
                  <a16:creationId xmlns:a16="http://schemas.microsoft.com/office/drawing/2014/main" id="{2237E4F9-0D5D-4BA6-AA3D-0149605481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9" name="グラフィックス 18" descr="中心点から放射状に広がる複数の円">
              <a:extLst>
                <a:ext uri="{FF2B5EF4-FFF2-40B4-BE49-F238E27FC236}">
                  <a16:creationId xmlns:a16="http://schemas.microsoft.com/office/drawing/2014/main" id="{38D21904-96EB-4DA2-B8A0-33817E34B31E}"/>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21" name="テキスト ボックス 20">
            <a:extLst>
              <a:ext uri="{FF2B5EF4-FFF2-40B4-BE49-F238E27FC236}">
                <a16:creationId xmlns:a16="http://schemas.microsoft.com/office/drawing/2014/main" id="{78D7C433-DA3C-44E2-8595-A9710E4DFF71}"/>
              </a:ext>
            </a:extLst>
          </p:cNvPr>
          <p:cNvSpPr txBox="1"/>
          <p:nvPr/>
        </p:nvSpPr>
        <p:spPr>
          <a:xfrm>
            <a:off x="7300480" y="4797152"/>
            <a:ext cx="1891864" cy="954107"/>
          </a:xfrm>
          <a:prstGeom prst="rect">
            <a:avLst/>
          </a:prstGeom>
          <a:noFill/>
        </p:spPr>
        <p:txBody>
          <a:bodyPr wrap="none" rtlCol="0">
            <a:spAutoFit/>
          </a:bodyPr>
          <a:lstStyle/>
          <a:p>
            <a:pPr algn="ctr"/>
            <a:r>
              <a:rPr kumimoji="1" lang="ja-JP" altLang="en-US" sz="2800" dirty="0"/>
              <a:t>初期状態を</a:t>
            </a:r>
            <a:endParaRPr kumimoji="1" lang="en-US" altLang="ja-JP" sz="2800" dirty="0"/>
          </a:p>
          <a:p>
            <a:pPr algn="ctr"/>
            <a:r>
              <a:rPr kumimoji="1" lang="ja-JP" altLang="en-US" sz="2800" dirty="0"/>
              <a:t>分離</a:t>
            </a:r>
          </a:p>
        </p:txBody>
      </p:sp>
      <p:sp>
        <p:nvSpPr>
          <p:cNvPr id="22" name="矢印: 折線 21">
            <a:extLst>
              <a:ext uri="{FF2B5EF4-FFF2-40B4-BE49-F238E27FC236}">
                <a16:creationId xmlns:a16="http://schemas.microsoft.com/office/drawing/2014/main" id="{42F3B456-4F67-47A2-B87D-1EE3739C14DC}"/>
              </a:ext>
            </a:extLst>
          </p:cNvPr>
          <p:cNvSpPr>
            <a:spLocks noChangeAspect="1"/>
          </p:cNvSpPr>
          <p:nvPr/>
        </p:nvSpPr>
        <p:spPr>
          <a:xfrm rot="16200000">
            <a:off x="6585830" y="4915124"/>
            <a:ext cx="569671" cy="608076"/>
          </a:xfrm>
          <a:prstGeom prst="ben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矢印: 折線 22">
            <a:extLst>
              <a:ext uri="{FF2B5EF4-FFF2-40B4-BE49-F238E27FC236}">
                <a16:creationId xmlns:a16="http://schemas.microsoft.com/office/drawing/2014/main" id="{B73181C4-98ED-42A2-9A4F-ABC8EC4B7773}"/>
              </a:ext>
            </a:extLst>
          </p:cNvPr>
          <p:cNvSpPr>
            <a:spLocks noChangeAspect="1"/>
          </p:cNvSpPr>
          <p:nvPr/>
        </p:nvSpPr>
        <p:spPr>
          <a:xfrm rot="5400000" flipH="1">
            <a:off x="9273233" y="4908816"/>
            <a:ext cx="569671" cy="608076"/>
          </a:xfrm>
          <a:prstGeom prst="ben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5CDF39F0-5808-4A88-ABD9-279EA24FD05F}"/>
              </a:ext>
            </a:extLst>
          </p:cNvPr>
          <p:cNvSpPr txBox="1"/>
          <p:nvPr/>
        </p:nvSpPr>
        <p:spPr>
          <a:xfrm>
            <a:off x="1467688" y="5949280"/>
            <a:ext cx="9236824" cy="830997"/>
          </a:xfrm>
          <a:prstGeom prst="rect">
            <a:avLst/>
          </a:prstGeom>
          <a:noFill/>
        </p:spPr>
        <p:txBody>
          <a:bodyPr wrap="none" rtlCol="0">
            <a:spAutoFit/>
          </a:bodyPr>
          <a:lstStyle/>
          <a:p>
            <a:pPr algn="l"/>
            <a:r>
              <a:rPr kumimoji="1" lang="en-US" altLang="ja-JP" sz="1600" dirty="0" err="1"/>
              <a:t>P.Bozek</a:t>
            </a:r>
            <a:r>
              <a:rPr kumimoji="1" lang="en-US" altLang="ja-JP" sz="1600" dirty="0"/>
              <a:t>, Acta Phys. </a:t>
            </a:r>
            <a:r>
              <a:rPr kumimoji="1" lang="en-US" altLang="ja-JP" sz="1600" dirty="0" err="1"/>
              <a:t>Pol.B</a:t>
            </a:r>
            <a:r>
              <a:rPr kumimoji="1" lang="en-US" altLang="ja-JP" sz="1600" dirty="0"/>
              <a:t> 36, 3071 (2005); </a:t>
            </a:r>
            <a:r>
              <a:rPr kumimoji="1" lang="en-US" altLang="ja-JP" sz="1600" dirty="0" err="1"/>
              <a:t>K.Werner</a:t>
            </a:r>
            <a:r>
              <a:rPr kumimoji="1" lang="en-US" altLang="ja-JP" sz="1600" dirty="0"/>
              <a:t>, Phys. Rev. Lett. 98, 152301 (2007);</a:t>
            </a:r>
          </a:p>
          <a:p>
            <a:pPr algn="l"/>
            <a:r>
              <a:rPr kumimoji="1" lang="en-US" altLang="ja-JP" sz="1600" dirty="0" err="1"/>
              <a:t>J.Aichelin</a:t>
            </a:r>
            <a:r>
              <a:rPr kumimoji="1" lang="en-US" altLang="ja-JP" sz="1600" dirty="0"/>
              <a:t>, </a:t>
            </a:r>
            <a:r>
              <a:rPr kumimoji="1" lang="en-US" altLang="ja-JP" sz="1600" dirty="0" err="1"/>
              <a:t>K.Werner</a:t>
            </a:r>
            <a:r>
              <a:rPr kumimoji="1" lang="en-US" altLang="ja-JP" sz="1600" dirty="0"/>
              <a:t>, Phys. Rev. C 79, 064907 (2009); </a:t>
            </a:r>
            <a:r>
              <a:rPr kumimoji="1" lang="en-US" altLang="ja-JP" sz="1600" dirty="0" err="1"/>
              <a:t>F.Becattini</a:t>
            </a:r>
            <a:r>
              <a:rPr kumimoji="1" lang="en-US" altLang="ja-JP" sz="1600" dirty="0"/>
              <a:t>, </a:t>
            </a:r>
            <a:r>
              <a:rPr kumimoji="1" lang="en-US" altLang="ja-JP" sz="1600" dirty="0" err="1"/>
              <a:t>J.Manninen</a:t>
            </a:r>
            <a:r>
              <a:rPr kumimoji="1" lang="en-US" altLang="ja-JP" sz="1600" dirty="0"/>
              <a:t>, Phys. Lett. B 673, 19 (2009);</a:t>
            </a:r>
          </a:p>
          <a:p>
            <a:pPr algn="l"/>
            <a:r>
              <a:rPr kumimoji="1" lang="en-US" altLang="ja-JP" sz="1600" dirty="0" err="1"/>
              <a:t>T.Pierog</a:t>
            </a:r>
            <a:r>
              <a:rPr kumimoji="1" lang="en-US" altLang="ja-JP" sz="1600" dirty="0"/>
              <a:t> </a:t>
            </a:r>
            <a:r>
              <a:rPr kumimoji="1" lang="en-US" altLang="ja-JP" sz="1600" i="1" dirty="0"/>
              <a:t>et al</a:t>
            </a:r>
            <a:r>
              <a:rPr kumimoji="1" lang="en-US" altLang="ja-JP" sz="1600" dirty="0"/>
              <a:t>., Phys. Rev. C 92, 034906 (2015); </a:t>
            </a:r>
            <a:r>
              <a:rPr kumimoji="1" lang="en-US" altLang="ja-JP" sz="1600" dirty="0" err="1"/>
              <a:t>K.Werner</a:t>
            </a:r>
            <a:r>
              <a:rPr kumimoji="1" lang="en-US" altLang="ja-JP" sz="1600" dirty="0"/>
              <a:t> </a:t>
            </a:r>
            <a:r>
              <a:rPr kumimoji="1" lang="en-US" altLang="ja-JP" sz="1600" i="1" dirty="0"/>
              <a:t>et al</a:t>
            </a:r>
            <a:r>
              <a:rPr kumimoji="1" lang="en-US" altLang="ja-JP" sz="1600" dirty="0"/>
              <a:t>., EPJ Web Conf. 171, 09002 (2018).</a:t>
            </a:r>
            <a:endParaRPr kumimoji="1" lang="ja-JP" altLang="en-US" sz="1600" dirty="0"/>
          </a:p>
        </p:txBody>
      </p:sp>
    </p:spTree>
    <p:extLst>
      <p:ext uri="{BB962C8B-B14F-4D97-AF65-F5344CB8AC3E}">
        <p14:creationId xmlns:p14="http://schemas.microsoft.com/office/powerpoint/2010/main" val="916703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BE875-1373-4CD0-BE83-14AEC257DFC4}"/>
              </a:ext>
            </a:extLst>
          </p:cNvPr>
          <p:cNvSpPr txBox="1"/>
          <p:nvPr/>
        </p:nvSpPr>
        <p:spPr>
          <a:xfrm>
            <a:off x="169418" y="77345"/>
            <a:ext cx="118901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lumMod val="95000"/>
                  </a:prstClr>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DCCI2</a:t>
            </a:r>
            <a:r>
              <a:rPr kumimoji="1" lang="ja-JP" altLang="en-US" sz="4000" b="0" i="0" u="none" strike="noStrike" kern="1200" cap="none" spc="0" normalizeH="0" baseline="0" noProof="0" dirty="0">
                <a:ln>
                  <a:noFill/>
                </a:ln>
                <a:solidFill>
                  <a:prstClr val="white">
                    <a:lumMod val="95000"/>
                  </a:prstClr>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の例</a:t>
            </a:r>
          </a:p>
        </p:txBody>
      </p:sp>
      <p:pic>
        <p:nvPicPr>
          <p:cNvPr id="4" name="Picture 3">
            <a:extLst>
              <a:ext uri="{FF2B5EF4-FFF2-40B4-BE49-F238E27FC236}">
                <a16:creationId xmlns:a16="http://schemas.microsoft.com/office/drawing/2014/main" id="{1224FA93-4DB7-41D2-866D-AB520BD36A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11287" y="1220362"/>
            <a:ext cx="7566801" cy="5675100"/>
          </a:xfrm>
          <a:prstGeom prst="rect">
            <a:avLst/>
          </a:prstGeom>
        </p:spPr>
      </p:pic>
      <p:pic>
        <p:nvPicPr>
          <p:cNvPr id="6" name="Picture 5" descr="Chart, scatter chart&#10;&#10;Description automatically generated">
            <a:extLst>
              <a:ext uri="{FF2B5EF4-FFF2-40B4-BE49-F238E27FC236}">
                <a16:creationId xmlns:a16="http://schemas.microsoft.com/office/drawing/2014/main" id="{B2B11BF2-E292-4B02-A2FA-73A6194DC9E5}"/>
              </a:ext>
            </a:extLst>
          </p:cNvPr>
          <p:cNvPicPr>
            <a:picLocks noChangeAspect="1"/>
          </p:cNvPicPr>
          <p:nvPr/>
        </p:nvPicPr>
        <p:blipFill rotWithShape="1">
          <a:blip r:embed="rId3">
            <a:extLst>
              <a:ext uri="{28A0092B-C50C-407E-A947-70E740481C1C}">
                <a14:useLocalDpi xmlns:a14="http://schemas.microsoft.com/office/drawing/2010/main" val="0"/>
              </a:ext>
            </a:extLst>
          </a:blip>
          <a:srcRect r="7753"/>
          <a:stretch/>
        </p:blipFill>
        <p:spPr>
          <a:xfrm>
            <a:off x="-141941" y="1342983"/>
            <a:ext cx="6645600" cy="5403114"/>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61DE5F-DDC4-4EE8-8DE7-C93C07F5501A}"/>
                  </a:ext>
                </a:extLst>
              </p:cNvPr>
              <p:cNvSpPr txBox="1"/>
              <p:nvPr/>
            </p:nvSpPr>
            <p:spPr>
              <a:xfrm>
                <a:off x="1766198" y="1085300"/>
                <a:ext cx="2984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Transverse plane (</a:t>
                </a:r>
                <a14:m>
                  <m:oMath xmlns:m="http://schemas.openxmlformats.org/officeDocument/2006/math">
                    <m:d>
                      <m:dPr>
                        <m:begChr m:val="|"/>
                        <m:endChr m:val="|"/>
                        <m:ctrlP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dPr>
                      <m:e>
                        <m:sSub>
                          <m:sSubPr>
                            <m:ctrlP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sSubPr>
                          <m:e>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𝜂</m:t>
                            </m:r>
                          </m:e>
                          <m:sub>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𝑠</m:t>
                            </m:r>
                          </m:sub>
                        </m:sSub>
                      </m:e>
                    </m:d>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&lt;0.5</m:t>
                    </m:r>
                  </m:oMath>
                </a14:m>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a:t>
                </a:r>
                <a:endPar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6361DE5F-DDC4-4EE8-8DE7-C93C07F5501A}"/>
                  </a:ext>
                </a:extLst>
              </p:cNvPr>
              <p:cNvSpPr txBox="1">
                <a:spLocks noRot="1" noChangeAspect="1" noMove="1" noResize="1" noEditPoints="1" noAdjustHandles="1" noChangeArrowheads="1" noChangeShapeType="1" noTextEdit="1"/>
              </p:cNvSpPr>
              <p:nvPr/>
            </p:nvSpPr>
            <p:spPr>
              <a:xfrm>
                <a:off x="1766198" y="1085300"/>
                <a:ext cx="2984775" cy="830997"/>
              </a:xfrm>
              <a:prstGeom prst="rect">
                <a:avLst/>
              </a:prstGeom>
              <a:blipFill>
                <a:blip r:embed="rId4"/>
                <a:stretch>
                  <a:fillRect t="-5147" b="-16912"/>
                </a:stretch>
              </a:blipFill>
            </p:spPr>
            <p:txBody>
              <a:bodyPr/>
              <a:lstStyle/>
              <a:p>
                <a:r>
                  <a:rPr lang="ja-JP" altLang="en-US">
                    <a:noFill/>
                  </a:rPr>
                  <a:t> </a:t>
                </a:r>
              </a:p>
            </p:txBody>
          </p:sp>
        </mc:Fallback>
      </mc:AlternateContent>
      <p:sp>
        <p:nvSpPr>
          <p:cNvPr id="7" name="TextBox 6">
            <a:extLst>
              <a:ext uri="{FF2B5EF4-FFF2-40B4-BE49-F238E27FC236}">
                <a16:creationId xmlns:a16="http://schemas.microsoft.com/office/drawing/2014/main" id="{6FA82B9F-D33D-41CF-B3B4-E2ECA8DCCECA}"/>
              </a:ext>
            </a:extLst>
          </p:cNvPr>
          <p:cNvSpPr txBox="1"/>
          <p:nvPr/>
        </p:nvSpPr>
        <p:spPr>
          <a:xfrm>
            <a:off x="4424234" y="870452"/>
            <a:ext cx="3380247"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err="1">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Pb+Pb</a:t>
            </a:r>
            <a:r>
              <a:rPr kumimoji="1" lang="en-US" altLang="ja-JP" sz="3600" b="0" i="0" u="none" strike="noStrike" kern="1200" cap="none" spc="0" normalizeH="0" baseline="0" noProof="0" dirty="0">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 2.76 </a:t>
            </a:r>
            <a:r>
              <a:rPr kumimoji="1" lang="en-US" altLang="ja-JP" sz="3600" b="0" i="0" u="none" strike="noStrike" kern="1200" cap="none" spc="0" normalizeH="0" baseline="0" noProof="0" dirty="0" err="1">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TeV</a:t>
            </a:r>
            <a:endParaRPr kumimoji="1" lang="ja-JP" altLang="en-US" sz="3600" b="0" i="0" u="none" strike="noStrike" kern="1200" cap="none" spc="0" normalizeH="0" baseline="0" noProof="0" dirty="0">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29CD5E-561A-4B6C-9DE3-A63F87792869}"/>
                  </a:ext>
                </a:extLst>
              </p:cNvPr>
              <p:cNvSpPr txBox="1"/>
              <p:nvPr/>
            </p:nvSpPr>
            <p:spPr>
              <a:xfrm>
                <a:off x="8610600" y="1085299"/>
                <a:ext cx="23569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𝑥</m:t>
                    </m:r>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m:t>
                    </m:r>
                    <m:sSub>
                      <m:sSubPr>
                        <m:ctrlP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ctrlPr>
                      </m:sSubPr>
                      <m:e>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𝜂</m:t>
                        </m:r>
                      </m:e>
                      <m:sub>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𝑠</m:t>
                        </m:r>
                      </m:sub>
                    </m:sSub>
                  </m:oMath>
                </a14:m>
                <a:r>
                  <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 </a:t>
                </a:r>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plane (</a:t>
                </a:r>
                <a14:m>
                  <m:oMath xmlns:m="http://schemas.openxmlformats.org/officeDocument/2006/math">
                    <m:d>
                      <m:dPr>
                        <m:begChr m:val="|"/>
                        <m:endChr m:val="|"/>
                        <m:ctrlP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dPr>
                      <m:e>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𝑦</m:t>
                        </m:r>
                      </m:e>
                    </m:d>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&lt;0.5</m:t>
                    </m:r>
                  </m:oMath>
                </a14:m>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a:t>
                </a:r>
                <a:endPar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9D29CD5E-561A-4B6C-9DE3-A63F87792869}"/>
                  </a:ext>
                </a:extLst>
              </p:cNvPr>
              <p:cNvSpPr txBox="1">
                <a:spLocks noRot="1" noChangeAspect="1" noMove="1" noResize="1" noEditPoints="1" noAdjustHandles="1" noChangeArrowheads="1" noChangeShapeType="1" noTextEdit="1"/>
              </p:cNvSpPr>
              <p:nvPr/>
            </p:nvSpPr>
            <p:spPr>
              <a:xfrm>
                <a:off x="8610600" y="1085299"/>
                <a:ext cx="2356954" cy="830997"/>
              </a:xfrm>
              <a:prstGeom prst="rect">
                <a:avLst/>
              </a:prstGeom>
              <a:blipFill>
                <a:blip r:embed="rId5"/>
                <a:stretch>
                  <a:fillRect t="-5147" b="-16912"/>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540319FB-B0A8-4EAD-9643-EE5AE01744E2}"/>
              </a:ext>
            </a:extLst>
          </p:cNvPr>
          <p:cNvSpPr txBox="1"/>
          <p:nvPr/>
        </p:nvSpPr>
        <p:spPr>
          <a:xfrm>
            <a:off x="4367953" y="6556908"/>
            <a:ext cx="34928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Movies: Courtesy of </a:t>
            </a:r>
            <a:r>
              <a:rPr kumimoji="1" lang="en-US" altLang="ja-JP" sz="1600" b="0"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Y.Kanakubo</a:t>
            </a:r>
            <a:endParaRPr kumimoji="1" lang="ja-JP" altLang="en-US"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9" name="グループ化 8">
            <a:extLst>
              <a:ext uri="{FF2B5EF4-FFF2-40B4-BE49-F238E27FC236}">
                <a16:creationId xmlns:a16="http://schemas.microsoft.com/office/drawing/2014/main" id="{64167ACF-CA68-4791-9C89-56170AF6194B}"/>
              </a:ext>
            </a:extLst>
          </p:cNvPr>
          <p:cNvGrpSpPr>
            <a:grpSpLocks noChangeAspect="1"/>
          </p:cNvGrpSpPr>
          <p:nvPr/>
        </p:nvGrpSpPr>
        <p:grpSpPr>
          <a:xfrm>
            <a:off x="11162575" y="5333195"/>
            <a:ext cx="791146" cy="1728871"/>
            <a:chOff x="1795273" y="2610896"/>
            <a:chExt cx="1977865" cy="4322177"/>
          </a:xfrm>
        </p:grpSpPr>
        <p:pic>
          <p:nvPicPr>
            <p:cNvPr id="11" name="グラフィックス 10" descr="装飾的な円">
              <a:extLst>
                <a:ext uri="{FF2B5EF4-FFF2-40B4-BE49-F238E27FC236}">
                  <a16:creationId xmlns:a16="http://schemas.microsoft.com/office/drawing/2014/main" id="{15DEDFC0-60AC-4390-A11D-E25A3EC5E9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400000">
              <a:off x="2444035" y="2610896"/>
              <a:ext cx="680338" cy="4322177"/>
            </a:xfrm>
            <a:prstGeom prst="rect">
              <a:avLst/>
            </a:prstGeom>
          </p:spPr>
        </p:pic>
        <p:pic>
          <p:nvPicPr>
            <p:cNvPr id="12" name="グラフィックス 11" descr="中心点から放射状に広がる複数の円">
              <a:extLst>
                <a:ext uri="{FF2B5EF4-FFF2-40B4-BE49-F238E27FC236}">
                  <a16:creationId xmlns:a16="http://schemas.microsoft.com/office/drawing/2014/main" id="{5265E22E-7354-41F1-8BFC-A5C5E74E7E43}"/>
                </a:ext>
              </a:extLst>
            </p:cNvPr>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45498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B11BF2-E292-4B02-A2FA-73A6194DC9E5}"/>
              </a:ext>
            </a:extLst>
          </p:cNvPr>
          <p:cNvPicPr>
            <a:picLocks noChangeAspect="1"/>
          </p:cNvPicPr>
          <p:nvPr/>
        </p:nvPicPr>
        <p:blipFill>
          <a:blip r:embed="rId3">
            <a:extLst>
              <a:ext uri="{28A0092B-C50C-407E-A947-70E740481C1C}">
                <a14:useLocalDpi xmlns:a14="http://schemas.microsoft.com/office/drawing/2010/main" val="0"/>
              </a:ext>
            </a:extLst>
          </a:blip>
          <a:srcRect l="3877" r="3877"/>
          <a:stretch/>
        </p:blipFill>
        <p:spPr>
          <a:xfrm>
            <a:off x="138048" y="1342757"/>
            <a:ext cx="6643645" cy="540152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5D4EE0-1186-4D96-B09C-02C3B84915AB}"/>
                  </a:ext>
                </a:extLst>
              </p:cNvPr>
              <p:cNvSpPr txBox="1"/>
              <p:nvPr/>
            </p:nvSpPr>
            <p:spPr>
              <a:xfrm>
                <a:off x="8231769" y="1311151"/>
                <a:ext cx="32115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400" b="1" i="1" u="none" strike="noStrike" kern="1200" cap="none" spc="0" normalizeH="0" baseline="0" noProof="0" dirty="0" smtClean="0">
                        <a:ln>
                          <a:noFill/>
                        </a:ln>
                        <a:solidFill>
                          <a:srgbClr val="E7E6E6">
                            <a:lumMod val="90000"/>
                          </a:srgbClr>
                        </a:solidFill>
                        <a:effectLst/>
                        <a:uLnTx/>
                        <a:uFillTx/>
                        <a:latin typeface="Cambria Math" panose="02040503050406030204" pitchFamily="18" charset="0"/>
                        <a:cs typeface="Calibri" panose="020F0502020204030204" pitchFamily="34" charset="0"/>
                      </a:rPr>
                      <m:t>𝒙</m:t>
                    </m:r>
                    <m:r>
                      <a:rPr kumimoji="1" lang="en-US" altLang="ja-JP" sz="2400" b="1" i="1" u="none" strike="noStrike" kern="1200" cap="none" spc="0" normalizeH="0" baseline="0" noProof="0" dirty="0" smtClean="0">
                        <a:ln>
                          <a:noFill/>
                        </a:ln>
                        <a:solidFill>
                          <a:srgbClr val="E7E6E6">
                            <a:lumMod val="90000"/>
                          </a:srgbClr>
                        </a:solidFill>
                        <a:effectLst/>
                        <a:uLnTx/>
                        <a:uFillTx/>
                        <a:latin typeface="Cambria Math" panose="02040503050406030204" pitchFamily="18" charset="0"/>
                        <a:cs typeface="Calibri" panose="020F0502020204030204" pitchFamily="34" charset="0"/>
                      </a:rPr>
                      <m:t>−</m:t>
                    </m:r>
                    <m:sSub>
                      <m:sSubPr>
                        <m:ctrlPr>
                          <a:rPr kumimoji="1" lang="en-US" altLang="ja-JP" sz="2400" b="1" i="1" u="none" strike="noStrike" kern="1200" cap="none" spc="0" normalizeH="0" baseline="0" noProof="0" dirty="0" smtClean="0">
                            <a:ln>
                              <a:noFill/>
                            </a:ln>
                            <a:solidFill>
                              <a:srgbClr val="E7E6E6">
                                <a:lumMod val="90000"/>
                              </a:srgbClr>
                            </a:solidFill>
                            <a:effectLst/>
                            <a:uLnTx/>
                            <a:uFillTx/>
                            <a:latin typeface="Cambria Math" panose="02040503050406030204" pitchFamily="18" charset="0"/>
                            <a:cs typeface="Calibri" panose="020F0502020204030204" pitchFamily="34" charset="0"/>
                          </a:rPr>
                        </m:ctrlPr>
                      </m:sSubPr>
                      <m:e>
                        <m:r>
                          <a:rPr kumimoji="1" lang="en-US" altLang="ja-JP" sz="2400" b="1" i="1" u="none" strike="noStrike" kern="1200" cap="none" spc="0" normalizeH="0" baseline="0" noProof="0" dirty="0" smtClean="0">
                            <a:ln>
                              <a:noFill/>
                            </a:ln>
                            <a:solidFill>
                              <a:srgbClr val="E7E6E6">
                                <a:lumMod val="90000"/>
                              </a:srgbClr>
                            </a:solidFill>
                            <a:effectLst/>
                            <a:uLnTx/>
                            <a:uFillTx/>
                            <a:latin typeface="Cambria Math" panose="02040503050406030204" pitchFamily="18" charset="0"/>
                            <a:cs typeface="Calibri" panose="020F0502020204030204" pitchFamily="34" charset="0"/>
                          </a:rPr>
                          <m:t>𝜼</m:t>
                        </m:r>
                      </m:e>
                      <m:sub>
                        <m:r>
                          <a:rPr kumimoji="1" lang="en-US" altLang="ja-JP" sz="2400" b="1" i="1" u="none" strike="noStrike" kern="1200" cap="none" spc="0" normalizeH="0" baseline="0" noProof="0" dirty="0" smtClean="0">
                            <a:ln>
                              <a:noFill/>
                            </a:ln>
                            <a:solidFill>
                              <a:srgbClr val="E7E6E6">
                                <a:lumMod val="90000"/>
                              </a:srgbClr>
                            </a:solidFill>
                            <a:effectLst/>
                            <a:uLnTx/>
                            <a:uFillTx/>
                            <a:latin typeface="Cambria Math" panose="02040503050406030204" pitchFamily="18" charset="0"/>
                            <a:cs typeface="Calibri" panose="020F0502020204030204" pitchFamily="34" charset="0"/>
                          </a:rPr>
                          <m:t>𝒔</m:t>
                        </m:r>
                      </m:sub>
                    </m:sSub>
                  </m:oMath>
                </a14:m>
                <a:r>
                  <a:rPr kumimoji="1" lang="ja-JP" altLang="en-US" sz="2400" b="1" i="0" u="none" strike="noStrike" kern="1200" cap="none" spc="0" normalizeH="0" baseline="0" noProof="0" dirty="0">
                    <a:ln>
                      <a:noFill/>
                    </a:ln>
                    <a:solidFill>
                      <a:srgbClr val="E7E6E6">
                        <a:lumMod val="9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 </a:t>
                </a:r>
                <a:r>
                  <a:rPr kumimoji="1" lang="en-US" altLang="ja-JP" sz="2400" b="1" i="0" u="none" strike="noStrike" kern="1200" cap="none" spc="0" normalizeH="0" baseline="0" noProof="0" dirty="0">
                    <a:ln>
                      <a:noFill/>
                    </a:ln>
                    <a:solidFill>
                      <a:srgbClr val="E7E6E6">
                        <a:lumMod val="9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plane (</a:t>
                </a:r>
                <a14:m>
                  <m:oMath xmlns:m="http://schemas.openxmlformats.org/officeDocument/2006/math">
                    <m:r>
                      <a:rPr kumimoji="1" lang="en-US" altLang="ja-JP" sz="2400" b="1" i="1" u="none" strike="noStrike" kern="1200" cap="none" spc="0" normalizeH="0" baseline="0" noProof="0" smtClean="0">
                        <a:ln>
                          <a:noFill/>
                        </a:ln>
                        <a:solidFill>
                          <a:srgbClr val="E7E6E6">
                            <a:lumMod val="90000"/>
                          </a:srgbClr>
                        </a:solidFill>
                        <a:effectLst/>
                        <a:uLnTx/>
                        <a:uFillTx/>
                        <a:latin typeface="Cambria Math" panose="02040503050406030204" pitchFamily="18" charset="0"/>
                        <a:cs typeface="Calibri" panose="020F0502020204030204" pitchFamily="34" charset="0"/>
                      </a:rPr>
                      <m:t>𝒚</m:t>
                    </m:r>
                    <m:r>
                      <a:rPr kumimoji="1" lang="en-US" altLang="ja-JP" sz="2400" b="1" i="1" u="none" strike="noStrike" kern="1200" cap="none" spc="0" normalizeH="0" baseline="0" noProof="0" smtClean="0">
                        <a:ln>
                          <a:noFill/>
                        </a:ln>
                        <a:solidFill>
                          <a:srgbClr val="E7E6E6">
                            <a:lumMod val="90000"/>
                          </a:srgbClr>
                        </a:solidFill>
                        <a:effectLst/>
                        <a:uLnTx/>
                        <a:uFillTx/>
                        <a:latin typeface="Cambria Math" panose="02040503050406030204" pitchFamily="18" charset="0"/>
                        <a:cs typeface="Calibri" panose="020F0502020204030204" pitchFamily="34" charset="0"/>
                      </a:rPr>
                      <m:t>∼</m:t>
                    </m:r>
                    <m:r>
                      <a:rPr kumimoji="1" lang="en-US" altLang="ja-JP" sz="2400" b="1" i="1" u="none" strike="noStrike" kern="1200" cap="none" spc="0" normalizeH="0" baseline="0" noProof="0" smtClean="0">
                        <a:ln>
                          <a:noFill/>
                        </a:ln>
                        <a:solidFill>
                          <a:srgbClr val="E7E6E6">
                            <a:lumMod val="90000"/>
                          </a:srgbClr>
                        </a:solidFill>
                        <a:effectLst/>
                        <a:uLnTx/>
                        <a:uFillTx/>
                        <a:latin typeface="Cambria Math" panose="02040503050406030204" pitchFamily="18" charset="0"/>
                        <a:cs typeface="Calibri" panose="020F0502020204030204" pitchFamily="34" charset="0"/>
                      </a:rPr>
                      <m:t>𝟎</m:t>
                    </m:r>
                  </m:oMath>
                </a14:m>
                <a:r>
                  <a:rPr kumimoji="1" lang="en-US" altLang="ja-JP" sz="2400" b="1" i="0" u="none" strike="noStrike" kern="1200" cap="none" spc="0" normalizeH="0" baseline="0" noProof="0" dirty="0">
                    <a:ln>
                      <a:noFill/>
                    </a:ln>
                    <a:solidFill>
                      <a:srgbClr val="E7E6E6">
                        <a:lumMod val="9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a:t>
                </a:r>
                <a:endParaRPr kumimoji="1" lang="ja-JP" altLang="en-US" sz="2400" b="1" i="0" u="none" strike="noStrike" kern="1200" cap="none" spc="0" normalizeH="0" baseline="0" noProof="0" dirty="0">
                  <a:ln>
                    <a:noFill/>
                  </a:ln>
                  <a:solidFill>
                    <a:srgbClr val="E7E6E6">
                      <a:lumMod val="9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Choice>
        <mc:Fallback xmlns="">
          <p:sp>
            <p:nvSpPr>
              <p:cNvPr id="8" name="TextBox 7">
                <a:extLst>
                  <a:ext uri="{FF2B5EF4-FFF2-40B4-BE49-F238E27FC236}">
                    <a16:creationId xmlns:a16="http://schemas.microsoft.com/office/drawing/2014/main" id="{3D5D4EE0-1186-4D96-B09C-02C3B84915AB}"/>
                  </a:ext>
                </a:extLst>
              </p:cNvPr>
              <p:cNvSpPr txBox="1">
                <a:spLocks noRot="1" noChangeAspect="1" noMove="1" noResize="1" noEditPoints="1" noAdjustHandles="1" noChangeArrowheads="1" noChangeShapeType="1" noTextEdit="1"/>
              </p:cNvSpPr>
              <p:nvPr/>
            </p:nvSpPr>
            <p:spPr>
              <a:xfrm>
                <a:off x="8231769" y="1311151"/>
                <a:ext cx="3211507" cy="461665"/>
              </a:xfrm>
              <a:prstGeom prst="rect">
                <a:avLst/>
              </a:prstGeom>
              <a:blipFill>
                <a:blip r:embed="rId4"/>
                <a:stretch>
                  <a:fillRect t="-9211" b="-30263"/>
                </a:stretch>
              </a:blipFill>
            </p:spPr>
            <p:txBody>
              <a:bodyPr/>
              <a:lstStyle/>
              <a:p>
                <a:r>
                  <a:rPr lang="ja-JP" altLang="en-US">
                    <a:noFill/>
                  </a:rPr>
                  <a:t> </a:t>
                </a:r>
              </a:p>
            </p:txBody>
          </p:sp>
        </mc:Fallback>
      </mc:AlternateContent>
      <p:pic>
        <p:nvPicPr>
          <p:cNvPr id="4" name="Picture 3">
            <a:extLst>
              <a:ext uri="{FF2B5EF4-FFF2-40B4-BE49-F238E27FC236}">
                <a16:creationId xmlns:a16="http://schemas.microsoft.com/office/drawing/2014/main" id="{1224FA93-4DB7-41D2-866D-AB520BD36A3B}"/>
              </a:ext>
            </a:extLst>
          </p:cNvPr>
          <p:cNvPicPr>
            <a:picLocks noChangeAspect="1"/>
          </p:cNvPicPr>
          <p:nvPr/>
        </p:nvPicPr>
        <p:blipFill rotWithShape="1">
          <a:blip r:embed="rId5">
            <a:extLst>
              <a:ext uri="{28A0092B-C50C-407E-A947-70E740481C1C}">
                <a14:useLocalDpi xmlns:a14="http://schemas.microsoft.com/office/drawing/2010/main" val="0"/>
              </a:ext>
            </a:extLst>
          </a:blip>
          <a:srcRect l="3585"/>
          <a:stretch/>
        </p:blipFill>
        <p:spPr>
          <a:xfrm>
            <a:off x="6577998" y="1220636"/>
            <a:ext cx="7295484" cy="5675100"/>
          </a:xfrm>
          <a:prstGeom prst="rect">
            <a:avLst/>
          </a:prstGeom>
        </p:spPr>
      </p:pic>
      <p:sp>
        <p:nvSpPr>
          <p:cNvPr id="10" name="TextBox 9">
            <a:extLst>
              <a:ext uri="{FF2B5EF4-FFF2-40B4-BE49-F238E27FC236}">
                <a16:creationId xmlns:a16="http://schemas.microsoft.com/office/drawing/2014/main" id="{AC634126-ECB8-4194-8C3D-3ACA46C9D5AF}"/>
              </a:ext>
            </a:extLst>
          </p:cNvPr>
          <p:cNvSpPr txBox="1"/>
          <p:nvPr/>
        </p:nvSpPr>
        <p:spPr>
          <a:xfrm>
            <a:off x="1946822" y="846148"/>
            <a:ext cx="8786143" cy="67069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err="1">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p+p</a:t>
            </a:r>
            <a:r>
              <a:rPr kumimoji="1" lang="en-US" altLang="ja-JP" sz="3600" b="0" i="0" u="none" strike="noStrike" kern="1200" cap="none" spc="0" normalizeH="0" baseline="0" noProof="0" dirty="0">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 7 </a:t>
            </a:r>
            <a:r>
              <a:rPr kumimoji="1" lang="en-US" altLang="ja-JP" sz="3600" b="0" i="0" u="none" strike="noStrike" kern="1200" cap="none" spc="0" normalizeH="0" baseline="0" noProof="0" dirty="0" err="1">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TeV</a:t>
            </a:r>
            <a:endParaRPr kumimoji="1" lang="ja-JP" altLang="en-US" sz="3600" b="0" i="0" u="none" strike="noStrike" kern="1200" cap="none" spc="0" normalizeH="0" baseline="0" noProof="0" dirty="0">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AF4490D-DD68-45E1-A564-6AEC1F43709E}"/>
                  </a:ext>
                </a:extLst>
              </p:cNvPr>
              <p:cNvSpPr txBox="1"/>
              <p:nvPr/>
            </p:nvSpPr>
            <p:spPr>
              <a:xfrm>
                <a:off x="1766198" y="1085300"/>
                <a:ext cx="2984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Transverse plane (</a:t>
                </a:r>
                <a14:m>
                  <m:oMath xmlns:m="http://schemas.openxmlformats.org/officeDocument/2006/math">
                    <m:d>
                      <m:dPr>
                        <m:begChr m:val="|"/>
                        <m:endChr m:val="|"/>
                        <m:ctrlP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dPr>
                      <m:e>
                        <m:sSub>
                          <m:sSubPr>
                            <m:ctrlP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sSubPr>
                          <m:e>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𝜂</m:t>
                            </m:r>
                          </m:e>
                          <m:sub>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𝑠</m:t>
                            </m:r>
                          </m:sub>
                        </m:sSub>
                      </m:e>
                    </m:d>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&lt;0.5</m:t>
                    </m:r>
                  </m:oMath>
                </a14:m>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a:t>
                </a:r>
                <a:endPar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9AF4490D-DD68-45E1-A564-6AEC1F43709E}"/>
                  </a:ext>
                </a:extLst>
              </p:cNvPr>
              <p:cNvSpPr txBox="1">
                <a:spLocks noRot="1" noChangeAspect="1" noMove="1" noResize="1" noEditPoints="1" noAdjustHandles="1" noChangeArrowheads="1" noChangeShapeType="1" noTextEdit="1"/>
              </p:cNvSpPr>
              <p:nvPr/>
            </p:nvSpPr>
            <p:spPr>
              <a:xfrm>
                <a:off x="1766198" y="1085300"/>
                <a:ext cx="2984775" cy="830997"/>
              </a:xfrm>
              <a:prstGeom prst="rect">
                <a:avLst/>
              </a:prstGeom>
              <a:blipFill>
                <a:blip r:embed="rId6"/>
                <a:stretch>
                  <a:fillRect t="-5147" b="-169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C3AE66-3925-4331-A92D-622E456C87D8}"/>
                  </a:ext>
                </a:extLst>
              </p:cNvPr>
              <p:cNvSpPr txBox="1"/>
              <p:nvPr/>
            </p:nvSpPr>
            <p:spPr>
              <a:xfrm>
                <a:off x="8610600" y="1085299"/>
                <a:ext cx="23569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𝑥</m:t>
                    </m:r>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m:t>
                    </m:r>
                    <m:sSub>
                      <m:sSubPr>
                        <m:ctrlP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ctrlPr>
                      </m:sSubPr>
                      <m:e>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𝜂</m:t>
                        </m:r>
                      </m:e>
                      <m:sub>
                        <m:r>
                          <a:rPr kumimoji="1" lang="en-US" altLang="ja-JP" sz="2400" b="0" i="1" u="none" strike="noStrike" kern="1200" cap="none" spc="0" normalizeH="0" baseline="0" noProof="0" dirty="0" smtClean="0">
                            <a:ln>
                              <a:noFill/>
                            </a:ln>
                            <a:solidFill>
                              <a:prstClr val="white"/>
                            </a:solidFill>
                            <a:effectLst/>
                            <a:uLnTx/>
                            <a:uFillTx/>
                            <a:latin typeface="Cambria Math" panose="02040503050406030204" pitchFamily="18" charset="0"/>
                            <a:cs typeface="Calibri" panose="020F0502020204030204" pitchFamily="34" charset="0"/>
                          </a:rPr>
                          <m:t>𝑠</m:t>
                        </m:r>
                      </m:sub>
                    </m:sSub>
                  </m:oMath>
                </a14:m>
                <a:r>
                  <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 </a:t>
                </a:r>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plane (</a:t>
                </a:r>
                <a14:m>
                  <m:oMath xmlns:m="http://schemas.openxmlformats.org/officeDocument/2006/math">
                    <m:d>
                      <m:dPr>
                        <m:begChr m:val="|"/>
                        <m:endChr m:val="|"/>
                        <m:ctrlP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dPr>
                      <m:e>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𝑦</m:t>
                        </m:r>
                      </m:e>
                    </m:d>
                    <m:r>
                      <a:rPr kumimoji="1" lang="en-US" altLang="ja-JP" sz="24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&lt;0.5</m:t>
                    </m:r>
                  </m:oMath>
                </a14:m>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a:t>
                </a:r>
                <a:endPar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3BC3AE66-3925-4331-A92D-622E456C87D8}"/>
                  </a:ext>
                </a:extLst>
              </p:cNvPr>
              <p:cNvSpPr txBox="1">
                <a:spLocks noRot="1" noChangeAspect="1" noMove="1" noResize="1" noEditPoints="1" noAdjustHandles="1" noChangeArrowheads="1" noChangeShapeType="1" noTextEdit="1"/>
              </p:cNvSpPr>
              <p:nvPr/>
            </p:nvSpPr>
            <p:spPr>
              <a:xfrm>
                <a:off x="8610600" y="1085299"/>
                <a:ext cx="2356954" cy="830997"/>
              </a:xfrm>
              <a:prstGeom prst="rect">
                <a:avLst/>
              </a:prstGeom>
              <a:blipFill>
                <a:blip r:embed="rId7"/>
                <a:stretch>
                  <a:fillRect t="-5147" b="-16912"/>
                </a:stretch>
              </a:blipFill>
            </p:spPr>
            <p:txBody>
              <a:bodyPr/>
              <a:lstStyle/>
              <a:p>
                <a:r>
                  <a:rPr lang="ja-JP" altLang="en-US">
                    <a:noFill/>
                  </a:rPr>
                  <a:t> </a:t>
                </a:r>
              </a:p>
            </p:txBody>
          </p:sp>
        </mc:Fallback>
      </mc:AlternateContent>
      <p:sp>
        <p:nvSpPr>
          <p:cNvPr id="11" name="TextBox 1">
            <a:extLst>
              <a:ext uri="{FF2B5EF4-FFF2-40B4-BE49-F238E27FC236}">
                <a16:creationId xmlns:a16="http://schemas.microsoft.com/office/drawing/2014/main" id="{CD2D2572-D222-4642-8E7C-D9C288865462}"/>
              </a:ext>
            </a:extLst>
          </p:cNvPr>
          <p:cNvSpPr txBox="1"/>
          <p:nvPr/>
        </p:nvSpPr>
        <p:spPr>
          <a:xfrm>
            <a:off x="169418" y="77345"/>
            <a:ext cx="118901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lumMod val="95000"/>
                  </a:prstClr>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DCCI2</a:t>
            </a:r>
            <a:r>
              <a:rPr kumimoji="1" lang="ja-JP" altLang="en-US" sz="4000" b="0" i="0" u="none" strike="noStrike" kern="1200" cap="none" spc="0" normalizeH="0" baseline="0" noProof="0" dirty="0">
                <a:ln>
                  <a:noFill/>
                </a:ln>
                <a:solidFill>
                  <a:prstClr val="white">
                    <a:lumMod val="95000"/>
                  </a:prstClr>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の例</a:t>
            </a:r>
          </a:p>
        </p:txBody>
      </p:sp>
      <p:sp>
        <p:nvSpPr>
          <p:cNvPr id="12" name="テキスト ボックス 11">
            <a:extLst>
              <a:ext uri="{FF2B5EF4-FFF2-40B4-BE49-F238E27FC236}">
                <a16:creationId xmlns:a16="http://schemas.microsoft.com/office/drawing/2014/main" id="{95965E6A-68A7-4A74-8A87-F0C66D2E23A9}"/>
              </a:ext>
            </a:extLst>
          </p:cNvPr>
          <p:cNvSpPr txBox="1"/>
          <p:nvPr/>
        </p:nvSpPr>
        <p:spPr>
          <a:xfrm>
            <a:off x="4367953" y="6556908"/>
            <a:ext cx="34928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Movies: Courtesy of </a:t>
            </a:r>
            <a:r>
              <a:rPr kumimoji="1" lang="en-US" altLang="ja-JP" sz="1600" b="0"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Y.Kanakubo</a:t>
            </a:r>
            <a:endParaRPr kumimoji="1" lang="ja-JP" altLang="en-US"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BF2BAB39-5E97-419F-959A-A46801E30666}"/>
              </a:ext>
            </a:extLst>
          </p:cNvPr>
          <p:cNvGrpSpPr>
            <a:grpSpLocks noChangeAspect="1"/>
          </p:cNvGrpSpPr>
          <p:nvPr/>
        </p:nvGrpSpPr>
        <p:grpSpPr>
          <a:xfrm>
            <a:off x="11162575" y="5333195"/>
            <a:ext cx="791146" cy="1728871"/>
            <a:chOff x="1795273" y="2610896"/>
            <a:chExt cx="1977865" cy="4322177"/>
          </a:xfrm>
        </p:grpSpPr>
        <p:pic>
          <p:nvPicPr>
            <p:cNvPr id="14" name="グラフィックス 13" descr="装飾的な円">
              <a:extLst>
                <a:ext uri="{FF2B5EF4-FFF2-40B4-BE49-F238E27FC236}">
                  <a16:creationId xmlns:a16="http://schemas.microsoft.com/office/drawing/2014/main" id="{10B7F14F-60D4-40CF-B14A-731762E0D70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400000">
              <a:off x="2444035" y="2610896"/>
              <a:ext cx="680338" cy="4322177"/>
            </a:xfrm>
            <a:prstGeom prst="rect">
              <a:avLst/>
            </a:prstGeom>
          </p:spPr>
        </p:pic>
        <p:pic>
          <p:nvPicPr>
            <p:cNvPr id="15" name="グラフィックス 14" descr="中心点から放射状に広がる複数の円">
              <a:extLst>
                <a:ext uri="{FF2B5EF4-FFF2-40B4-BE49-F238E27FC236}">
                  <a16:creationId xmlns:a16="http://schemas.microsoft.com/office/drawing/2014/main" id="{05C266AC-590B-4A42-984A-563F3F1860C5}"/>
                </a:ext>
              </a:extLst>
            </p:cNvPr>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558256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8AD484B-027B-42B7-B31D-31C1A1206182}"/>
              </a:ext>
            </a:extLst>
          </p:cNvPr>
          <p:cNvSpPr>
            <a:spLocks noGrp="1"/>
          </p:cNvSpPr>
          <p:nvPr>
            <p:ph type="title"/>
          </p:nvPr>
        </p:nvSpPr>
        <p:spPr/>
        <p:txBody>
          <a:bodyPr>
            <a:normAutofit/>
          </a:bodyPr>
          <a:lstStyle/>
          <a:p>
            <a:pPr algn="ctr"/>
            <a:r>
              <a:rPr kumimoji="1" lang="ja-JP" altLang="en-US" sz="4000" dirty="0"/>
              <a:t>コアーコロナ描像で解決できる</a:t>
            </a:r>
            <a:r>
              <a:rPr kumimoji="1" lang="en-US" altLang="ja-JP" sz="4000" dirty="0"/>
              <a:t>(?)</a:t>
            </a:r>
            <a:r>
              <a:rPr kumimoji="1" lang="ja-JP" altLang="en-US" sz="4000" dirty="0"/>
              <a:t>部分</a:t>
            </a:r>
            <a:r>
              <a:rPr kumimoji="1" lang="en-US" altLang="ja-JP" sz="4000" dirty="0"/>
              <a:t>1</a:t>
            </a:r>
            <a:endParaRPr kumimoji="1" lang="ja-JP" altLang="en-US" sz="4000"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4E22037-78ED-476C-82BC-B7D3941D429B}"/>
                  </a:ext>
                </a:extLst>
              </p:cNvPr>
              <p:cNvSpPr txBox="1"/>
              <p:nvPr/>
            </p:nvSpPr>
            <p:spPr>
              <a:xfrm>
                <a:off x="511256" y="2300897"/>
                <a:ext cx="5914761" cy="1013354"/>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4400" b="0" i="1" smtClean="0">
                              <a:latin typeface="Cambria Math" panose="02040503050406030204" pitchFamily="18" charset="0"/>
                            </a:rPr>
                          </m:ctrlPr>
                        </m:sSubPr>
                        <m:e>
                          <m:r>
                            <a:rPr kumimoji="1" lang="ja-JP" altLang="en-US" sz="4400" i="1" smtClean="0">
                              <a:latin typeface="Cambria Math" panose="02040503050406030204" pitchFamily="18" charset="0"/>
                            </a:rPr>
                            <m:t>𝜕</m:t>
                          </m:r>
                        </m:e>
                        <m:sub>
                          <m:r>
                            <a:rPr kumimoji="1" lang="en-US" altLang="ja-JP" sz="4400" b="0" i="1" smtClean="0">
                              <a:latin typeface="Cambria Math" panose="02040503050406030204" pitchFamily="18" charset="0"/>
                            </a:rPr>
                            <m:t>𝜇</m:t>
                          </m:r>
                        </m:sub>
                      </m:sSub>
                      <m:d>
                        <m:dPr>
                          <m:ctrlPr>
                            <a:rPr kumimoji="1" lang="en-US" altLang="ja-JP" sz="4400" b="0" i="1" smtClean="0">
                              <a:latin typeface="Cambria Math" panose="02040503050406030204" pitchFamily="18" charset="0"/>
                            </a:rPr>
                          </m:ctrlPr>
                        </m:dPr>
                        <m:e>
                          <m:sSubSup>
                            <m:sSubSupPr>
                              <m:ctrlPr>
                                <a:rPr kumimoji="1" lang="en-US" altLang="ja-JP" sz="4400" i="1">
                                  <a:latin typeface="Cambria Math" panose="02040503050406030204" pitchFamily="18" charset="0"/>
                                </a:rPr>
                              </m:ctrlPr>
                            </m:sSubSupPr>
                            <m:e>
                              <m:r>
                                <a:rPr kumimoji="1" lang="en-US" altLang="ja-JP" sz="4400" i="1">
                                  <a:latin typeface="Cambria Math" panose="02040503050406030204" pitchFamily="18" charset="0"/>
                                </a:rPr>
                                <m:t>𝑇</m:t>
                              </m:r>
                            </m:e>
                            <m:sub>
                              <m:r>
                                <m:rPr>
                                  <m:sty m:val="p"/>
                                </m:rPr>
                                <a:rPr kumimoji="1" lang="en-US" altLang="ja-JP" sz="4400">
                                  <a:latin typeface="Cambria Math" panose="02040503050406030204" pitchFamily="18" charset="0"/>
                                </a:rPr>
                                <m:t>f</m:t>
                              </m:r>
                              <m:r>
                                <m:rPr>
                                  <m:sty m:val="p"/>
                                </m:rPr>
                                <a:rPr kumimoji="1" lang="en-US" altLang="ja-JP" sz="4400" b="0" i="0" smtClean="0">
                                  <a:latin typeface="Cambria Math" panose="02040503050406030204" pitchFamily="18" charset="0"/>
                                </a:rPr>
                                <m:t>luid</m:t>
                              </m:r>
                            </m:sub>
                            <m:sup>
                              <m:r>
                                <a:rPr kumimoji="1" lang="en-US" altLang="ja-JP" sz="4400" i="1">
                                  <a:latin typeface="Cambria Math" panose="02040503050406030204" pitchFamily="18" charset="0"/>
                                </a:rPr>
                                <m:t>𝜇𝜈</m:t>
                              </m:r>
                            </m:sup>
                          </m:sSubSup>
                          <m:r>
                            <a:rPr kumimoji="1" lang="en-US" altLang="ja-JP" sz="4400" b="0" i="1" smtClean="0">
                              <a:latin typeface="Cambria Math" panose="02040503050406030204" pitchFamily="18" charset="0"/>
                            </a:rPr>
                            <m:t>+</m:t>
                          </m:r>
                          <m:sSubSup>
                            <m:sSubSupPr>
                              <m:ctrlPr>
                                <a:rPr kumimoji="1" lang="en-US" altLang="ja-JP" sz="4400" i="1">
                                  <a:latin typeface="Cambria Math" panose="02040503050406030204" pitchFamily="18" charset="0"/>
                                </a:rPr>
                              </m:ctrlPr>
                            </m:sSubSupPr>
                            <m:e>
                              <m:r>
                                <a:rPr kumimoji="1" lang="en-US" altLang="ja-JP" sz="4400" i="1">
                                  <a:latin typeface="Cambria Math" panose="02040503050406030204" pitchFamily="18" charset="0"/>
                                </a:rPr>
                                <m:t>𝑇</m:t>
                              </m:r>
                            </m:e>
                            <m:sub>
                              <m:r>
                                <m:rPr>
                                  <m:sty m:val="p"/>
                                </m:rPr>
                                <a:rPr kumimoji="1" lang="en-US" altLang="ja-JP" sz="4400" b="0" i="0" smtClean="0">
                                  <a:latin typeface="Cambria Math" panose="02040503050406030204" pitchFamily="18" charset="0"/>
                                </a:rPr>
                                <m:t>parton</m:t>
                              </m:r>
                            </m:sub>
                            <m:sup>
                              <m:r>
                                <a:rPr kumimoji="1" lang="en-US" altLang="ja-JP" sz="4400" i="1">
                                  <a:latin typeface="Cambria Math" panose="02040503050406030204" pitchFamily="18" charset="0"/>
                                </a:rPr>
                                <m:t>𝜇𝜈</m:t>
                              </m:r>
                            </m:sup>
                          </m:sSubSup>
                        </m:e>
                      </m:d>
                      <m:r>
                        <a:rPr kumimoji="1" lang="en-US" altLang="ja-JP" sz="4400" b="0" i="1" smtClean="0">
                          <a:latin typeface="Cambria Math" panose="02040503050406030204" pitchFamily="18" charset="0"/>
                        </a:rPr>
                        <m:t>=0</m:t>
                      </m:r>
                    </m:oMath>
                  </m:oMathPara>
                </a14:m>
                <a:endParaRPr kumimoji="1" lang="ja-JP"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mc:Choice>
        <mc:Fallback xmlns="">
          <p:sp>
            <p:nvSpPr>
              <p:cNvPr id="5" name="テキスト ボックス 4">
                <a:extLst>
                  <a:ext uri="{FF2B5EF4-FFF2-40B4-BE49-F238E27FC236}">
                    <a16:creationId xmlns:a16="http://schemas.microsoft.com/office/drawing/2014/main" id="{44E22037-78ED-476C-82BC-B7D3941D429B}"/>
                  </a:ext>
                </a:extLst>
              </p:cNvPr>
              <p:cNvSpPr txBox="1">
                <a:spLocks noRot="1" noChangeAspect="1" noMove="1" noResize="1" noEditPoints="1" noAdjustHandles="1" noChangeArrowheads="1" noChangeShapeType="1" noTextEdit="1"/>
              </p:cNvSpPr>
              <p:nvPr/>
            </p:nvSpPr>
            <p:spPr>
              <a:xfrm>
                <a:off x="511256" y="2300897"/>
                <a:ext cx="5914761" cy="1013354"/>
              </a:xfrm>
              <a:prstGeom prst="rect">
                <a:avLst/>
              </a:prstGeom>
              <a:blipFill>
                <a:blip r:embed="rId2"/>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6A23D512-5B85-4F31-8199-78DCA427DF1B}"/>
                  </a:ext>
                </a:extLst>
              </p:cNvPr>
              <p:cNvSpPr txBox="1"/>
              <p:nvPr/>
            </p:nvSpPr>
            <p:spPr>
              <a:xfrm>
                <a:off x="7647898" y="1916832"/>
                <a:ext cx="3606757" cy="809645"/>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4400" b="0" i="1" smtClean="0">
                              <a:latin typeface="Cambria Math" panose="02040503050406030204" pitchFamily="18" charset="0"/>
                            </a:rPr>
                          </m:ctrlPr>
                        </m:sSubPr>
                        <m:e>
                          <m:r>
                            <a:rPr kumimoji="1" lang="ja-JP" altLang="en-US" sz="4400" i="1" smtClean="0">
                              <a:latin typeface="Cambria Math" panose="02040503050406030204" pitchFamily="18" charset="0"/>
                            </a:rPr>
                            <m:t>𝜕</m:t>
                          </m:r>
                        </m:e>
                        <m:sub>
                          <m:r>
                            <a:rPr kumimoji="1" lang="en-US" altLang="ja-JP" sz="4400" b="0" i="1" smtClean="0">
                              <a:latin typeface="Cambria Math" panose="02040503050406030204" pitchFamily="18" charset="0"/>
                            </a:rPr>
                            <m:t>𝜇</m:t>
                          </m:r>
                        </m:sub>
                      </m:sSub>
                      <m:sSubSup>
                        <m:sSubSupPr>
                          <m:ctrlPr>
                            <a:rPr kumimoji="1" lang="en-US" altLang="ja-JP" sz="4400" b="0" i="1" smtClean="0">
                              <a:latin typeface="Cambria Math" panose="02040503050406030204" pitchFamily="18" charset="0"/>
                            </a:rPr>
                          </m:ctrlPr>
                        </m:sSubSupPr>
                        <m:e>
                          <m:r>
                            <a:rPr kumimoji="1" lang="en-US" altLang="ja-JP" sz="4400" b="0" i="1" smtClean="0">
                              <a:latin typeface="Cambria Math" panose="02040503050406030204" pitchFamily="18" charset="0"/>
                            </a:rPr>
                            <m:t>𝑇</m:t>
                          </m:r>
                        </m:e>
                        <m:sub>
                          <m:r>
                            <m:rPr>
                              <m:sty m:val="p"/>
                            </m:rPr>
                            <a:rPr kumimoji="1" lang="en-US" altLang="ja-JP" sz="4400" b="0" i="0" smtClean="0">
                              <a:latin typeface="Cambria Math" panose="02040503050406030204" pitchFamily="18" charset="0"/>
                            </a:rPr>
                            <m:t>fluid</m:t>
                          </m:r>
                        </m:sub>
                        <m:sup>
                          <m:r>
                            <a:rPr kumimoji="1" lang="en-US" altLang="ja-JP" sz="4400" b="0" i="1" smtClean="0">
                              <a:latin typeface="Cambria Math" panose="02040503050406030204" pitchFamily="18" charset="0"/>
                            </a:rPr>
                            <m:t>𝜇𝜈</m:t>
                          </m:r>
                        </m:sup>
                      </m:sSubSup>
                      <m:r>
                        <a:rPr kumimoji="1" lang="en-US" altLang="ja-JP" sz="4400" b="0" i="1" smtClean="0">
                          <a:latin typeface="Cambria Math" panose="02040503050406030204" pitchFamily="18" charset="0"/>
                        </a:rPr>
                        <m:t>=</m:t>
                      </m:r>
                      <m:sSubSup>
                        <m:sSubSupPr>
                          <m:ctrlPr>
                            <a:rPr kumimoji="1" lang="en-US" altLang="ja-JP" sz="4400" i="1" smtClean="0">
                              <a:solidFill>
                                <a:srgbClr val="FFFF00"/>
                              </a:solidFill>
                              <a:latin typeface="Cambria Math" panose="02040503050406030204" pitchFamily="18" charset="0"/>
                            </a:rPr>
                          </m:ctrlPr>
                        </m:sSubSupPr>
                        <m:e>
                          <m:r>
                            <a:rPr kumimoji="1" lang="en-US" altLang="ja-JP" sz="4400" i="1">
                              <a:solidFill>
                                <a:srgbClr val="FFFF00"/>
                              </a:solidFill>
                              <a:latin typeface="Cambria Math" panose="02040503050406030204" pitchFamily="18" charset="0"/>
                            </a:rPr>
                            <m:t>𝐽</m:t>
                          </m:r>
                        </m:e>
                        <m:sub>
                          <m:r>
                            <m:rPr>
                              <m:sty m:val="p"/>
                            </m:rPr>
                            <a:rPr kumimoji="1" lang="en-US" altLang="ja-JP" sz="4400" i="0" smtClean="0">
                              <a:solidFill>
                                <a:srgbClr val="FFFF00"/>
                              </a:solidFill>
                              <a:latin typeface="Cambria Math" panose="02040503050406030204" pitchFamily="18" charset="0"/>
                            </a:rPr>
                            <m:t>p</m:t>
                          </m:r>
                          <m:r>
                            <a:rPr kumimoji="1" lang="en-US" altLang="ja-JP" sz="4400" i="0" smtClean="0">
                              <a:solidFill>
                                <a:srgbClr val="FFFF00"/>
                              </a:solidFill>
                              <a:latin typeface="Cambria Math" panose="02040503050406030204" pitchFamily="18" charset="0"/>
                              <a:ea typeface="Cambria Math" panose="02040503050406030204" pitchFamily="18" charset="0"/>
                            </a:rPr>
                            <m:t>→</m:t>
                          </m:r>
                          <m:r>
                            <m:rPr>
                              <m:sty m:val="p"/>
                            </m:rPr>
                            <a:rPr kumimoji="1" lang="en-US" altLang="ja-JP" sz="4400" i="0" smtClean="0">
                              <a:solidFill>
                                <a:srgbClr val="FFFF00"/>
                              </a:solidFill>
                              <a:latin typeface="Cambria Math" panose="02040503050406030204" pitchFamily="18" charset="0"/>
                              <a:ea typeface="Cambria Math" panose="02040503050406030204" pitchFamily="18" charset="0"/>
                            </a:rPr>
                            <m:t>f</m:t>
                          </m:r>
                        </m:sub>
                        <m:sup>
                          <m:r>
                            <a:rPr kumimoji="1" lang="en-US" altLang="ja-JP" sz="4400" i="1">
                              <a:solidFill>
                                <a:srgbClr val="FFFF00"/>
                              </a:solidFill>
                              <a:latin typeface="Cambria Math" panose="02040503050406030204" pitchFamily="18" charset="0"/>
                            </a:rPr>
                            <m:t>𝜈</m:t>
                          </m:r>
                        </m:sup>
                      </m:sSubSup>
                    </m:oMath>
                  </m:oMathPara>
                </a14:m>
                <a:endParaRPr kumimoji="1" lang="ja-JP"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mc:Choice>
        <mc:Fallback xmlns="">
          <p:sp>
            <p:nvSpPr>
              <p:cNvPr id="6" name="テキスト ボックス 5">
                <a:extLst>
                  <a:ext uri="{FF2B5EF4-FFF2-40B4-BE49-F238E27FC236}">
                    <a16:creationId xmlns:a16="http://schemas.microsoft.com/office/drawing/2014/main" id="{6A23D512-5B85-4F31-8199-78DCA427DF1B}"/>
                  </a:ext>
                </a:extLst>
              </p:cNvPr>
              <p:cNvSpPr txBox="1">
                <a:spLocks noRot="1" noChangeAspect="1" noMove="1" noResize="1" noEditPoints="1" noAdjustHandles="1" noChangeArrowheads="1" noChangeShapeType="1" noTextEdit="1"/>
              </p:cNvSpPr>
              <p:nvPr/>
            </p:nvSpPr>
            <p:spPr>
              <a:xfrm>
                <a:off x="7647898" y="1916832"/>
                <a:ext cx="3606757" cy="809645"/>
              </a:xfrm>
              <a:prstGeom prst="rect">
                <a:avLst/>
              </a:prstGeom>
              <a:blipFill>
                <a:blip r:embed="rId3"/>
                <a:stretch>
                  <a:fillRect/>
                </a:stretch>
              </a:blipFill>
              <a:ln>
                <a:noFill/>
              </a:ln>
            </p:spPr>
            <p:txBody>
              <a:bodyPr/>
              <a:lstStyle/>
              <a:p>
                <a:r>
                  <a:rPr lang="ja-JP" altLang="en-US">
                    <a:noFill/>
                  </a:rPr>
                  <a:t> </a:t>
                </a:r>
              </a:p>
            </p:txBody>
          </p:sp>
        </mc:Fallback>
      </mc:AlternateContent>
      <p:sp>
        <p:nvSpPr>
          <p:cNvPr id="7" name="矢印: 右 6">
            <a:extLst>
              <a:ext uri="{FF2B5EF4-FFF2-40B4-BE49-F238E27FC236}">
                <a16:creationId xmlns:a16="http://schemas.microsoft.com/office/drawing/2014/main" id="{69EB5788-D247-4186-B72A-A1D21089A193}"/>
              </a:ext>
            </a:extLst>
          </p:cNvPr>
          <p:cNvSpPr/>
          <p:nvPr/>
        </p:nvSpPr>
        <p:spPr>
          <a:xfrm>
            <a:off x="6570345" y="2291969"/>
            <a:ext cx="978408" cy="10326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5EE30AA-F082-495B-B3F0-8B39B4E8A49D}"/>
                  </a:ext>
                </a:extLst>
              </p:cNvPr>
              <p:cNvSpPr txBox="1"/>
              <p:nvPr/>
            </p:nvSpPr>
            <p:spPr>
              <a:xfrm>
                <a:off x="7647898" y="2849901"/>
                <a:ext cx="4453142" cy="82682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4400" b="0" i="1" smtClean="0">
                              <a:latin typeface="Cambria Math" panose="02040503050406030204" pitchFamily="18" charset="0"/>
                            </a:rPr>
                          </m:ctrlPr>
                        </m:sSubPr>
                        <m:e>
                          <m:r>
                            <a:rPr kumimoji="1" lang="ja-JP" altLang="en-US" sz="4400" i="1" smtClean="0">
                              <a:latin typeface="Cambria Math" panose="02040503050406030204" pitchFamily="18" charset="0"/>
                            </a:rPr>
                            <m:t>𝜕</m:t>
                          </m:r>
                        </m:e>
                        <m:sub>
                          <m:r>
                            <a:rPr kumimoji="1" lang="en-US" altLang="ja-JP" sz="4400" b="0" i="1" smtClean="0">
                              <a:latin typeface="Cambria Math" panose="02040503050406030204" pitchFamily="18" charset="0"/>
                            </a:rPr>
                            <m:t>𝜇</m:t>
                          </m:r>
                        </m:sub>
                      </m:sSub>
                      <m:sSubSup>
                        <m:sSubSupPr>
                          <m:ctrlPr>
                            <a:rPr kumimoji="1" lang="en-US" altLang="ja-JP" sz="4400" b="0" i="1" smtClean="0">
                              <a:latin typeface="Cambria Math" panose="02040503050406030204" pitchFamily="18" charset="0"/>
                            </a:rPr>
                          </m:ctrlPr>
                        </m:sSubSupPr>
                        <m:e>
                          <m:r>
                            <a:rPr kumimoji="1" lang="en-US" altLang="ja-JP" sz="4400" b="0" i="1" smtClean="0">
                              <a:latin typeface="Cambria Math" panose="02040503050406030204" pitchFamily="18" charset="0"/>
                            </a:rPr>
                            <m:t>𝑇</m:t>
                          </m:r>
                        </m:e>
                        <m:sub>
                          <m:r>
                            <m:rPr>
                              <m:sty m:val="p"/>
                            </m:rPr>
                            <a:rPr kumimoji="1" lang="en-US" altLang="ja-JP" sz="4400" b="0" i="0" smtClean="0">
                              <a:latin typeface="Cambria Math" panose="02040503050406030204" pitchFamily="18" charset="0"/>
                            </a:rPr>
                            <m:t>parton</m:t>
                          </m:r>
                        </m:sub>
                        <m:sup>
                          <m:r>
                            <a:rPr kumimoji="1" lang="en-US" altLang="ja-JP" sz="4400" b="0" i="1" smtClean="0">
                              <a:latin typeface="Cambria Math" panose="02040503050406030204" pitchFamily="18" charset="0"/>
                            </a:rPr>
                            <m:t>𝜇𝜈</m:t>
                          </m:r>
                        </m:sup>
                      </m:sSubSup>
                      <m:r>
                        <a:rPr kumimoji="1" lang="en-US" altLang="ja-JP" sz="4400" b="0" i="1" smtClean="0">
                          <a:latin typeface="Cambria Math" panose="02040503050406030204" pitchFamily="18" charset="0"/>
                        </a:rPr>
                        <m:t>=</m:t>
                      </m:r>
                      <m:r>
                        <a:rPr kumimoji="1" lang="en-US" altLang="ja-JP" sz="4400" b="1" i="1" smtClean="0">
                          <a:latin typeface="Cambria Math" panose="02040503050406030204" pitchFamily="18" charset="0"/>
                        </a:rPr>
                        <m:t>−</m:t>
                      </m:r>
                      <m:sSubSup>
                        <m:sSubSupPr>
                          <m:ctrlPr>
                            <a:rPr lang="en-US" altLang="ja-JP" sz="4400" b="1" i="1">
                              <a:latin typeface="Cambria Math" panose="02040503050406030204" pitchFamily="18" charset="0"/>
                            </a:rPr>
                          </m:ctrlPr>
                        </m:sSubSupPr>
                        <m:e>
                          <m:r>
                            <a:rPr lang="en-US" altLang="ja-JP" sz="4400" b="1" i="1">
                              <a:latin typeface="Cambria Math" panose="02040503050406030204" pitchFamily="18" charset="0"/>
                            </a:rPr>
                            <m:t>𝐽</m:t>
                          </m:r>
                        </m:e>
                        <m:sub>
                          <m:r>
                            <m:rPr>
                              <m:sty m:val="p"/>
                            </m:rPr>
                            <a:rPr lang="en-US" altLang="ja-JP" sz="4400" b="1">
                              <a:latin typeface="Cambria Math" panose="02040503050406030204" pitchFamily="18" charset="0"/>
                            </a:rPr>
                            <m:t>p</m:t>
                          </m:r>
                          <m:r>
                            <a:rPr lang="en-US" altLang="ja-JP" sz="4400" b="1">
                              <a:latin typeface="Cambria Math" panose="02040503050406030204" pitchFamily="18" charset="0"/>
                            </a:rPr>
                            <m:t>→</m:t>
                          </m:r>
                          <m:r>
                            <m:rPr>
                              <m:sty m:val="p"/>
                            </m:rPr>
                            <a:rPr lang="en-US" altLang="ja-JP" sz="4400" b="1">
                              <a:latin typeface="Cambria Math" panose="02040503050406030204" pitchFamily="18" charset="0"/>
                            </a:rPr>
                            <m:t>f</m:t>
                          </m:r>
                        </m:sub>
                        <m:sup>
                          <m:r>
                            <a:rPr lang="en-US" altLang="ja-JP" sz="4400" b="1" i="1">
                              <a:latin typeface="Cambria Math" panose="02040503050406030204" pitchFamily="18" charset="0"/>
                            </a:rPr>
                            <m:t>𝜈</m:t>
                          </m:r>
                        </m:sup>
                      </m:sSubSup>
                    </m:oMath>
                  </m:oMathPara>
                </a14:m>
                <a:endParaRPr lang="ja-JP" altLang="en-US" sz="4400" dirty="0"/>
              </a:p>
            </p:txBody>
          </p:sp>
        </mc:Choice>
        <mc:Fallback xmlns="">
          <p:sp>
            <p:nvSpPr>
              <p:cNvPr id="8" name="テキスト ボックス 7">
                <a:extLst>
                  <a:ext uri="{FF2B5EF4-FFF2-40B4-BE49-F238E27FC236}">
                    <a16:creationId xmlns:a16="http://schemas.microsoft.com/office/drawing/2014/main" id="{35EE30AA-F082-495B-B3F0-8B39B4E8A49D}"/>
                  </a:ext>
                </a:extLst>
              </p:cNvPr>
              <p:cNvSpPr txBox="1">
                <a:spLocks noRot="1" noChangeAspect="1" noMove="1" noResize="1" noEditPoints="1" noAdjustHandles="1" noChangeArrowheads="1" noChangeShapeType="1" noTextEdit="1"/>
              </p:cNvSpPr>
              <p:nvPr/>
            </p:nvSpPr>
            <p:spPr>
              <a:xfrm>
                <a:off x="7647898" y="2849901"/>
                <a:ext cx="4453142" cy="826829"/>
              </a:xfrm>
              <a:prstGeom prst="rect">
                <a:avLst/>
              </a:prstGeom>
              <a:blipFill>
                <a:blip r:embed="rId4"/>
                <a:stretch>
                  <a:fillRect/>
                </a:stretch>
              </a:blipFill>
              <a:ln>
                <a:noFill/>
              </a:ln>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0A7D2908-F823-461D-A09B-904390A4F3BC}"/>
              </a:ext>
            </a:extLst>
          </p:cNvPr>
          <p:cNvSpPr txBox="1"/>
          <p:nvPr/>
        </p:nvSpPr>
        <p:spPr>
          <a:xfrm>
            <a:off x="511256" y="1484784"/>
            <a:ext cx="5484194" cy="523220"/>
          </a:xfrm>
          <a:prstGeom prst="rect">
            <a:avLst/>
          </a:prstGeom>
          <a:noFill/>
        </p:spPr>
        <p:txBody>
          <a:bodyPr wrap="none" rtlCol="0">
            <a:spAutoFit/>
          </a:bodyPr>
          <a:lstStyle/>
          <a:p>
            <a:pPr algn="l"/>
            <a:r>
              <a:rPr kumimoji="1" lang="ja-JP" altLang="en-US" sz="2800" dirty="0"/>
              <a:t>系全体でのエネルギー保存則</a:t>
            </a:r>
            <a:r>
              <a:rPr kumimoji="1" lang="en-US" altLang="ja-JP" sz="2800" dirty="0"/>
              <a:t>(DCCI2)</a:t>
            </a:r>
            <a:endParaRPr kumimoji="1" lang="ja-JP" altLang="en-US" sz="2800" dirty="0"/>
          </a:p>
        </p:txBody>
      </p:sp>
      <p:sp>
        <p:nvSpPr>
          <p:cNvPr id="2" name="テキスト ボックス 1">
            <a:extLst>
              <a:ext uri="{FF2B5EF4-FFF2-40B4-BE49-F238E27FC236}">
                <a16:creationId xmlns:a16="http://schemas.microsoft.com/office/drawing/2014/main" id="{A4DA38B1-55A9-49AA-8582-435F451BF3F1}"/>
              </a:ext>
            </a:extLst>
          </p:cNvPr>
          <p:cNvSpPr txBox="1"/>
          <p:nvPr/>
        </p:nvSpPr>
        <p:spPr>
          <a:xfrm>
            <a:off x="1173830" y="3589777"/>
            <a:ext cx="9818714" cy="1815882"/>
          </a:xfrm>
          <a:prstGeom prst="rect">
            <a:avLst/>
          </a:prstGeom>
          <a:noFill/>
        </p:spPr>
        <p:txBody>
          <a:bodyPr wrap="none" rtlCol="0">
            <a:spAutoFit/>
          </a:bodyPr>
          <a:lstStyle/>
          <a:p>
            <a:pPr marL="457200" indent="-457200" algn="l">
              <a:buFont typeface="Wingdings" panose="05000000000000000000" pitchFamily="2" charset="2"/>
              <a:buChar char="à"/>
            </a:pPr>
            <a:r>
              <a:rPr kumimoji="1" lang="ja-JP" altLang="en-US" sz="2800" dirty="0"/>
              <a:t>非平衡成分も陽に扱う</a:t>
            </a:r>
            <a:endParaRPr kumimoji="1" lang="en-US" altLang="ja-JP" sz="2800" dirty="0"/>
          </a:p>
          <a:p>
            <a:pPr marL="457200" indent="-457200" algn="l">
              <a:buFont typeface="Wingdings" panose="05000000000000000000" pitchFamily="2" charset="2"/>
              <a:buChar char="à"/>
            </a:pPr>
            <a:r>
              <a:rPr kumimoji="1" lang="ja-JP" altLang="en-US" sz="2800" dirty="0"/>
              <a:t>場所毎に流体生成</a:t>
            </a:r>
            <a:r>
              <a:rPr kumimoji="1" lang="en-US" altLang="ja-JP" sz="2800" dirty="0"/>
              <a:t>(</a:t>
            </a:r>
            <a:r>
              <a:rPr kumimoji="1" lang="ja-JP" altLang="en-US" sz="2800" dirty="0"/>
              <a:t>グローバルな初期時刻必要無し</a:t>
            </a:r>
            <a:r>
              <a:rPr kumimoji="1" lang="en-US" altLang="ja-JP" sz="2800" dirty="0"/>
              <a:t>)</a:t>
            </a:r>
          </a:p>
          <a:p>
            <a:pPr marL="457200" indent="-457200" algn="l">
              <a:buFont typeface="Wingdings" panose="05000000000000000000" pitchFamily="2" charset="2"/>
              <a:buChar char="à"/>
            </a:pPr>
            <a:r>
              <a:rPr kumimoji="1" lang="ja-JP" altLang="en-US" sz="2800" dirty="0"/>
              <a:t>応力テンソルは初期条件ではなく動的に生成</a:t>
            </a:r>
            <a:r>
              <a:rPr kumimoji="1" lang="en-US" altLang="ja-JP" sz="2800" dirty="0"/>
              <a:t>(</a:t>
            </a:r>
            <a:r>
              <a:rPr kumimoji="1" lang="ja-JP" altLang="en-US" sz="2800" dirty="0"/>
              <a:t>粘性入れた場合</a:t>
            </a:r>
            <a:r>
              <a:rPr kumimoji="1" lang="en-US" altLang="ja-JP" sz="2800" dirty="0"/>
              <a:t>)</a:t>
            </a:r>
          </a:p>
          <a:p>
            <a:pPr marL="457200" indent="-457200" algn="l">
              <a:buFont typeface="Wingdings" panose="05000000000000000000" pitchFamily="2" charset="2"/>
              <a:buChar char="à"/>
            </a:pPr>
            <a:r>
              <a:rPr kumimoji="1" lang="ja-JP" altLang="en-US" sz="2800" dirty="0"/>
              <a:t>因果律の問題を解決できるか？</a:t>
            </a:r>
          </a:p>
        </p:txBody>
      </p:sp>
      <p:grpSp>
        <p:nvGrpSpPr>
          <p:cNvPr id="10" name="グループ化 9">
            <a:extLst>
              <a:ext uri="{FF2B5EF4-FFF2-40B4-BE49-F238E27FC236}">
                <a16:creationId xmlns:a16="http://schemas.microsoft.com/office/drawing/2014/main" id="{45F1CF58-BDB8-441C-AB65-4F9EC09080EF}"/>
              </a:ext>
            </a:extLst>
          </p:cNvPr>
          <p:cNvGrpSpPr>
            <a:grpSpLocks noChangeAspect="1"/>
          </p:cNvGrpSpPr>
          <p:nvPr/>
        </p:nvGrpSpPr>
        <p:grpSpPr>
          <a:xfrm>
            <a:off x="11162575" y="5333195"/>
            <a:ext cx="791146" cy="1728871"/>
            <a:chOff x="1795273" y="2610896"/>
            <a:chExt cx="1977865" cy="4322177"/>
          </a:xfrm>
        </p:grpSpPr>
        <p:pic>
          <p:nvPicPr>
            <p:cNvPr id="11" name="グラフィックス 10" descr="装飾的な円">
              <a:extLst>
                <a:ext uri="{FF2B5EF4-FFF2-40B4-BE49-F238E27FC236}">
                  <a16:creationId xmlns:a16="http://schemas.microsoft.com/office/drawing/2014/main" id="{9A026776-02F4-4BD2-9484-3DE1ACF498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12" name="グラフィックス 11" descr="中心点から放射状に広がる複数の円">
              <a:extLst>
                <a:ext uri="{FF2B5EF4-FFF2-40B4-BE49-F238E27FC236}">
                  <a16:creationId xmlns:a16="http://schemas.microsoft.com/office/drawing/2014/main" id="{353EB305-4D4E-4599-96C5-2A40E78E583A}"/>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p:sp>
        <p:nvSpPr>
          <p:cNvPr id="13" name="テキスト ボックス 12">
            <a:extLst>
              <a:ext uri="{FF2B5EF4-FFF2-40B4-BE49-F238E27FC236}">
                <a16:creationId xmlns:a16="http://schemas.microsoft.com/office/drawing/2014/main" id="{83B786EE-ECD0-4AEB-B0D5-5EDDD8AAC471}"/>
              </a:ext>
            </a:extLst>
          </p:cNvPr>
          <p:cNvSpPr txBox="1"/>
          <p:nvPr/>
        </p:nvSpPr>
        <p:spPr>
          <a:xfrm>
            <a:off x="6603124" y="6429065"/>
            <a:ext cx="3655168" cy="369332"/>
          </a:xfrm>
          <a:prstGeom prst="rect">
            <a:avLst/>
          </a:prstGeom>
          <a:noFill/>
        </p:spPr>
        <p:txBody>
          <a:bodyPr wrap="none" rtlCol="0">
            <a:spAutoFit/>
          </a:bodyPr>
          <a:lstStyle/>
          <a:p>
            <a:pPr algn="l"/>
            <a:r>
              <a:rPr kumimoji="1" lang="en-US" altLang="ja-JP" dirty="0" err="1"/>
              <a:t>C.Plumberg</a:t>
            </a:r>
            <a:r>
              <a:rPr kumimoji="1" lang="en-US" altLang="ja-JP" dirty="0"/>
              <a:t> </a:t>
            </a:r>
            <a:r>
              <a:rPr kumimoji="1" lang="en-US" altLang="ja-JP" i="1" dirty="0"/>
              <a:t>et al</a:t>
            </a:r>
            <a:r>
              <a:rPr kumimoji="1" lang="en-US" altLang="ja-JP" dirty="0"/>
              <a:t>., arXiv:2103.15889.</a:t>
            </a:r>
            <a:endParaRPr kumimoji="1" lang="ja-JP" altLang="en-US" dirty="0"/>
          </a:p>
        </p:txBody>
      </p:sp>
      <p:sp>
        <p:nvSpPr>
          <p:cNvPr id="4" name="正方形/長方形 3">
            <a:extLst>
              <a:ext uri="{FF2B5EF4-FFF2-40B4-BE49-F238E27FC236}">
                <a16:creationId xmlns:a16="http://schemas.microsoft.com/office/drawing/2014/main" id="{727A4124-B9B3-4785-A0CC-C62093104CDA}"/>
              </a:ext>
            </a:extLst>
          </p:cNvPr>
          <p:cNvSpPr/>
          <p:nvPr/>
        </p:nvSpPr>
        <p:spPr>
          <a:xfrm>
            <a:off x="1775520" y="5391004"/>
            <a:ext cx="8640960" cy="1200329"/>
          </a:xfrm>
          <a:prstGeom prst="rect">
            <a:avLst/>
          </a:prstGeom>
        </p:spPr>
        <p:txBody>
          <a:bodyPr wrap="square">
            <a:spAutoFit/>
          </a:bodyPr>
          <a:lstStyle/>
          <a:p>
            <a:r>
              <a:rPr lang="en-US" altLang="ja-JP" dirty="0"/>
              <a:t>… </a:t>
            </a:r>
            <a:r>
              <a:rPr lang="ja-JP" altLang="en-US" dirty="0"/>
              <a:t>in situations where causality violation is concentrated at the edge of the system, a </a:t>
            </a:r>
            <a:r>
              <a:rPr lang="ja-JP" altLang="en-US" dirty="0">
                <a:solidFill>
                  <a:srgbClr val="FFFF00"/>
                </a:solidFill>
              </a:rPr>
              <a:t>core-corona approach</a:t>
            </a:r>
            <a:r>
              <a:rPr lang="ja-JP" altLang="en-US" dirty="0"/>
              <a:t> wherein only fluid cells that are causal are run through hydrodynamics (the core) and all other fluid cells (the corona) are hadronized [99–102] </a:t>
            </a:r>
            <a:r>
              <a:rPr lang="ja-JP" altLang="en-US" dirty="0">
                <a:solidFill>
                  <a:srgbClr val="FFFF00"/>
                </a:solidFill>
              </a:rPr>
              <a:t>may be more applicable.</a:t>
            </a:r>
          </a:p>
        </p:txBody>
      </p:sp>
    </p:spTree>
    <p:extLst>
      <p:ext uri="{BB962C8B-B14F-4D97-AF65-F5344CB8AC3E}">
        <p14:creationId xmlns:p14="http://schemas.microsoft.com/office/powerpoint/2010/main" val="424450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8AD484B-027B-42B7-B31D-31C1A1206182}"/>
              </a:ext>
            </a:extLst>
          </p:cNvPr>
          <p:cNvSpPr>
            <a:spLocks noGrp="1"/>
          </p:cNvSpPr>
          <p:nvPr>
            <p:ph type="title"/>
          </p:nvPr>
        </p:nvSpPr>
        <p:spPr/>
        <p:txBody>
          <a:bodyPr>
            <a:normAutofit/>
          </a:bodyPr>
          <a:lstStyle/>
          <a:p>
            <a:pPr algn="ctr"/>
            <a:r>
              <a:rPr kumimoji="1" lang="ja-JP" altLang="en-US" sz="4000" dirty="0"/>
              <a:t>コアーコロナ描像で解決できる</a:t>
            </a:r>
            <a:r>
              <a:rPr kumimoji="1" lang="en-US" altLang="ja-JP" sz="4000" dirty="0"/>
              <a:t>(?)</a:t>
            </a:r>
            <a:r>
              <a:rPr kumimoji="1" lang="ja-JP" altLang="en-US" sz="4000" dirty="0"/>
              <a:t>部分</a:t>
            </a:r>
            <a:r>
              <a:rPr lang="en-US" altLang="ja-JP" sz="4000" dirty="0"/>
              <a:t>2</a:t>
            </a:r>
            <a:endParaRPr kumimoji="1" lang="ja-JP" altLang="en-US" sz="4000" dirty="0"/>
          </a:p>
        </p:txBody>
      </p:sp>
      <p:pic>
        <p:nvPicPr>
          <p:cNvPr id="10" name="Picture 4">
            <a:extLst>
              <a:ext uri="{FF2B5EF4-FFF2-40B4-BE49-F238E27FC236}">
                <a16:creationId xmlns:a16="http://schemas.microsoft.com/office/drawing/2014/main" id="{5772FF75-C50D-407F-B642-44F47D404C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5" r="49155" b="67296"/>
          <a:stretch/>
        </p:blipFill>
        <p:spPr bwMode="auto">
          <a:xfrm>
            <a:off x="407368" y="1686498"/>
            <a:ext cx="5576811" cy="4256605"/>
          </a:xfrm>
          <a:prstGeom prst="rect">
            <a:avLst/>
          </a:prstGeom>
          <a:solidFill>
            <a:schemeClr val="tx1"/>
          </a:solidFill>
          <a:extLst/>
        </p:spPr>
      </p:pic>
      <p:sp>
        <p:nvSpPr>
          <p:cNvPr id="4" name="テキスト ボックス 3">
            <a:extLst>
              <a:ext uri="{FF2B5EF4-FFF2-40B4-BE49-F238E27FC236}">
                <a16:creationId xmlns:a16="http://schemas.microsoft.com/office/drawing/2014/main" id="{5454B195-EB8B-4F59-9CEC-6ABAE7FACA67}"/>
              </a:ext>
            </a:extLst>
          </p:cNvPr>
          <p:cNvSpPr txBox="1"/>
          <p:nvPr/>
        </p:nvSpPr>
        <p:spPr>
          <a:xfrm>
            <a:off x="6528048" y="2204864"/>
            <a:ext cx="4969767" cy="1815882"/>
          </a:xfrm>
          <a:prstGeom prst="rect">
            <a:avLst/>
          </a:prstGeom>
          <a:noFill/>
        </p:spPr>
        <p:txBody>
          <a:bodyPr wrap="square" rtlCol="0">
            <a:spAutoFit/>
          </a:bodyPr>
          <a:lstStyle/>
          <a:p>
            <a:pPr algn="l"/>
            <a:r>
              <a:rPr kumimoji="1" lang="ja-JP" altLang="en-US" sz="2800" dirty="0"/>
              <a:t>平衡</a:t>
            </a:r>
            <a:r>
              <a:rPr kumimoji="1" lang="en-US" altLang="ja-JP" sz="2800" dirty="0"/>
              <a:t>(</a:t>
            </a:r>
            <a:r>
              <a:rPr kumimoji="1" lang="ja-JP" altLang="en-US" sz="2800" dirty="0"/>
              <a:t>コア</a:t>
            </a:r>
            <a:r>
              <a:rPr kumimoji="1" lang="en-US" altLang="ja-JP" sz="2800" dirty="0"/>
              <a:t>)</a:t>
            </a:r>
            <a:r>
              <a:rPr kumimoji="1" lang="ja-JP" altLang="en-US" sz="2800" dirty="0"/>
              <a:t>と非平衡</a:t>
            </a:r>
            <a:r>
              <a:rPr kumimoji="1" lang="en-US" altLang="ja-JP" sz="2800" dirty="0"/>
              <a:t>(</a:t>
            </a:r>
            <a:r>
              <a:rPr kumimoji="1" lang="ja-JP" altLang="en-US" sz="2800" dirty="0"/>
              <a:t>コロナ</a:t>
            </a:r>
            <a:r>
              <a:rPr kumimoji="1" lang="en-US" altLang="ja-JP" sz="2800" dirty="0"/>
              <a:t>)</a:t>
            </a:r>
            <a:r>
              <a:rPr kumimoji="1" lang="ja-JP" altLang="en-US" sz="2800" dirty="0"/>
              <a:t>の重ね合わせ</a:t>
            </a:r>
            <a:endParaRPr kumimoji="1" lang="en-US" altLang="ja-JP" sz="2800" dirty="0"/>
          </a:p>
          <a:p>
            <a:pPr algn="l"/>
            <a:endParaRPr kumimoji="1" lang="en-US" altLang="ja-JP" sz="2800" dirty="0"/>
          </a:p>
          <a:p>
            <a:pPr algn="l"/>
            <a:r>
              <a:rPr kumimoji="1" lang="en-US" altLang="ja-JP" sz="2800" dirty="0">
                <a:sym typeface="Wingdings" panose="05000000000000000000" pitchFamily="2" charset="2"/>
              </a:rPr>
              <a:t> </a:t>
            </a:r>
            <a:r>
              <a:rPr kumimoji="1" lang="ja-JP" altLang="en-US" sz="2800" dirty="0">
                <a:sym typeface="Wingdings" panose="05000000000000000000" pitchFamily="2" charset="2"/>
              </a:rPr>
              <a:t>粒子比は多重度依存</a:t>
            </a:r>
            <a:endParaRPr kumimoji="1" lang="ja-JP" altLang="en-US" sz="2800" dirty="0"/>
          </a:p>
        </p:txBody>
      </p:sp>
      <p:grpSp>
        <p:nvGrpSpPr>
          <p:cNvPr id="5" name="グループ化 4">
            <a:extLst>
              <a:ext uri="{FF2B5EF4-FFF2-40B4-BE49-F238E27FC236}">
                <a16:creationId xmlns:a16="http://schemas.microsoft.com/office/drawing/2014/main" id="{3E391717-5519-4147-B4F1-29A71394038D}"/>
              </a:ext>
            </a:extLst>
          </p:cNvPr>
          <p:cNvGrpSpPr>
            <a:grpSpLocks noChangeAspect="1"/>
          </p:cNvGrpSpPr>
          <p:nvPr/>
        </p:nvGrpSpPr>
        <p:grpSpPr>
          <a:xfrm>
            <a:off x="11162575" y="5333195"/>
            <a:ext cx="791146" cy="1728871"/>
            <a:chOff x="1795273" y="2610896"/>
            <a:chExt cx="1977865" cy="4322177"/>
          </a:xfrm>
        </p:grpSpPr>
        <p:pic>
          <p:nvPicPr>
            <p:cNvPr id="6" name="グラフィックス 5" descr="装飾的な円">
              <a:extLst>
                <a:ext uri="{FF2B5EF4-FFF2-40B4-BE49-F238E27FC236}">
                  <a16:creationId xmlns:a16="http://schemas.microsoft.com/office/drawing/2014/main" id="{5C9EB2E0-5A13-46F9-AA5D-4689BA04F2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7" name="グラフィックス 6" descr="中心点から放射状に広がる複数の円">
              <a:extLst>
                <a:ext uri="{FF2B5EF4-FFF2-40B4-BE49-F238E27FC236}">
                  <a16:creationId xmlns:a16="http://schemas.microsoft.com/office/drawing/2014/main" id="{0F5076A2-4F47-402F-B493-A2987987888B}"/>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2" name="テキスト ボックス 1">
            <a:extLst>
              <a:ext uri="{FF2B5EF4-FFF2-40B4-BE49-F238E27FC236}">
                <a16:creationId xmlns:a16="http://schemas.microsoft.com/office/drawing/2014/main" id="{F827AA0D-BC4E-402A-921A-BED4EFB6F1BD}"/>
              </a:ext>
            </a:extLst>
          </p:cNvPr>
          <p:cNvSpPr txBox="1"/>
          <p:nvPr/>
        </p:nvSpPr>
        <p:spPr>
          <a:xfrm>
            <a:off x="6528049" y="4471802"/>
            <a:ext cx="5256584" cy="954107"/>
          </a:xfrm>
          <a:prstGeom prst="rect">
            <a:avLst/>
          </a:prstGeom>
          <a:noFill/>
        </p:spPr>
        <p:txBody>
          <a:bodyPr wrap="square" rtlCol="0">
            <a:spAutoFit/>
          </a:bodyPr>
          <a:lstStyle/>
          <a:p>
            <a:pPr algn="l"/>
            <a:r>
              <a:rPr kumimoji="1" lang="ja-JP" altLang="en-US" sz="2800" dirty="0"/>
              <a:t>一方、コロナのハドロン化</a:t>
            </a:r>
            <a:r>
              <a:rPr kumimoji="1" lang="en-US" altLang="ja-JP" sz="2800" dirty="0"/>
              <a:t>(</a:t>
            </a:r>
            <a:r>
              <a:rPr kumimoji="1" lang="ja-JP" altLang="en-US" sz="2800" dirty="0"/>
              <a:t>破砕関数</a:t>
            </a:r>
            <a:r>
              <a:rPr kumimoji="1" lang="en-US" altLang="ja-JP" sz="2800" dirty="0"/>
              <a:t>)</a:t>
            </a:r>
            <a:r>
              <a:rPr kumimoji="1" lang="ja-JP" altLang="en-US" sz="2800" dirty="0"/>
              <a:t>も問題 </a:t>
            </a:r>
            <a:r>
              <a:rPr kumimoji="1" lang="en-US" altLang="ja-JP" sz="2800" dirty="0"/>
              <a:t>(PYTHIA Monash tune)</a:t>
            </a:r>
            <a:endParaRPr kumimoji="1" lang="ja-JP" altLang="en-US" sz="2800" dirty="0"/>
          </a:p>
        </p:txBody>
      </p:sp>
      <p:sp>
        <p:nvSpPr>
          <p:cNvPr id="8" name="テキスト ボックス 7">
            <a:extLst>
              <a:ext uri="{FF2B5EF4-FFF2-40B4-BE49-F238E27FC236}">
                <a16:creationId xmlns:a16="http://schemas.microsoft.com/office/drawing/2014/main" id="{8512D03B-2B83-4933-86D1-A31475384765}"/>
              </a:ext>
            </a:extLst>
          </p:cNvPr>
          <p:cNvSpPr txBox="1"/>
          <p:nvPr/>
        </p:nvSpPr>
        <p:spPr>
          <a:xfrm>
            <a:off x="1023544" y="5958976"/>
            <a:ext cx="5102679" cy="369332"/>
          </a:xfrm>
          <a:prstGeom prst="rect">
            <a:avLst/>
          </a:prstGeom>
          <a:noFill/>
        </p:spPr>
        <p:txBody>
          <a:bodyPr wrap="none" rtlCol="0">
            <a:spAutoFit/>
          </a:bodyPr>
          <a:lstStyle/>
          <a:p>
            <a:pPr algn="l"/>
            <a:r>
              <a:rPr kumimoji="1" lang="en-US" altLang="ja-JP" dirty="0" err="1"/>
              <a:t>Y.Kanakubo</a:t>
            </a:r>
            <a:r>
              <a:rPr kumimoji="1" lang="en-US" altLang="ja-JP" dirty="0"/>
              <a:t>, </a:t>
            </a:r>
            <a:r>
              <a:rPr kumimoji="1" lang="en-US" altLang="ja-JP" dirty="0" err="1"/>
              <a:t>Ph.D</a:t>
            </a:r>
            <a:r>
              <a:rPr kumimoji="1" lang="en-US" altLang="ja-JP" dirty="0"/>
              <a:t> thesis, Sophia University (2022)</a:t>
            </a:r>
            <a:endParaRPr kumimoji="1" lang="ja-JP" altLang="en-US" dirty="0"/>
          </a:p>
        </p:txBody>
      </p:sp>
      <p:cxnSp>
        <p:nvCxnSpPr>
          <p:cNvPr id="11" name="直線コネクタ 10">
            <a:extLst>
              <a:ext uri="{FF2B5EF4-FFF2-40B4-BE49-F238E27FC236}">
                <a16:creationId xmlns:a16="http://schemas.microsoft.com/office/drawing/2014/main" id="{FF0CC9E4-0143-4294-993C-43985FE9AA1F}"/>
              </a:ext>
            </a:extLst>
          </p:cNvPr>
          <p:cNvCxnSpPr/>
          <p:nvPr/>
        </p:nvCxnSpPr>
        <p:spPr>
          <a:xfrm>
            <a:off x="1487488" y="2276872"/>
            <a:ext cx="417646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8BB79B7-0B9F-4398-B229-5F6FB24572FA}"/>
              </a:ext>
            </a:extLst>
          </p:cNvPr>
          <p:cNvCxnSpPr/>
          <p:nvPr/>
        </p:nvCxnSpPr>
        <p:spPr>
          <a:xfrm>
            <a:off x="1487488" y="4797152"/>
            <a:ext cx="417646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フリーフォーム: 図形 12">
            <a:extLst>
              <a:ext uri="{FF2B5EF4-FFF2-40B4-BE49-F238E27FC236}">
                <a16:creationId xmlns:a16="http://schemas.microsoft.com/office/drawing/2014/main" id="{BC7B3558-CBE4-4360-8E81-E0E7590D2868}"/>
              </a:ext>
            </a:extLst>
          </p:cNvPr>
          <p:cNvSpPr/>
          <p:nvPr/>
        </p:nvSpPr>
        <p:spPr>
          <a:xfrm>
            <a:off x="2423592" y="2871892"/>
            <a:ext cx="1951981" cy="1599855"/>
          </a:xfrm>
          <a:custGeom>
            <a:avLst/>
            <a:gdLst>
              <a:gd name="connsiteX0" fmla="*/ 0 w 1700106"/>
              <a:gd name="connsiteY0" fmla="*/ 1239520 h 1239520"/>
              <a:gd name="connsiteX1" fmla="*/ 487680 w 1700106"/>
              <a:gd name="connsiteY1" fmla="*/ 562187 h 1239520"/>
              <a:gd name="connsiteX2" fmla="*/ 1700106 w 1700106"/>
              <a:gd name="connsiteY2" fmla="*/ 0 h 1239520"/>
            </a:gdLst>
            <a:ahLst/>
            <a:cxnLst>
              <a:cxn ang="0">
                <a:pos x="connsiteX0" y="connsiteY0"/>
              </a:cxn>
              <a:cxn ang="0">
                <a:pos x="connsiteX1" y="connsiteY1"/>
              </a:cxn>
              <a:cxn ang="0">
                <a:pos x="connsiteX2" y="connsiteY2"/>
              </a:cxn>
            </a:cxnLst>
            <a:rect l="l" t="t" r="r" b="b"/>
            <a:pathLst>
              <a:path w="1700106" h="1239520">
                <a:moveTo>
                  <a:pt x="0" y="1239520"/>
                </a:moveTo>
                <a:cubicBezTo>
                  <a:pt x="102164" y="1004147"/>
                  <a:pt x="204329" y="768774"/>
                  <a:pt x="487680" y="562187"/>
                </a:cubicBezTo>
                <a:cubicBezTo>
                  <a:pt x="771031" y="355600"/>
                  <a:pt x="1235568" y="177800"/>
                  <a:pt x="1700106"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649929C-A80D-47A8-8722-CDCC44AA48E3}"/>
              </a:ext>
            </a:extLst>
          </p:cNvPr>
          <p:cNvSpPr txBox="1"/>
          <p:nvPr/>
        </p:nvSpPr>
        <p:spPr>
          <a:xfrm>
            <a:off x="4402068" y="4284515"/>
            <a:ext cx="1261884" cy="523220"/>
          </a:xfrm>
          <a:prstGeom prst="rect">
            <a:avLst/>
          </a:prstGeom>
          <a:noFill/>
        </p:spPr>
        <p:txBody>
          <a:bodyPr wrap="none" rtlCol="0">
            <a:spAutoFit/>
          </a:bodyPr>
          <a:lstStyle/>
          <a:p>
            <a:pPr algn="l"/>
            <a:r>
              <a:rPr kumimoji="1" lang="ja-JP" altLang="en-US" sz="2800" dirty="0">
                <a:solidFill>
                  <a:schemeClr val="accent1">
                    <a:lumMod val="75000"/>
                  </a:schemeClr>
                </a:solidFill>
              </a:rPr>
              <a:t>弦破砕</a:t>
            </a:r>
          </a:p>
        </p:txBody>
      </p:sp>
      <p:sp>
        <p:nvSpPr>
          <p:cNvPr id="15" name="テキスト ボックス 14">
            <a:extLst>
              <a:ext uri="{FF2B5EF4-FFF2-40B4-BE49-F238E27FC236}">
                <a16:creationId xmlns:a16="http://schemas.microsoft.com/office/drawing/2014/main" id="{51836A95-D518-4A71-A1DF-0DCEA7D9ED07}"/>
              </a:ext>
            </a:extLst>
          </p:cNvPr>
          <p:cNvSpPr txBox="1"/>
          <p:nvPr/>
        </p:nvSpPr>
        <p:spPr>
          <a:xfrm>
            <a:off x="4079776" y="1754485"/>
            <a:ext cx="1620957" cy="523220"/>
          </a:xfrm>
          <a:prstGeom prst="rect">
            <a:avLst/>
          </a:prstGeom>
          <a:noFill/>
        </p:spPr>
        <p:txBody>
          <a:bodyPr wrap="none" rtlCol="0">
            <a:spAutoFit/>
          </a:bodyPr>
          <a:lstStyle/>
          <a:p>
            <a:pPr algn="l"/>
            <a:r>
              <a:rPr kumimoji="1" lang="ja-JP" altLang="en-US" sz="2800" dirty="0">
                <a:solidFill>
                  <a:srgbClr val="FF0000"/>
                </a:solidFill>
              </a:rPr>
              <a:t>化学平衡</a:t>
            </a:r>
          </a:p>
        </p:txBody>
      </p:sp>
    </p:spTree>
    <p:extLst>
      <p:ext uri="{BB962C8B-B14F-4D97-AF65-F5344CB8AC3E}">
        <p14:creationId xmlns:p14="http://schemas.microsoft.com/office/powerpoint/2010/main" val="17975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8AD484B-027B-42B7-B31D-31C1A1206182}"/>
              </a:ext>
            </a:extLst>
          </p:cNvPr>
          <p:cNvSpPr>
            <a:spLocks noGrp="1"/>
          </p:cNvSpPr>
          <p:nvPr>
            <p:ph type="title"/>
          </p:nvPr>
        </p:nvSpPr>
        <p:spPr/>
        <p:txBody>
          <a:bodyPr>
            <a:normAutofit/>
          </a:bodyPr>
          <a:lstStyle/>
          <a:p>
            <a:pPr algn="ctr"/>
            <a:r>
              <a:rPr kumimoji="1" lang="ja-JP" altLang="en-US" sz="4000" dirty="0"/>
              <a:t>コアーコロナ描像で解決できる</a:t>
            </a:r>
            <a:r>
              <a:rPr kumimoji="1" lang="en-US" altLang="ja-JP" sz="4000" dirty="0"/>
              <a:t>(?)</a:t>
            </a:r>
            <a:r>
              <a:rPr kumimoji="1" lang="ja-JP" altLang="en-US" sz="4000" dirty="0"/>
              <a:t>部分</a:t>
            </a:r>
            <a:r>
              <a:rPr kumimoji="1" lang="en-US" altLang="ja-JP" sz="4000" dirty="0"/>
              <a:t>3</a:t>
            </a:r>
            <a:endParaRPr kumimoji="1" lang="ja-JP" altLang="en-US" sz="4000" dirty="0"/>
          </a:p>
        </p:txBody>
      </p:sp>
      <p:sp>
        <p:nvSpPr>
          <p:cNvPr id="4" name="テキスト ボックス 3">
            <a:extLst>
              <a:ext uri="{FF2B5EF4-FFF2-40B4-BE49-F238E27FC236}">
                <a16:creationId xmlns:a16="http://schemas.microsoft.com/office/drawing/2014/main" id="{5454B195-EB8B-4F59-9CEC-6ABAE7FACA67}"/>
              </a:ext>
            </a:extLst>
          </p:cNvPr>
          <p:cNvSpPr txBox="1"/>
          <p:nvPr/>
        </p:nvSpPr>
        <p:spPr>
          <a:xfrm>
            <a:off x="717672" y="5877272"/>
            <a:ext cx="10778928" cy="954107"/>
          </a:xfrm>
          <a:prstGeom prst="rect">
            <a:avLst/>
          </a:prstGeom>
          <a:noFill/>
        </p:spPr>
        <p:txBody>
          <a:bodyPr wrap="square" rtlCol="0">
            <a:spAutoFit/>
          </a:bodyPr>
          <a:lstStyle/>
          <a:p>
            <a:pPr algn="ctr"/>
            <a:r>
              <a:rPr kumimoji="1" lang="ja-JP" altLang="en-US" sz="2800" dirty="0"/>
              <a:t>ハードなパートンから落ちてくる非平衡</a:t>
            </a:r>
            <a:r>
              <a:rPr kumimoji="1" lang="en-US" altLang="ja-JP" sz="2800" dirty="0"/>
              <a:t>(</a:t>
            </a:r>
            <a:r>
              <a:rPr kumimoji="1" lang="ja-JP" altLang="en-US" sz="2800" dirty="0"/>
              <a:t>コロナ</a:t>
            </a:r>
            <a:r>
              <a:rPr kumimoji="1" lang="en-US" altLang="ja-JP" sz="2800" dirty="0"/>
              <a:t>)</a:t>
            </a:r>
            <a:r>
              <a:rPr kumimoji="1" lang="ja-JP" altLang="en-US" sz="2800" dirty="0"/>
              <a:t>の成分が極低横運動量に寄与</a:t>
            </a:r>
            <a:endParaRPr kumimoji="1" lang="en-US" altLang="ja-JP" sz="2800" dirty="0"/>
          </a:p>
          <a:p>
            <a:pPr algn="ctr"/>
            <a:r>
              <a:rPr kumimoji="1" lang="en-US" altLang="ja-JP" sz="2800" dirty="0" err="1"/>
              <a:t>p</a:t>
            </a:r>
            <a:r>
              <a:rPr kumimoji="1" lang="en-US" altLang="ja-JP" sz="2800" baseline="-25000" dirty="0" err="1"/>
              <a:t>T</a:t>
            </a:r>
            <a:r>
              <a:rPr kumimoji="1" lang="en-US" altLang="ja-JP" sz="2800" dirty="0"/>
              <a:t> integrated</a:t>
            </a:r>
            <a:r>
              <a:rPr kumimoji="1" lang="ja-JP" altLang="en-US" sz="2800" dirty="0"/>
              <a:t>な物理量に影響 </a:t>
            </a:r>
            <a:r>
              <a:rPr kumimoji="1" lang="en-US" altLang="ja-JP" sz="2800" dirty="0"/>
              <a:t>(</a:t>
            </a:r>
            <a:r>
              <a:rPr kumimoji="1" lang="ja-JP" altLang="en-US" sz="2800" dirty="0"/>
              <a:t>平均</a:t>
            </a:r>
            <a:r>
              <a:rPr kumimoji="1" lang="en-US" altLang="ja-JP" sz="2800" dirty="0" err="1"/>
              <a:t>p</a:t>
            </a:r>
            <a:r>
              <a:rPr kumimoji="1" lang="en-US" altLang="ja-JP" sz="2800" baseline="-25000" dirty="0" err="1"/>
              <a:t>T</a:t>
            </a:r>
            <a:r>
              <a:rPr kumimoji="1" lang="en-US" altLang="ja-JP" sz="2800" dirty="0"/>
              <a:t>, </a:t>
            </a:r>
            <a:r>
              <a:rPr kumimoji="1" lang="en-US" altLang="ja-JP" sz="2800" dirty="0" err="1"/>
              <a:t>v</a:t>
            </a:r>
            <a:r>
              <a:rPr kumimoji="1" lang="en-US" altLang="ja-JP" sz="2800" baseline="-25000" dirty="0" err="1"/>
              <a:t>n</a:t>
            </a:r>
            <a:r>
              <a:rPr kumimoji="1" lang="en-US" altLang="ja-JP" sz="2800" dirty="0"/>
              <a:t>, </a:t>
            </a:r>
            <a:r>
              <a:rPr kumimoji="1" lang="en-US" altLang="ja-JP" sz="2800" dirty="0" err="1"/>
              <a:t>c</a:t>
            </a:r>
            <a:r>
              <a:rPr kumimoji="1" lang="en-US" altLang="ja-JP" sz="2800" baseline="-25000" dirty="0" err="1"/>
              <a:t>n</a:t>
            </a:r>
            <a:r>
              <a:rPr kumimoji="1" lang="en-US" altLang="ja-JP" sz="2800" dirty="0"/>
              <a:t>, …)</a:t>
            </a:r>
          </a:p>
        </p:txBody>
      </p:sp>
      <p:pic>
        <p:nvPicPr>
          <p:cNvPr id="2" name="図 1">
            <a:extLst>
              <a:ext uri="{FF2B5EF4-FFF2-40B4-BE49-F238E27FC236}">
                <a16:creationId xmlns:a16="http://schemas.microsoft.com/office/drawing/2014/main" id="{C9ECE469-4264-4455-ABD3-F284600FD814}"/>
              </a:ext>
            </a:extLst>
          </p:cNvPr>
          <p:cNvPicPr>
            <a:picLocks noChangeAspect="1"/>
          </p:cNvPicPr>
          <p:nvPr/>
        </p:nvPicPr>
        <p:blipFill>
          <a:blip r:embed="rId2"/>
          <a:stretch>
            <a:fillRect/>
          </a:stretch>
        </p:blipFill>
        <p:spPr>
          <a:xfrm>
            <a:off x="6816080" y="1474663"/>
            <a:ext cx="3750232" cy="3826545"/>
          </a:xfrm>
          <a:prstGeom prst="rect">
            <a:avLst/>
          </a:prstGeom>
        </p:spPr>
      </p:pic>
      <p:grpSp>
        <p:nvGrpSpPr>
          <p:cNvPr id="5" name="グループ化 4">
            <a:extLst>
              <a:ext uri="{FF2B5EF4-FFF2-40B4-BE49-F238E27FC236}">
                <a16:creationId xmlns:a16="http://schemas.microsoft.com/office/drawing/2014/main" id="{9834F9FB-A738-421A-86D1-C62F1877903E}"/>
              </a:ext>
            </a:extLst>
          </p:cNvPr>
          <p:cNvGrpSpPr>
            <a:grpSpLocks noChangeAspect="1"/>
          </p:cNvGrpSpPr>
          <p:nvPr/>
        </p:nvGrpSpPr>
        <p:grpSpPr>
          <a:xfrm>
            <a:off x="11162575" y="5333195"/>
            <a:ext cx="791146" cy="1728871"/>
            <a:chOff x="1795273" y="2610896"/>
            <a:chExt cx="1977865" cy="4322177"/>
          </a:xfrm>
        </p:grpSpPr>
        <p:pic>
          <p:nvPicPr>
            <p:cNvPr id="6" name="グラフィックス 5" descr="装飾的な円">
              <a:extLst>
                <a:ext uri="{FF2B5EF4-FFF2-40B4-BE49-F238E27FC236}">
                  <a16:creationId xmlns:a16="http://schemas.microsoft.com/office/drawing/2014/main" id="{4F9F7AFD-9056-4B86-9F56-B5D9E321AB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7" name="グラフィックス 6" descr="中心点から放射状に広がる複数の円">
              <a:extLst>
                <a:ext uri="{FF2B5EF4-FFF2-40B4-BE49-F238E27FC236}">
                  <a16:creationId xmlns:a16="http://schemas.microsoft.com/office/drawing/2014/main" id="{0B6757B3-9174-4ECD-9EB2-87A724D08D3E}"/>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8" name="テキスト ボックス 7">
            <a:extLst>
              <a:ext uri="{FF2B5EF4-FFF2-40B4-BE49-F238E27FC236}">
                <a16:creationId xmlns:a16="http://schemas.microsoft.com/office/drawing/2014/main" id="{2986AE5C-E16E-49F5-9EC7-C63C23C4E16B}"/>
              </a:ext>
            </a:extLst>
          </p:cNvPr>
          <p:cNvSpPr txBox="1"/>
          <p:nvPr/>
        </p:nvSpPr>
        <p:spPr>
          <a:xfrm>
            <a:off x="6996593" y="5330055"/>
            <a:ext cx="3643946" cy="369332"/>
          </a:xfrm>
          <a:prstGeom prst="rect">
            <a:avLst/>
          </a:prstGeom>
          <a:noFill/>
        </p:spPr>
        <p:txBody>
          <a:bodyPr wrap="none" rtlCol="0">
            <a:spAutoFit/>
          </a:bodyPr>
          <a:lstStyle/>
          <a:p>
            <a:pPr algn="l"/>
            <a:r>
              <a:rPr kumimoji="1" lang="en-US" altLang="ja-JP" dirty="0" err="1"/>
              <a:t>Y.Kanakubo</a:t>
            </a:r>
            <a:r>
              <a:rPr kumimoji="1" lang="en-US" altLang="ja-JP" dirty="0"/>
              <a:t> </a:t>
            </a:r>
            <a:r>
              <a:rPr kumimoji="1" lang="en-US" altLang="ja-JP" i="1" dirty="0"/>
              <a:t>et al</a:t>
            </a:r>
            <a:r>
              <a:rPr kumimoji="1" lang="en-US" altLang="ja-JP" dirty="0"/>
              <a:t>., arXiv:2207.13966</a:t>
            </a:r>
            <a:endParaRPr kumimoji="1" lang="ja-JP" altLang="en-US" dirty="0"/>
          </a:p>
        </p:txBody>
      </p:sp>
      <p:pic>
        <p:nvPicPr>
          <p:cNvPr id="9" name="図 8">
            <a:extLst>
              <a:ext uri="{FF2B5EF4-FFF2-40B4-BE49-F238E27FC236}">
                <a16:creationId xmlns:a16="http://schemas.microsoft.com/office/drawing/2014/main" id="{9AC31D2E-6652-46A5-AA92-93819FD182D4}"/>
              </a:ext>
            </a:extLst>
          </p:cNvPr>
          <p:cNvPicPr>
            <a:picLocks noChangeAspect="1"/>
          </p:cNvPicPr>
          <p:nvPr/>
        </p:nvPicPr>
        <p:blipFill>
          <a:blip r:embed="rId7"/>
          <a:stretch>
            <a:fillRect/>
          </a:stretch>
        </p:blipFill>
        <p:spPr>
          <a:xfrm>
            <a:off x="929889" y="1474663"/>
            <a:ext cx="4446032" cy="3806237"/>
          </a:xfrm>
          <a:prstGeom prst="rect">
            <a:avLst/>
          </a:prstGeom>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A9EFA73D-91A9-436C-AB5C-F4A1231E366C}"/>
                  </a:ext>
                </a:extLst>
              </p:cNvPr>
              <p:cNvSpPr txBox="1"/>
              <p:nvPr/>
            </p:nvSpPr>
            <p:spPr>
              <a:xfrm>
                <a:off x="1439956" y="5357565"/>
                <a:ext cx="3755452" cy="523220"/>
              </a:xfrm>
              <a:prstGeom prst="rect">
                <a:avLst/>
              </a:prstGeom>
              <a:noFill/>
            </p:spPr>
            <p:txBody>
              <a:bodyPr wrap="none" rtlCol="0">
                <a:spAutoFit/>
              </a:bodyPr>
              <a:lstStyle/>
              <a:p>
                <a:pPr algn="l"/>
                <a:r>
                  <a:rPr kumimoji="1" lang="en-US" altLang="ja-JP" sz="2800" dirty="0"/>
                  <a:t>~50%</a:t>
                </a:r>
                <a:r>
                  <a:rPr kumimoji="1" lang="ja-JP" altLang="en-US" sz="2800" dirty="0"/>
                  <a:t> </a:t>
                </a:r>
                <a14:m>
                  <m:oMath xmlns:m="http://schemas.openxmlformats.org/officeDocument/2006/math">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𝑇</m:t>
                        </m:r>
                      </m:sub>
                    </m:sSub>
                    <m:r>
                      <a:rPr kumimoji="1" lang="en-US" altLang="ja-JP" sz="2800" b="0" i="1" smtClean="0">
                        <a:latin typeface="Cambria Math" panose="02040503050406030204" pitchFamily="18" charset="0"/>
                      </a:rPr>
                      <m:t>&lt;</m:t>
                    </m:r>
                    <m:r>
                      <a:rPr kumimoji="1" lang="en-US" altLang="ja-JP" sz="2800" b="0" i="1" smtClean="0">
                        <a:latin typeface="Cambria Math" panose="02040503050406030204" pitchFamily="18" charset="0"/>
                        <a:ea typeface="Cambria Math" panose="02040503050406030204" pitchFamily="18" charset="0"/>
                      </a:rPr>
                      <m:t>~0.5 </m:t>
                    </m:r>
                    <m:r>
                      <m:rPr>
                        <m:sty m:val="p"/>
                      </m:rPr>
                      <a:rPr kumimoji="1" lang="en-US" altLang="ja-JP" sz="2800" b="0" i="0" smtClean="0">
                        <a:latin typeface="Cambria Math" panose="02040503050406030204" pitchFamily="18" charset="0"/>
                        <a:ea typeface="Cambria Math" panose="02040503050406030204" pitchFamily="18" charset="0"/>
                      </a:rPr>
                      <m:t>GeV</m:t>
                    </m:r>
                    <m:r>
                      <a:rPr kumimoji="1" lang="en-US" altLang="ja-JP" sz="2800" b="0" i="1" smtClean="0">
                        <a:latin typeface="Cambria Math" panose="02040503050406030204" pitchFamily="18" charset="0"/>
                      </a:rPr>
                      <m:t>)</m:t>
                    </m:r>
                  </m:oMath>
                </a14:m>
                <a:endParaRPr kumimoji="1" lang="ja-JP" altLang="en-US" sz="2800" dirty="0"/>
              </a:p>
            </p:txBody>
          </p:sp>
        </mc:Choice>
        <mc:Fallback xmlns="">
          <p:sp>
            <p:nvSpPr>
              <p:cNvPr id="10" name="テキスト ボックス 9">
                <a:extLst>
                  <a:ext uri="{FF2B5EF4-FFF2-40B4-BE49-F238E27FC236}">
                    <a16:creationId xmlns:a16="http://schemas.microsoft.com/office/drawing/2014/main" id="{A9EFA73D-91A9-436C-AB5C-F4A1231E366C}"/>
                  </a:ext>
                </a:extLst>
              </p:cNvPr>
              <p:cNvSpPr txBox="1">
                <a:spLocks noRot="1" noChangeAspect="1" noMove="1" noResize="1" noEditPoints="1" noAdjustHandles="1" noChangeArrowheads="1" noChangeShapeType="1" noTextEdit="1"/>
              </p:cNvSpPr>
              <p:nvPr/>
            </p:nvSpPr>
            <p:spPr>
              <a:xfrm>
                <a:off x="1439956" y="5357565"/>
                <a:ext cx="3755452" cy="523220"/>
              </a:xfrm>
              <a:prstGeom prst="rect">
                <a:avLst/>
              </a:prstGeom>
              <a:blipFill>
                <a:blip r:embed="rId8"/>
                <a:stretch>
                  <a:fillRect l="-3247" t="-12791" b="-3139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487332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7DF3AD-2F88-44F1-A573-FD7EE4B972BF}"/>
              </a:ext>
            </a:extLst>
          </p:cNvPr>
          <p:cNvSpPr>
            <a:spLocks noGrp="1"/>
          </p:cNvSpPr>
          <p:nvPr>
            <p:ph type="title"/>
          </p:nvPr>
        </p:nvSpPr>
        <p:spPr/>
        <p:txBody>
          <a:bodyPr>
            <a:normAutofit/>
          </a:bodyPr>
          <a:lstStyle/>
          <a:p>
            <a:pPr algn="ctr"/>
            <a:r>
              <a:rPr lang="en-US" altLang="ja-JP" sz="4000" dirty="0"/>
              <a:t>Remark 4</a:t>
            </a:r>
            <a:endParaRPr kumimoji="1" lang="ja-JP" altLang="en-US" sz="4000" dirty="0"/>
          </a:p>
        </p:txBody>
      </p:sp>
      <p:sp>
        <p:nvSpPr>
          <p:cNvPr id="3" name="テキスト ボックス 2">
            <a:extLst>
              <a:ext uri="{FF2B5EF4-FFF2-40B4-BE49-F238E27FC236}">
                <a16:creationId xmlns:a16="http://schemas.microsoft.com/office/drawing/2014/main" id="{1378A118-F2C5-4F08-80E2-9130E8A97639}"/>
              </a:ext>
            </a:extLst>
          </p:cNvPr>
          <p:cNvSpPr txBox="1"/>
          <p:nvPr/>
        </p:nvSpPr>
        <p:spPr>
          <a:xfrm>
            <a:off x="1703512" y="1700808"/>
            <a:ext cx="8748972" cy="2246769"/>
          </a:xfrm>
          <a:prstGeom prst="rect">
            <a:avLst/>
          </a:prstGeom>
          <a:noFill/>
        </p:spPr>
        <p:txBody>
          <a:bodyPr wrap="square" rtlCol="0">
            <a:spAutoFit/>
          </a:bodyPr>
          <a:lstStyle/>
          <a:p>
            <a:r>
              <a:rPr kumimoji="1" lang="ja-JP" altLang="en-US" sz="2800" dirty="0"/>
              <a:t>・</a:t>
            </a:r>
            <a:r>
              <a:rPr kumimoji="1" lang="en-US" altLang="ja-JP" sz="2800" dirty="0"/>
              <a:t>PID </a:t>
            </a:r>
            <a:r>
              <a:rPr kumimoji="1" lang="ja-JP" altLang="en-US" sz="2800" dirty="0"/>
              <a:t>した収量やスペクトルは想像以上にモデルに制限</a:t>
            </a:r>
            <a:endParaRPr kumimoji="1" lang="en-US" altLang="ja-JP" sz="2800" dirty="0"/>
          </a:p>
          <a:p>
            <a:r>
              <a:rPr kumimoji="1" lang="ja-JP" altLang="en-US" sz="2800" dirty="0"/>
              <a:t>　例</a:t>
            </a:r>
            <a:r>
              <a:rPr kumimoji="1" lang="en-US" altLang="ja-JP" sz="2800" dirty="0"/>
              <a:t>) PID v</a:t>
            </a:r>
            <a:r>
              <a:rPr kumimoji="1" lang="en-US" altLang="ja-JP" sz="2800" baseline="-25000" dirty="0"/>
              <a:t>2</a:t>
            </a:r>
            <a:r>
              <a:rPr kumimoji="1" lang="ja-JP" altLang="en-US" sz="2800" dirty="0"/>
              <a:t>でハドロン流体✕、ハドロンガス○</a:t>
            </a:r>
            <a:endParaRPr kumimoji="1" lang="en-US" altLang="ja-JP" sz="2800" dirty="0"/>
          </a:p>
          <a:p>
            <a:r>
              <a:rPr kumimoji="1" lang="ja-JP" altLang="en-US" sz="2800" dirty="0"/>
              <a:t>・枠組みの適用範囲を超えたとき、いずれ問題は顕在化</a:t>
            </a:r>
            <a:endParaRPr kumimoji="1" lang="en-US" altLang="ja-JP" sz="2800" dirty="0"/>
          </a:p>
          <a:p>
            <a:r>
              <a:rPr kumimoji="1" lang="ja-JP" altLang="en-US" sz="2800" dirty="0"/>
              <a:t>・粘性は所詮平衡近傍の非平衡成分</a:t>
            </a:r>
            <a:endParaRPr kumimoji="1" lang="en-US" altLang="ja-JP" sz="2800" dirty="0"/>
          </a:p>
          <a:p>
            <a:r>
              <a:rPr kumimoji="1" lang="ja-JP" altLang="en-US" sz="2800" dirty="0"/>
              <a:t>・平衡から遠く離れた非平衡成分の存在（クロストーク？）</a:t>
            </a:r>
            <a:endParaRPr kumimoji="1" lang="en-US" altLang="ja-JP" sz="2800" dirty="0"/>
          </a:p>
        </p:txBody>
      </p:sp>
    </p:spTree>
    <p:extLst>
      <p:ext uri="{BB962C8B-B14F-4D97-AF65-F5344CB8AC3E}">
        <p14:creationId xmlns:p14="http://schemas.microsoft.com/office/powerpoint/2010/main" val="350383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D60F06A-B4EC-4926-B429-3226A80BC384}"/>
              </a:ext>
            </a:extLst>
          </p:cNvPr>
          <p:cNvSpPr>
            <a:spLocks noGrp="1"/>
          </p:cNvSpPr>
          <p:nvPr>
            <p:ph type="title"/>
          </p:nvPr>
        </p:nvSpPr>
        <p:spPr/>
        <p:txBody>
          <a:bodyPr/>
          <a:lstStyle/>
          <a:p>
            <a:pPr algn="ctr"/>
            <a:r>
              <a:rPr lang="ja-JP" altLang="en-US" dirty="0"/>
              <a:t>高エネルギー原子核衝突反応を</a:t>
            </a:r>
            <a:br>
              <a:rPr lang="en-US" altLang="ja-JP" dirty="0"/>
            </a:br>
            <a:r>
              <a:rPr lang="ja-JP" altLang="en-US" dirty="0"/>
              <a:t>記述する動的模型</a:t>
            </a:r>
          </a:p>
        </p:txBody>
      </p:sp>
      <p:sp>
        <p:nvSpPr>
          <p:cNvPr id="4" name="テキスト プレースホルダー 3">
            <a:extLst>
              <a:ext uri="{FF2B5EF4-FFF2-40B4-BE49-F238E27FC236}">
                <a16:creationId xmlns:a16="http://schemas.microsoft.com/office/drawing/2014/main" id="{C99A0A81-64D4-4E53-A205-116BD2A943C7}"/>
              </a:ext>
            </a:extLst>
          </p:cNvPr>
          <p:cNvSpPr>
            <a:spLocks noGrp="1"/>
          </p:cNvSpPr>
          <p:nvPr>
            <p:ph type="body" idx="1"/>
          </p:nvPr>
        </p:nvSpPr>
        <p:spPr/>
        <p:txBody>
          <a:bodyPr/>
          <a:lstStyle/>
          <a:p>
            <a:endParaRPr lang="ja-JP" altLang="en-US"/>
          </a:p>
        </p:txBody>
      </p:sp>
      <p:grpSp>
        <p:nvGrpSpPr>
          <p:cNvPr id="5" name="グループ化 4">
            <a:extLst>
              <a:ext uri="{FF2B5EF4-FFF2-40B4-BE49-F238E27FC236}">
                <a16:creationId xmlns:a16="http://schemas.microsoft.com/office/drawing/2014/main" id="{CCA858A5-B989-4D8D-B852-32096294A27C}"/>
              </a:ext>
            </a:extLst>
          </p:cNvPr>
          <p:cNvGrpSpPr>
            <a:grpSpLocks noChangeAspect="1"/>
          </p:cNvGrpSpPr>
          <p:nvPr/>
        </p:nvGrpSpPr>
        <p:grpSpPr>
          <a:xfrm>
            <a:off x="11162575" y="5333195"/>
            <a:ext cx="791146" cy="1728871"/>
            <a:chOff x="1795273" y="2610896"/>
            <a:chExt cx="1977865" cy="4322177"/>
          </a:xfrm>
        </p:grpSpPr>
        <p:pic>
          <p:nvPicPr>
            <p:cNvPr id="6" name="グラフィックス 5" descr="装飾的な円">
              <a:extLst>
                <a:ext uri="{FF2B5EF4-FFF2-40B4-BE49-F238E27FC236}">
                  <a16:creationId xmlns:a16="http://schemas.microsoft.com/office/drawing/2014/main" id="{E300EB87-1027-41C7-B992-2BE7F93A59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7" name="グラフィックス 6" descr="中心点から放射状に広がる複数の円">
              <a:extLst>
                <a:ext uri="{FF2B5EF4-FFF2-40B4-BE49-F238E27FC236}">
                  <a16:creationId xmlns:a16="http://schemas.microsoft.com/office/drawing/2014/main" id="{CCA98259-16A3-498A-B03D-5E0C2181A5EE}"/>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1624378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8AD484B-027B-42B7-B31D-31C1A1206182}"/>
              </a:ext>
            </a:extLst>
          </p:cNvPr>
          <p:cNvSpPr>
            <a:spLocks noGrp="1"/>
          </p:cNvSpPr>
          <p:nvPr>
            <p:ph type="title"/>
          </p:nvPr>
        </p:nvSpPr>
        <p:spPr/>
        <p:txBody>
          <a:bodyPr/>
          <a:lstStyle/>
          <a:p>
            <a:pPr algn="ctr"/>
            <a:r>
              <a:rPr kumimoji="1" lang="ja-JP" altLang="en-US" dirty="0"/>
              <a:t>中心と前後方の物理の相関</a:t>
            </a:r>
          </a:p>
        </p:txBody>
      </p:sp>
      <p:sp>
        <p:nvSpPr>
          <p:cNvPr id="4" name="テキスト プレースホルダー 3">
            <a:extLst>
              <a:ext uri="{FF2B5EF4-FFF2-40B4-BE49-F238E27FC236}">
                <a16:creationId xmlns:a16="http://schemas.microsoft.com/office/drawing/2014/main" id="{23C142B5-3195-4D38-A323-CE63EFF72EAC}"/>
              </a:ext>
            </a:extLst>
          </p:cNvPr>
          <p:cNvSpPr>
            <a:spLocks noGrp="1"/>
          </p:cNvSpPr>
          <p:nvPr>
            <p:ph type="body" idx="1"/>
          </p:nvPr>
        </p:nvSpPr>
        <p:spPr/>
        <p:txBody>
          <a:bodyPr/>
          <a:lstStyle/>
          <a:p>
            <a:endParaRPr kumimoji="1" lang="ja-JP" altLang="en-US"/>
          </a:p>
        </p:txBody>
      </p:sp>
      <p:grpSp>
        <p:nvGrpSpPr>
          <p:cNvPr id="5" name="グループ化 4">
            <a:extLst>
              <a:ext uri="{FF2B5EF4-FFF2-40B4-BE49-F238E27FC236}">
                <a16:creationId xmlns:a16="http://schemas.microsoft.com/office/drawing/2014/main" id="{11BC4A56-5172-4A5E-BB05-500D55540987}"/>
              </a:ext>
            </a:extLst>
          </p:cNvPr>
          <p:cNvGrpSpPr>
            <a:grpSpLocks noChangeAspect="1"/>
          </p:cNvGrpSpPr>
          <p:nvPr/>
        </p:nvGrpSpPr>
        <p:grpSpPr>
          <a:xfrm>
            <a:off x="11162575" y="5333195"/>
            <a:ext cx="791146" cy="1728871"/>
            <a:chOff x="1795273" y="2610896"/>
            <a:chExt cx="1977865" cy="4322177"/>
          </a:xfrm>
        </p:grpSpPr>
        <p:pic>
          <p:nvPicPr>
            <p:cNvPr id="6" name="グラフィックス 5" descr="装飾的な円">
              <a:extLst>
                <a:ext uri="{FF2B5EF4-FFF2-40B4-BE49-F238E27FC236}">
                  <a16:creationId xmlns:a16="http://schemas.microsoft.com/office/drawing/2014/main" id="{5B2B48DB-4BF9-448B-ABDB-2F12DE3F4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7" name="グラフィックス 6" descr="中心点から放射状に広がる複数の円">
              <a:extLst>
                <a:ext uri="{FF2B5EF4-FFF2-40B4-BE49-F238E27FC236}">
                  <a16:creationId xmlns:a16="http://schemas.microsoft.com/office/drawing/2014/main" id="{A52359EF-1FDD-450D-A454-32FE1AA9D474}"/>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566232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631BED-E425-4089-9608-FA725866424A}"/>
              </a:ext>
            </a:extLst>
          </p:cNvPr>
          <p:cNvSpPr>
            <a:spLocks noGrp="1"/>
          </p:cNvSpPr>
          <p:nvPr>
            <p:ph type="title"/>
          </p:nvPr>
        </p:nvSpPr>
        <p:spPr/>
        <p:txBody>
          <a:bodyPr>
            <a:normAutofit/>
          </a:bodyPr>
          <a:lstStyle/>
          <a:p>
            <a:pPr algn="ctr"/>
            <a:r>
              <a:rPr kumimoji="1" lang="ja-JP" altLang="en-US" sz="4000" dirty="0"/>
              <a:t>衝突直後の</a:t>
            </a:r>
            <a:r>
              <a:rPr kumimoji="1" lang="ja-JP" altLang="en-US" sz="4000" dirty="0">
                <a:solidFill>
                  <a:srgbClr val="FFFF00"/>
                </a:solidFill>
              </a:rPr>
              <a:t>横</a:t>
            </a:r>
            <a:r>
              <a:rPr kumimoji="1" lang="ja-JP" altLang="en-US" sz="4000" dirty="0"/>
              <a:t>エネルギー分布</a:t>
            </a:r>
          </a:p>
        </p:txBody>
      </p:sp>
      <p:pic>
        <p:nvPicPr>
          <p:cNvPr id="3" name="図 2">
            <a:extLst>
              <a:ext uri="{FF2B5EF4-FFF2-40B4-BE49-F238E27FC236}">
                <a16:creationId xmlns:a16="http://schemas.microsoft.com/office/drawing/2014/main" id="{5E7BFC31-75A3-4B56-89DF-B30EE82A74C9}"/>
              </a:ext>
            </a:extLst>
          </p:cNvPr>
          <p:cNvPicPr>
            <a:picLocks noChangeAspect="1"/>
          </p:cNvPicPr>
          <p:nvPr/>
        </p:nvPicPr>
        <p:blipFill>
          <a:blip r:embed="rId2"/>
          <a:stretch>
            <a:fillRect/>
          </a:stretch>
        </p:blipFill>
        <p:spPr>
          <a:xfrm>
            <a:off x="335361" y="1292124"/>
            <a:ext cx="6127426" cy="4441132"/>
          </a:xfrm>
          <a:prstGeom prst="rect">
            <a:avLst/>
          </a:prstGeom>
        </p:spPr>
      </p:pic>
      <p:sp>
        <p:nvSpPr>
          <p:cNvPr id="4" name="テキスト ボックス 3">
            <a:extLst>
              <a:ext uri="{FF2B5EF4-FFF2-40B4-BE49-F238E27FC236}">
                <a16:creationId xmlns:a16="http://schemas.microsoft.com/office/drawing/2014/main" id="{D3D0D785-E810-45EC-9C02-44DB0CEDACCF}"/>
              </a:ext>
            </a:extLst>
          </p:cNvPr>
          <p:cNvSpPr txBox="1"/>
          <p:nvPr/>
        </p:nvSpPr>
        <p:spPr>
          <a:xfrm>
            <a:off x="2927648" y="5733256"/>
            <a:ext cx="3547766" cy="646331"/>
          </a:xfrm>
          <a:prstGeom prst="rect">
            <a:avLst/>
          </a:prstGeom>
          <a:noFill/>
        </p:spPr>
        <p:txBody>
          <a:bodyPr wrap="none" rtlCol="0">
            <a:spAutoFit/>
          </a:bodyPr>
          <a:lstStyle/>
          <a:p>
            <a:pPr algn="r"/>
            <a:r>
              <a:rPr kumimoji="1" lang="en-US" altLang="ja-JP" dirty="0"/>
              <a:t>PYTHIA </a:t>
            </a:r>
            <a:r>
              <a:rPr kumimoji="1" lang="en-US" altLang="ja-JP" dirty="0" err="1"/>
              <a:t>Angantyr</a:t>
            </a:r>
            <a:r>
              <a:rPr kumimoji="1" lang="en-US" altLang="ja-JP" dirty="0"/>
              <a:t> </a:t>
            </a:r>
            <a:r>
              <a:rPr kumimoji="1" lang="en-US" altLang="ja-JP" dirty="0" err="1"/>
              <a:t>Pb+Pb</a:t>
            </a:r>
            <a:r>
              <a:rPr kumimoji="1" lang="en-US" altLang="ja-JP" dirty="0"/>
              <a:t> 2.76 </a:t>
            </a:r>
            <a:r>
              <a:rPr kumimoji="1" lang="en-US" altLang="ja-JP" dirty="0" err="1"/>
              <a:t>TeV</a:t>
            </a:r>
            <a:endParaRPr kumimoji="1" lang="en-US" altLang="ja-JP" dirty="0"/>
          </a:p>
          <a:p>
            <a:pPr algn="r"/>
            <a:r>
              <a:rPr kumimoji="1" lang="en-US" altLang="ja-JP" dirty="0"/>
              <a:t>Minimum bias, </a:t>
            </a:r>
            <a:r>
              <a:rPr kumimoji="1" lang="en-US" altLang="ja-JP" dirty="0" err="1"/>
              <a:t>parton</a:t>
            </a:r>
            <a:r>
              <a:rPr kumimoji="1" lang="en-US" altLang="ja-JP" dirty="0"/>
              <a:t> level</a:t>
            </a:r>
          </a:p>
        </p:txBody>
      </p:sp>
      <p:sp>
        <p:nvSpPr>
          <p:cNvPr id="5" name="テキスト ボックス 4">
            <a:extLst>
              <a:ext uri="{FF2B5EF4-FFF2-40B4-BE49-F238E27FC236}">
                <a16:creationId xmlns:a16="http://schemas.microsoft.com/office/drawing/2014/main" id="{0EA71382-AC84-497E-B395-EBA85FDC6C6A}"/>
              </a:ext>
            </a:extLst>
          </p:cNvPr>
          <p:cNvSpPr txBox="1"/>
          <p:nvPr/>
        </p:nvSpPr>
        <p:spPr>
          <a:xfrm>
            <a:off x="6816080" y="1476067"/>
            <a:ext cx="4787551" cy="4832092"/>
          </a:xfrm>
          <a:prstGeom prst="rect">
            <a:avLst/>
          </a:prstGeom>
          <a:noFill/>
        </p:spPr>
        <p:txBody>
          <a:bodyPr wrap="square" rtlCol="0">
            <a:spAutoFit/>
          </a:bodyPr>
          <a:lstStyle/>
          <a:p>
            <a:pPr algn="l"/>
            <a:r>
              <a:rPr kumimoji="1" lang="ja-JP" altLang="en-US" sz="2800" dirty="0">
                <a:solidFill>
                  <a:srgbClr val="FFFF00"/>
                </a:solidFill>
              </a:rPr>
              <a:t>横</a:t>
            </a:r>
            <a:r>
              <a:rPr kumimoji="1" lang="ja-JP" altLang="en-US" sz="2800" dirty="0"/>
              <a:t>エネルギーは中心ラピディティでピーク</a:t>
            </a:r>
            <a:endParaRPr kumimoji="1" lang="en-US" altLang="ja-JP" sz="2800" dirty="0"/>
          </a:p>
          <a:p>
            <a:pPr algn="l"/>
            <a:endParaRPr kumimoji="1" lang="en-US" altLang="ja-JP" sz="2800" dirty="0"/>
          </a:p>
          <a:p>
            <a:pPr algn="l"/>
            <a:r>
              <a:rPr kumimoji="1" lang="ja-JP" altLang="en-US" sz="2800" dirty="0">
                <a:sym typeface="Wingdings" panose="05000000000000000000" pitchFamily="2" charset="2"/>
              </a:rPr>
              <a:t>・中心ラピディティにもっとも</a:t>
            </a:r>
            <a:r>
              <a:rPr kumimoji="1" lang="en-US" altLang="ja-JP" sz="2800" dirty="0">
                <a:sym typeface="Wingdings" panose="05000000000000000000" pitchFamily="2" charset="2"/>
              </a:rPr>
              <a:t>QGP</a:t>
            </a:r>
            <a:r>
              <a:rPr kumimoji="1" lang="ja-JP" altLang="en-US" sz="2800" dirty="0">
                <a:sym typeface="Wingdings" panose="05000000000000000000" pitchFamily="2" charset="2"/>
              </a:rPr>
              <a:t>ができやすい</a:t>
            </a:r>
            <a:endParaRPr kumimoji="1" lang="en-US" altLang="ja-JP" sz="2800" dirty="0">
              <a:sym typeface="Wingdings" panose="05000000000000000000" pitchFamily="2" charset="2"/>
            </a:endParaRPr>
          </a:p>
          <a:p>
            <a:pPr algn="l"/>
            <a:r>
              <a:rPr kumimoji="1" lang="ja-JP" altLang="en-US" sz="2800" dirty="0">
                <a:sym typeface="Wingdings" panose="05000000000000000000" pitchFamily="2" charset="2"/>
              </a:rPr>
              <a:t>・できたとしたらもっとも寿命が長い</a:t>
            </a:r>
            <a:endParaRPr kumimoji="1" lang="en-US" altLang="ja-JP" sz="2800" dirty="0">
              <a:sym typeface="Wingdings" panose="05000000000000000000" pitchFamily="2" charset="2"/>
            </a:endParaRPr>
          </a:p>
          <a:p>
            <a:pPr algn="l"/>
            <a:endParaRPr kumimoji="1" lang="en-US" altLang="ja-JP" sz="2800" dirty="0">
              <a:sym typeface="Wingdings" panose="05000000000000000000" pitchFamily="2" charset="2"/>
            </a:endParaRPr>
          </a:p>
          <a:p>
            <a:pPr marL="457200" indent="-457200" algn="l">
              <a:buFont typeface="Wingdings" panose="05000000000000000000" pitchFamily="2" charset="2"/>
              <a:buChar char="ß"/>
            </a:pPr>
            <a:r>
              <a:rPr kumimoji="1" lang="ja-JP" altLang="en-US" sz="2800" dirty="0">
                <a:sym typeface="Wingdings" panose="05000000000000000000" pitchFamily="2" charset="2"/>
              </a:rPr>
              <a:t>中心ラピディティが注目されてきた理由</a:t>
            </a:r>
            <a:endParaRPr kumimoji="1" lang="en-US" altLang="ja-JP" sz="2800" dirty="0">
              <a:sym typeface="Wingdings" panose="05000000000000000000" pitchFamily="2" charset="2"/>
            </a:endParaRPr>
          </a:p>
          <a:p>
            <a:pPr marL="457200" indent="-457200" algn="l">
              <a:buFont typeface="Wingdings" panose="05000000000000000000" pitchFamily="2" charset="2"/>
              <a:buChar char="ß"/>
            </a:pPr>
            <a:r>
              <a:rPr kumimoji="1" lang="ja-JP" altLang="en-US" sz="2800" dirty="0">
                <a:sym typeface="Wingdings" panose="05000000000000000000" pitchFamily="2" charset="2"/>
              </a:rPr>
              <a:t>運動エネルギーの差っ引き</a:t>
            </a:r>
            <a:endParaRPr kumimoji="1" lang="ja-JP" altLang="en-US" sz="2800" dirty="0"/>
          </a:p>
        </p:txBody>
      </p:sp>
      <p:sp>
        <p:nvSpPr>
          <p:cNvPr id="6" name="テキスト ボックス 5">
            <a:extLst>
              <a:ext uri="{FF2B5EF4-FFF2-40B4-BE49-F238E27FC236}">
                <a16:creationId xmlns:a16="http://schemas.microsoft.com/office/drawing/2014/main" id="{B19B1408-B98B-4309-BB72-E1833BD405BD}"/>
              </a:ext>
            </a:extLst>
          </p:cNvPr>
          <p:cNvSpPr txBox="1"/>
          <p:nvPr/>
        </p:nvSpPr>
        <p:spPr>
          <a:xfrm>
            <a:off x="3905342" y="6466253"/>
            <a:ext cx="2550698" cy="369332"/>
          </a:xfrm>
          <a:prstGeom prst="rect">
            <a:avLst/>
          </a:prstGeom>
          <a:noFill/>
        </p:spPr>
        <p:txBody>
          <a:bodyPr wrap="none" rtlCol="0">
            <a:spAutoFit/>
          </a:bodyPr>
          <a:lstStyle/>
          <a:p>
            <a:pPr algn="l"/>
            <a:r>
              <a:rPr kumimoji="1" lang="en-US" altLang="ja-JP" dirty="0"/>
              <a:t>Courtesy of </a:t>
            </a:r>
            <a:r>
              <a:rPr kumimoji="1" lang="en-US" altLang="ja-JP" dirty="0" err="1"/>
              <a:t>Y.Kanakubo</a:t>
            </a:r>
            <a:endParaRPr kumimoji="1" lang="ja-JP" altLang="en-US" dirty="0"/>
          </a:p>
        </p:txBody>
      </p:sp>
      <p:grpSp>
        <p:nvGrpSpPr>
          <p:cNvPr id="7" name="グループ化 6">
            <a:extLst>
              <a:ext uri="{FF2B5EF4-FFF2-40B4-BE49-F238E27FC236}">
                <a16:creationId xmlns:a16="http://schemas.microsoft.com/office/drawing/2014/main" id="{4A5529D3-F608-4BA3-918B-F771831CA7B6}"/>
              </a:ext>
            </a:extLst>
          </p:cNvPr>
          <p:cNvGrpSpPr>
            <a:grpSpLocks noChangeAspect="1"/>
          </p:cNvGrpSpPr>
          <p:nvPr/>
        </p:nvGrpSpPr>
        <p:grpSpPr>
          <a:xfrm>
            <a:off x="11162575" y="5333195"/>
            <a:ext cx="791146" cy="1728871"/>
            <a:chOff x="1795273" y="2610896"/>
            <a:chExt cx="1977865" cy="4322177"/>
          </a:xfrm>
        </p:grpSpPr>
        <p:pic>
          <p:nvPicPr>
            <p:cNvPr id="8" name="グラフィックス 7" descr="装飾的な円">
              <a:extLst>
                <a:ext uri="{FF2B5EF4-FFF2-40B4-BE49-F238E27FC236}">
                  <a16:creationId xmlns:a16="http://schemas.microsoft.com/office/drawing/2014/main" id="{B5BF2418-8FCB-4ACC-A3CF-8BB6B0AD4B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9" name="グラフィックス 8" descr="中心点から放射状に広がる複数の円">
              <a:extLst>
                <a:ext uri="{FF2B5EF4-FFF2-40B4-BE49-F238E27FC236}">
                  <a16:creationId xmlns:a16="http://schemas.microsoft.com/office/drawing/2014/main" id="{49E6C774-69E0-4569-855F-403630730C5A}"/>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cxnSp>
        <p:nvCxnSpPr>
          <p:cNvPr id="11" name="直線コネクタ 10">
            <a:extLst>
              <a:ext uri="{FF2B5EF4-FFF2-40B4-BE49-F238E27FC236}">
                <a16:creationId xmlns:a16="http://schemas.microsoft.com/office/drawing/2014/main" id="{21034C59-BA34-4E58-BB44-D8042FD6D014}"/>
              </a:ext>
            </a:extLst>
          </p:cNvPr>
          <p:cNvCxnSpPr/>
          <p:nvPr/>
        </p:nvCxnSpPr>
        <p:spPr>
          <a:xfrm>
            <a:off x="1199456" y="4985468"/>
            <a:ext cx="4968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961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C9FE3C-A366-4D65-8675-F2004B18DB3F}"/>
              </a:ext>
            </a:extLst>
          </p:cNvPr>
          <p:cNvSpPr>
            <a:spLocks noGrp="1"/>
          </p:cNvSpPr>
          <p:nvPr>
            <p:ph type="title"/>
          </p:nvPr>
        </p:nvSpPr>
        <p:spPr/>
        <p:txBody>
          <a:bodyPr>
            <a:normAutofit/>
          </a:bodyPr>
          <a:lstStyle/>
          <a:p>
            <a:pPr algn="ctr"/>
            <a:r>
              <a:rPr kumimoji="1" lang="ja-JP" altLang="en-US" sz="4000" dirty="0"/>
              <a:t>衝突直後のエネルギー分布</a:t>
            </a:r>
          </a:p>
        </p:txBody>
      </p:sp>
      <p:pic>
        <p:nvPicPr>
          <p:cNvPr id="3" name="図 2">
            <a:extLst>
              <a:ext uri="{FF2B5EF4-FFF2-40B4-BE49-F238E27FC236}">
                <a16:creationId xmlns:a16="http://schemas.microsoft.com/office/drawing/2014/main" id="{E786A5BF-2A61-4570-A645-573438ECD01E}"/>
              </a:ext>
            </a:extLst>
          </p:cNvPr>
          <p:cNvPicPr>
            <a:picLocks noChangeAspect="1"/>
          </p:cNvPicPr>
          <p:nvPr/>
        </p:nvPicPr>
        <p:blipFill>
          <a:blip r:embed="rId2"/>
          <a:stretch>
            <a:fillRect/>
          </a:stretch>
        </p:blipFill>
        <p:spPr>
          <a:xfrm>
            <a:off x="335360" y="1282790"/>
            <a:ext cx="6157732" cy="4450466"/>
          </a:xfrm>
          <a:prstGeom prst="rect">
            <a:avLst/>
          </a:prstGeom>
        </p:spPr>
      </p:pic>
      <p:sp>
        <p:nvSpPr>
          <p:cNvPr id="4" name="テキスト ボックス 3">
            <a:extLst>
              <a:ext uri="{FF2B5EF4-FFF2-40B4-BE49-F238E27FC236}">
                <a16:creationId xmlns:a16="http://schemas.microsoft.com/office/drawing/2014/main" id="{3B1BB008-7C63-4E4D-926C-BDD682BE7B33}"/>
              </a:ext>
            </a:extLst>
          </p:cNvPr>
          <p:cNvSpPr txBox="1"/>
          <p:nvPr/>
        </p:nvSpPr>
        <p:spPr>
          <a:xfrm>
            <a:off x="2927648" y="5733256"/>
            <a:ext cx="3547766" cy="646331"/>
          </a:xfrm>
          <a:prstGeom prst="rect">
            <a:avLst/>
          </a:prstGeom>
          <a:noFill/>
        </p:spPr>
        <p:txBody>
          <a:bodyPr wrap="none" rtlCol="0">
            <a:spAutoFit/>
          </a:bodyPr>
          <a:lstStyle/>
          <a:p>
            <a:pPr algn="r"/>
            <a:r>
              <a:rPr kumimoji="1" lang="en-US" altLang="ja-JP" dirty="0"/>
              <a:t>PYTHIA </a:t>
            </a:r>
            <a:r>
              <a:rPr kumimoji="1" lang="en-US" altLang="ja-JP" dirty="0" err="1"/>
              <a:t>Angantyr</a:t>
            </a:r>
            <a:r>
              <a:rPr kumimoji="1" lang="en-US" altLang="ja-JP" dirty="0"/>
              <a:t> </a:t>
            </a:r>
            <a:r>
              <a:rPr kumimoji="1" lang="en-US" altLang="ja-JP" dirty="0" err="1"/>
              <a:t>Pb+Pb</a:t>
            </a:r>
            <a:r>
              <a:rPr kumimoji="1" lang="en-US" altLang="ja-JP" dirty="0"/>
              <a:t> 2.76 </a:t>
            </a:r>
            <a:r>
              <a:rPr kumimoji="1" lang="en-US" altLang="ja-JP" dirty="0" err="1"/>
              <a:t>TeV</a:t>
            </a:r>
            <a:endParaRPr kumimoji="1" lang="en-US" altLang="ja-JP" dirty="0"/>
          </a:p>
          <a:p>
            <a:pPr algn="r"/>
            <a:r>
              <a:rPr kumimoji="1" lang="en-US" altLang="ja-JP" dirty="0"/>
              <a:t>Minimum bias, </a:t>
            </a:r>
            <a:r>
              <a:rPr kumimoji="1" lang="en-US" altLang="ja-JP" dirty="0" err="1"/>
              <a:t>parton</a:t>
            </a:r>
            <a:r>
              <a:rPr kumimoji="1" lang="en-US" altLang="ja-JP" dirty="0"/>
              <a:t> level</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9AACD0AD-2EF6-4059-8918-3DDC2A38BF74}"/>
                  </a:ext>
                </a:extLst>
              </p:cNvPr>
              <p:cNvSpPr txBox="1"/>
              <p:nvPr/>
            </p:nvSpPr>
            <p:spPr>
              <a:xfrm>
                <a:off x="6888088" y="1375342"/>
                <a:ext cx="5109925" cy="523220"/>
              </a:xfrm>
              <a:prstGeom prst="rect">
                <a:avLst/>
              </a:prstGeom>
              <a:noFill/>
            </p:spPr>
            <p:txBody>
              <a:bodyPr wrap="none" rtlCol="0">
                <a:spAutoFit/>
              </a:bodyPr>
              <a:lstStyle/>
              <a:p>
                <a:pPr algn="l"/>
                <a14:m>
                  <m:oMath xmlns:m="http://schemas.openxmlformats.org/officeDocument/2006/math">
                    <m:r>
                      <a:rPr kumimoji="1" lang="en-US" altLang="ja-JP" sz="2800" b="0" i="1" smtClean="0">
                        <a:latin typeface="Cambria Math" panose="02040503050406030204" pitchFamily="18" charset="0"/>
                      </a:rPr>
                      <m:t>−1&lt;</m:t>
                    </m:r>
                    <m:r>
                      <a:rPr kumimoji="1" lang="en-US" altLang="ja-JP" sz="2800" b="0" i="1" smtClean="0">
                        <a:latin typeface="Cambria Math" panose="02040503050406030204" pitchFamily="18" charset="0"/>
                      </a:rPr>
                      <m:t>𝜂</m:t>
                    </m:r>
                    <m:r>
                      <a:rPr kumimoji="1" lang="en-US" altLang="ja-JP" sz="2800" b="0" i="1" smtClean="0">
                        <a:latin typeface="Cambria Math" panose="02040503050406030204" pitchFamily="18" charset="0"/>
                      </a:rPr>
                      <m:t>&lt;1</m:t>
                    </m:r>
                    <m:r>
                      <a:rPr kumimoji="1" lang="ja-JP" altLang="en-US" sz="2800" i="1">
                        <a:latin typeface="Cambria Math" panose="02040503050406030204" pitchFamily="18" charset="0"/>
                      </a:rPr>
                      <m:t>に</m:t>
                    </m:r>
                  </m:oMath>
                </a14:m>
                <a:r>
                  <a:rPr kumimoji="1" lang="ja-JP" altLang="en-US" sz="2800" dirty="0"/>
                  <a:t>落とされるエネルギー</a:t>
                </a:r>
              </a:p>
            </p:txBody>
          </p:sp>
        </mc:Choice>
        <mc:Fallback xmlns="">
          <p:sp>
            <p:nvSpPr>
              <p:cNvPr id="5" name="テキスト ボックス 4">
                <a:extLst>
                  <a:ext uri="{FF2B5EF4-FFF2-40B4-BE49-F238E27FC236}">
                    <a16:creationId xmlns:a16="http://schemas.microsoft.com/office/drawing/2014/main" id="{9AACD0AD-2EF6-4059-8918-3DDC2A38BF74}"/>
                  </a:ext>
                </a:extLst>
              </p:cNvPr>
              <p:cNvSpPr txBox="1">
                <a:spLocks noRot="1" noChangeAspect="1" noMove="1" noResize="1" noEditPoints="1" noAdjustHandles="1" noChangeArrowheads="1" noChangeShapeType="1" noTextEdit="1"/>
              </p:cNvSpPr>
              <p:nvPr/>
            </p:nvSpPr>
            <p:spPr>
              <a:xfrm>
                <a:off x="6888088" y="1375342"/>
                <a:ext cx="5109925" cy="523220"/>
              </a:xfrm>
              <a:prstGeom prst="rect">
                <a:avLst/>
              </a:prstGeom>
              <a:blipFill>
                <a:blip r:embed="rId3"/>
                <a:stretch>
                  <a:fillRect t="-12941" r="-835" b="-32941"/>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D782A73D-AD13-4F5B-963B-25B3F73913E2}"/>
              </a:ext>
            </a:extLst>
          </p:cNvPr>
          <p:cNvSpPr txBox="1"/>
          <p:nvPr/>
        </p:nvSpPr>
        <p:spPr>
          <a:xfrm>
            <a:off x="6816080" y="2771050"/>
            <a:ext cx="5001880" cy="3970318"/>
          </a:xfrm>
          <a:prstGeom prst="rect">
            <a:avLst/>
          </a:prstGeom>
          <a:noFill/>
        </p:spPr>
        <p:txBody>
          <a:bodyPr wrap="square" rtlCol="0">
            <a:spAutoFit/>
          </a:bodyPr>
          <a:lstStyle/>
          <a:p>
            <a:r>
              <a:rPr kumimoji="1" lang="ja-JP" altLang="en-US" sz="2800" dirty="0"/>
              <a:t>衝突初期の模型化の重要性</a:t>
            </a:r>
          </a:p>
          <a:p>
            <a:r>
              <a:rPr kumimoji="1" lang="ja-JP" altLang="en-US" sz="2800" dirty="0"/>
              <a:t>　</a:t>
            </a:r>
            <a:r>
              <a:rPr kumimoji="1" lang="en-US" altLang="ja-JP" sz="2800" dirty="0"/>
              <a:t>ex.) PYTHIA</a:t>
            </a:r>
            <a:r>
              <a:rPr kumimoji="1" lang="ja-JP" altLang="en-US" sz="2800" dirty="0"/>
              <a:t>では</a:t>
            </a:r>
            <a:r>
              <a:rPr kumimoji="1" lang="en-US" altLang="ja-JP" sz="2800" dirty="0"/>
              <a:t>MPI</a:t>
            </a:r>
            <a:r>
              <a:rPr kumimoji="1" lang="ja-JP" altLang="en-US" sz="2800" dirty="0"/>
              <a:t>に依存</a:t>
            </a:r>
            <a:endParaRPr kumimoji="1" lang="en-US" altLang="ja-JP" sz="2800" dirty="0"/>
          </a:p>
          <a:p>
            <a:pPr algn="l"/>
            <a:endParaRPr kumimoji="1" lang="en-US" altLang="ja-JP" sz="2800" dirty="0"/>
          </a:p>
          <a:p>
            <a:r>
              <a:rPr kumimoji="1" lang="ja-JP" altLang="en-US" sz="2800" dirty="0"/>
              <a:t>手で初期状態を置く従来の流体模型で反応自身を理解できたことになるのか？</a:t>
            </a:r>
            <a:endParaRPr kumimoji="1" lang="en-US" altLang="ja-JP" sz="2800" dirty="0"/>
          </a:p>
          <a:p>
            <a:r>
              <a:rPr kumimoji="1" lang="ja-JP" altLang="en-US" sz="2800" dirty="0"/>
              <a:t>系全体を見る描像 </a:t>
            </a:r>
            <a:r>
              <a:rPr kumimoji="1" lang="en-US" altLang="ja-JP" sz="2800" dirty="0">
                <a:sym typeface="Wingdings" panose="05000000000000000000" pitchFamily="2" charset="2"/>
              </a:rPr>
              <a:t> </a:t>
            </a:r>
            <a:r>
              <a:rPr kumimoji="1" lang="ja-JP" altLang="en-US" sz="2800" dirty="0"/>
              <a:t>前後方ラピディティとの相関の重要性</a:t>
            </a:r>
            <a:endParaRPr kumimoji="1" lang="en-US" altLang="ja-JP" sz="2800" dirty="0"/>
          </a:p>
          <a:p>
            <a:pPr algn="l"/>
            <a:endParaRPr kumimoji="1" lang="ja-JP" altLang="en-US" sz="2800" dirty="0"/>
          </a:p>
        </p:txBody>
      </p:sp>
      <p:sp>
        <p:nvSpPr>
          <p:cNvPr id="8" name="テキスト ボックス 7">
            <a:extLst>
              <a:ext uri="{FF2B5EF4-FFF2-40B4-BE49-F238E27FC236}">
                <a16:creationId xmlns:a16="http://schemas.microsoft.com/office/drawing/2014/main" id="{CE15F6E9-63F0-4B42-A5C0-3E07B00D8218}"/>
              </a:ext>
            </a:extLst>
          </p:cNvPr>
          <p:cNvSpPr txBox="1"/>
          <p:nvPr/>
        </p:nvSpPr>
        <p:spPr>
          <a:xfrm>
            <a:off x="3905342" y="6466253"/>
            <a:ext cx="2550698" cy="369332"/>
          </a:xfrm>
          <a:prstGeom prst="rect">
            <a:avLst/>
          </a:prstGeom>
          <a:noFill/>
        </p:spPr>
        <p:txBody>
          <a:bodyPr wrap="none" rtlCol="0">
            <a:spAutoFit/>
          </a:bodyPr>
          <a:lstStyle/>
          <a:p>
            <a:pPr algn="l"/>
            <a:r>
              <a:rPr kumimoji="1" lang="en-US" altLang="ja-JP" dirty="0"/>
              <a:t>Courtesy of </a:t>
            </a:r>
            <a:r>
              <a:rPr kumimoji="1" lang="en-US" altLang="ja-JP" dirty="0" err="1"/>
              <a:t>Y.Kanakubo</a:t>
            </a:r>
            <a:endParaRPr kumimoji="1" lang="ja-JP" altLang="en-US" dirty="0"/>
          </a:p>
        </p:txBody>
      </p:sp>
      <p:sp>
        <p:nvSpPr>
          <p:cNvPr id="9" name="テキスト ボックス 8">
            <a:extLst>
              <a:ext uri="{FF2B5EF4-FFF2-40B4-BE49-F238E27FC236}">
                <a16:creationId xmlns:a16="http://schemas.microsoft.com/office/drawing/2014/main" id="{5AB02298-EAB0-4514-A62B-3150E46F4279}"/>
              </a:ext>
            </a:extLst>
          </p:cNvPr>
          <p:cNvSpPr txBox="1"/>
          <p:nvPr/>
        </p:nvSpPr>
        <p:spPr>
          <a:xfrm>
            <a:off x="8036060" y="1954670"/>
            <a:ext cx="2561920" cy="954107"/>
          </a:xfrm>
          <a:prstGeom prst="rect">
            <a:avLst/>
          </a:prstGeom>
          <a:noFill/>
        </p:spPr>
        <p:txBody>
          <a:bodyPr wrap="none" rtlCol="0">
            <a:spAutoFit/>
          </a:bodyPr>
          <a:lstStyle/>
          <a:p>
            <a:pPr algn="l"/>
            <a:r>
              <a:rPr kumimoji="1" lang="ja-JP" altLang="en-US" sz="2800" u="sng" dirty="0"/>
              <a:t>全体の</a:t>
            </a:r>
            <a:r>
              <a:rPr kumimoji="1" lang="en-US" altLang="ja-JP" sz="2800" u="sng" dirty="0"/>
              <a:t>0.2-0.3%</a:t>
            </a:r>
          </a:p>
          <a:p>
            <a:pPr algn="l"/>
            <a:r>
              <a:rPr kumimoji="1" lang="en-US" altLang="ja-JP" sz="2800" u="sng" dirty="0"/>
              <a:t>(minimum bias)</a:t>
            </a:r>
            <a:endParaRPr kumimoji="1" lang="ja-JP" altLang="en-US" sz="2800" u="sng" dirty="0"/>
          </a:p>
        </p:txBody>
      </p:sp>
      <p:grpSp>
        <p:nvGrpSpPr>
          <p:cNvPr id="10" name="グループ化 9">
            <a:extLst>
              <a:ext uri="{FF2B5EF4-FFF2-40B4-BE49-F238E27FC236}">
                <a16:creationId xmlns:a16="http://schemas.microsoft.com/office/drawing/2014/main" id="{2BEE8DCD-A4C8-41B1-8A1D-BFDBE7579E12}"/>
              </a:ext>
            </a:extLst>
          </p:cNvPr>
          <p:cNvGrpSpPr>
            <a:grpSpLocks noChangeAspect="1"/>
          </p:cNvGrpSpPr>
          <p:nvPr/>
        </p:nvGrpSpPr>
        <p:grpSpPr>
          <a:xfrm>
            <a:off x="11162575" y="5333195"/>
            <a:ext cx="791146" cy="1728871"/>
            <a:chOff x="1795273" y="2610896"/>
            <a:chExt cx="1977865" cy="4322177"/>
          </a:xfrm>
        </p:grpSpPr>
        <p:pic>
          <p:nvPicPr>
            <p:cNvPr id="11" name="グラフィックス 10" descr="装飾的な円">
              <a:extLst>
                <a:ext uri="{FF2B5EF4-FFF2-40B4-BE49-F238E27FC236}">
                  <a16:creationId xmlns:a16="http://schemas.microsoft.com/office/drawing/2014/main" id="{848FCA7C-AAF9-4552-A3A6-8327945EFB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2" name="グラフィックス 11" descr="中心点から放射状に広がる複数の円">
              <a:extLst>
                <a:ext uri="{FF2B5EF4-FFF2-40B4-BE49-F238E27FC236}">
                  <a16:creationId xmlns:a16="http://schemas.microsoft.com/office/drawing/2014/main" id="{B0B6CFB5-E13F-4B8E-9A21-612A3DEC2CC6}"/>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cxnSp>
        <p:nvCxnSpPr>
          <p:cNvPr id="13" name="直線コネクタ 12">
            <a:extLst>
              <a:ext uri="{FF2B5EF4-FFF2-40B4-BE49-F238E27FC236}">
                <a16:creationId xmlns:a16="http://schemas.microsoft.com/office/drawing/2014/main" id="{A93D4D2F-3831-4083-A7D5-49BA8A49A3DC}"/>
              </a:ext>
            </a:extLst>
          </p:cNvPr>
          <p:cNvCxnSpPr/>
          <p:nvPr/>
        </p:nvCxnSpPr>
        <p:spPr>
          <a:xfrm>
            <a:off x="1199456" y="5013176"/>
            <a:ext cx="4968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569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F9E994-956C-43D6-A86E-15C206F0F3D7}"/>
              </a:ext>
            </a:extLst>
          </p:cNvPr>
          <p:cNvSpPr>
            <a:spLocks noGrp="1"/>
          </p:cNvSpPr>
          <p:nvPr>
            <p:ph type="title"/>
          </p:nvPr>
        </p:nvSpPr>
        <p:spPr/>
        <p:txBody>
          <a:bodyPr>
            <a:normAutofit/>
          </a:bodyPr>
          <a:lstStyle/>
          <a:p>
            <a:pPr algn="ctr"/>
            <a:r>
              <a:rPr kumimoji="1" lang="ja-JP" altLang="en-US" sz="4000" dirty="0"/>
              <a:t>熱平衡化に至った物質の割合</a:t>
            </a:r>
          </a:p>
        </p:txBody>
      </p:sp>
      <p:pic>
        <p:nvPicPr>
          <p:cNvPr id="3" name="図 2">
            <a:extLst>
              <a:ext uri="{FF2B5EF4-FFF2-40B4-BE49-F238E27FC236}">
                <a16:creationId xmlns:a16="http://schemas.microsoft.com/office/drawing/2014/main" id="{EC6BD3DC-0C7E-490B-B940-7E5357DA84F5}"/>
              </a:ext>
            </a:extLst>
          </p:cNvPr>
          <p:cNvPicPr>
            <a:picLocks noChangeAspect="1"/>
          </p:cNvPicPr>
          <p:nvPr/>
        </p:nvPicPr>
        <p:blipFill>
          <a:blip r:embed="rId2"/>
          <a:stretch>
            <a:fillRect/>
          </a:stretch>
        </p:blipFill>
        <p:spPr>
          <a:xfrm>
            <a:off x="335361" y="1268761"/>
            <a:ext cx="5760640" cy="4331558"/>
          </a:xfrm>
          <a:prstGeom prst="rect">
            <a:avLst/>
          </a:prstGeom>
        </p:spPr>
      </p:pic>
      <p:pic>
        <p:nvPicPr>
          <p:cNvPr id="4" name="図 3">
            <a:extLst>
              <a:ext uri="{FF2B5EF4-FFF2-40B4-BE49-F238E27FC236}">
                <a16:creationId xmlns:a16="http://schemas.microsoft.com/office/drawing/2014/main" id="{6D06899C-9C83-4553-9DA2-5243E0963A76}"/>
              </a:ext>
            </a:extLst>
          </p:cNvPr>
          <p:cNvPicPr>
            <a:picLocks noChangeAspect="1"/>
          </p:cNvPicPr>
          <p:nvPr/>
        </p:nvPicPr>
        <p:blipFill>
          <a:blip r:embed="rId3"/>
          <a:stretch>
            <a:fillRect/>
          </a:stretch>
        </p:blipFill>
        <p:spPr>
          <a:xfrm>
            <a:off x="6096000" y="1268760"/>
            <a:ext cx="5790431" cy="4331558"/>
          </a:xfrm>
          <a:prstGeom prst="rect">
            <a:avLst/>
          </a:prstGeom>
        </p:spPr>
      </p:pic>
      <p:sp>
        <p:nvSpPr>
          <p:cNvPr id="5" name="テキスト ボックス 4">
            <a:extLst>
              <a:ext uri="{FF2B5EF4-FFF2-40B4-BE49-F238E27FC236}">
                <a16:creationId xmlns:a16="http://schemas.microsoft.com/office/drawing/2014/main" id="{82A59DCF-826F-430D-AAEA-B8A266A99C9A}"/>
              </a:ext>
            </a:extLst>
          </p:cNvPr>
          <p:cNvSpPr txBox="1"/>
          <p:nvPr/>
        </p:nvSpPr>
        <p:spPr>
          <a:xfrm>
            <a:off x="9159186" y="1268759"/>
            <a:ext cx="2460930" cy="369332"/>
          </a:xfrm>
          <a:prstGeom prst="rect">
            <a:avLst/>
          </a:prstGeom>
          <a:noFill/>
        </p:spPr>
        <p:txBody>
          <a:bodyPr wrap="none" rtlCol="0">
            <a:spAutoFit/>
          </a:bodyPr>
          <a:lstStyle/>
          <a:p>
            <a:pPr algn="l"/>
            <a:r>
              <a:rPr kumimoji="1" lang="en-US" altLang="ja-JP" dirty="0">
                <a:solidFill>
                  <a:schemeClr val="bg1"/>
                </a:solidFill>
              </a:rPr>
              <a:t>DCCI2 </a:t>
            </a:r>
            <a:r>
              <a:rPr kumimoji="1" lang="en-US" altLang="ja-JP" dirty="0" err="1">
                <a:solidFill>
                  <a:schemeClr val="bg1"/>
                </a:solidFill>
              </a:rPr>
              <a:t>Pb+Pb</a:t>
            </a:r>
            <a:r>
              <a:rPr kumimoji="1" lang="en-US" altLang="ja-JP" dirty="0">
                <a:solidFill>
                  <a:schemeClr val="bg1"/>
                </a:solidFill>
              </a:rPr>
              <a:t> 2.76 </a:t>
            </a:r>
            <a:r>
              <a:rPr kumimoji="1" lang="en-US" altLang="ja-JP" dirty="0" err="1">
                <a:solidFill>
                  <a:schemeClr val="bg1"/>
                </a:solidFill>
              </a:rPr>
              <a:t>TeV</a:t>
            </a:r>
            <a:endParaRPr kumimoji="1" lang="ja-JP" altLang="en-US" dirty="0">
              <a:solidFill>
                <a:schemeClr val="bg1"/>
              </a:solidFill>
            </a:endParaRPr>
          </a:p>
        </p:txBody>
      </p:sp>
      <p:sp>
        <p:nvSpPr>
          <p:cNvPr id="6" name="テキスト ボックス 5">
            <a:extLst>
              <a:ext uri="{FF2B5EF4-FFF2-40B4-BE49-F238E27FC236}">
                <a16:creationId xmlns:a16="http://schemas.microsoft.com/office/drawing/2014/main" id="{8C1B1EE2-C532-4BFA-A837-DD7894B6C41C}"/>
              </a:ext>
            </a:extLst>
          </p:cNvPr>
          <p:cNvSpPr txBox="1"/>
          <p:nvPr/>
        </p:nvSpPr>
        <p:spPr>
          <a:xfrm>
            <a:off x="3931877" y="1352294"/>
            <a:ext cx="1912703" cy="369332"/>
          </a:xfrm>
          <a:prstGeom prst="rect">
            <a:avLst/>
          </a:prstGeom>
          <a:noFill/>
        </p:spPr>
        <p:txBody>
          <a:bodyPr wrap="none" rtlCol="0">
            <a:spAutoFit/>
          </a:bodyPr>
          <a:lstStyle/>
          <a:p>
            <a:pPr algn="l"/>
            <a:r>
              <a:rPr kumimoji="1" lang="en-US" altLang="ja-JP" dirty="0">
                <a:solidFill>
                  <a:schemeClr val="bg1"/>
                </a:solidFill>
              </a:rPr>
              <a:t>DCCI2 </a:t>
            </a:r>
            <a:r>
              <a:rPr kumimoji="1" lang="en-US" altLang="ja-JP" dirty="0" err="1">
                <a:solidFill>
                  <a:schemeClr val="bg1"/>
                </a:solidFill>
              </a:rPr>
              <a:t>p+p</a:t>
            </a:r>
            <a:r>
              <a:rPr kumimoji="1" lang="en-US" altLang="ja-JP" dirty="0">
                <a:solidFill>
                  <a:schemeClr val="bg1"/>
                </a:solidFill>
              </a:rPr>
              <a:t> 7 </a:t>
            </a:r>
            <a:r>
              <a:rPr kumimoji="1" lang="en-US" altLang="ja-JP" dirty="0" err="1">
                <a:solidFill>
                  <a:schemeClr val="bg1"/>
                </a:solidFill>
              </a:rPr>
              <a:t>TeV</a:t>
            </a:r>
            <a:endParaRPr kumimoji="1" lang="ja-JP" altLang="en-US" dirty="0">
              <a:solidFill>
                <a:schemeClr val="bg1"/>
              </a:solidFill>
            </a:endParaRPr>
          </a:p>
        </p:txBody>
      </p:sp>
      <p:sp>
        <p:nvSpPr>
          <p:cNvPr id="7" name="テキスト ボックス 6">
            <a:extLst>
              <a:ext uri="{FF2B5EF4-FFF2-40B4-BE49-F238E27FC236}">
                <a16:creationId xmlns:a16="http://schemas.microsoft.com/office/drawing/2014/main" id="{22500F05-21B7-40B9-81EC-93174FB6ABE9}"/>
              </a:ext>
            </a:extLst>
          </p:cNvPr>
          <p:cNvSpPr txBox="1"/>
          <p:nvPr/>
        </p:nvSpPr>
        <p:spPr>
          <a:xfrm>
            <a:off x="8112224" y="6308207"/>
            <a:ext cx="2550698" cy="369332"/>
          </a:xfrm>
          <a:prstGeom prst="rect">
            <a:avLst/>
          </a:prstGeom>
          <a:noFill/>
        </p:spPr>
        <p:txBody>
          <a:bodyPr wrap="none" rtlCol="0">
            <a:spAutoFit/>
          </a:bodyPr>
          <a:lstStyle/>
          <a:p>
            <a:pPr algn="l"/>
            <a:r>
              <a:rPr kumimoji="1" lang="en-US" altLang="ja-JP" dirty="0"/>
              <a:t>Courtesy of </a:t>
            </a:r>
            <a:r>
              <a:rPr kumimoji="1" lang="en-US" altLang="ja-JP" dirty="0" err="1"/>
              <a:t>Y.Kanakubo</a:t>
            </a:r>
            <a:endParaRPr kumimoji="1" lang="ja-JP" altLang="en-US" dirty="0"/>
          </a:p>
        </p:txBody>
      </p:sp>
      <p:sp>
        <p:nvSpPr>
          <p:cNvPr id="8" name="テキスト ボックス 7">
            <a:extLst>
              <a:ext uri="{FF2B5EF4-FFF2-40B4-BE49-F238E27FC236}">
                <a16:creationId xmlns:a16="http://schemas.microsoft.com/office/drawing/2014/main" id="{FF8997FF-CA3C-41C3-86FC-27E829CF9A22}"/>
              </a:ext>
            </a:extLst>
          </p:cNvPr>
          <p:cNvSpPr txBox="1"/>
          <p:nvPr/>
        </p:nvSpPr>
        <p:spPr>
          <a:xfrm>
            <a:off x="708948" y="5615193"/>
            <a:ext cx="10774103" cy="523220"/>
          </a:xfrm>
          <a:prstGeom prst="rect">
            <a:avLst/>
          </a:prstGeom>
          <a:noFill/>
        </p:spPr>
        <p:txBody>
          <a:bodyPr wrap="none" rtlCol="0">
            <a:spAutoFit/>
          </a:bodyPr>
          <a:lstStyle/>
          <a:p>
            <a:pPr algn="l"/>
            <a:r>
              <a:rPr kumimoji="1" lang="ja-JP" altLang="en-US" sz="2800" dirty="0"/>
              <a:t>落とされたエネルギーのうちどれだけ平衡に至ったかが全体像を知る上で重要</a:t>
            </a:r>
          </a:p>
        </p:txBody>
      </p:sp>
      <p:grpSp>
        <p:nvGrpSpPr>
          <p:cNvPr id="9" name="グループ化 8">
            <a:extLst>
              <a:ext uri="{FF2B5EF4-FFF2-40B4-BE49-F238E27FC236}">
                <a16:creationId xmlns:a16="http://schemas.microsoft.com/office/drawing/2014/main" id="{14408902-6B01-4EBD-AB7B-7EE5312944CC}"/>
              </a:ext>
            </a:extLst>
          </p:cNvPr>
          <p:cNvGrpSpPr>
            <a:grpSpLocks noChangeAspect="1"/>
          </p:cNvGrpSpPr>
          <p:nvPr/>
        </p:nvGrpSpPr>
        <p:grpSpPr>
          <a:xfrm>
            <a:off x="11162575" y="5333195"/>
            <a:ext cx="791146" cy="1728871"/>
            <a:chOff x="1795273" y="2610896"/>
            <a:chExt cx="1977865" cy="4322177"/>
          </a:xfrm>
        </p:grpSpPr>
        <p:pic>
          <p:nvPicPr>
            <p:cNvPr id="10" name="グラフィックス 9" descr="装飾的な円">
              <a:extLst>
                <a:ext uri="{FF2B5EF4-FFF2-40B4-BE49-F238E27FC236}">
                  <a16:creationId xmlns:a16="http://schemas.microsoft.com/office/drawing/2014/main" id="{1EF6516F-A62A-4B04-8764-71175892A8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1" name="グラフィックス 10" descr="中心点から放射状に広がる複数の円">
              <a:extLst>
                <a:ext uri="{FF2B5EF4-FFF2-40B4-BE49-F238E27FC236}">
                  <a16:creationId xmlns:a16="http://schemas.microsoft.com/office/drawing/2014/main" id="{6B047B8C-1AAC-4CF9-8436-42F9D3F6B108}"/>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cxnSp>
        <p:nvCxnSpPr>
          <p:cNvPr id="12" name="直線コネクタ 11">
            <a:extLst>
              <a:ext uri="{FF2B5EF4-FFF2-40B4-BE49-F238E27FC236}">
                <a16:creationId xmlns:a16="http://schemas.microsoft.com/office/drawing/2014/main" id="{88237BB7-9AC3-46CB-B27C-E084F10BC013}"/>
              </a:ext>
            </a:extLst>
          </p:cNvPr>
          <p:cNvCxnSpPr/>
          <p:nvPr/>
        </p:nvCxnSpPr>
        <p:spPr>
          <a:xfrm>
            <a:off x="6709545" y="4852568"/>
            <a:ext cx="4896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88BB1-3E56-4AFB-9FEC-B337D91EED64}"/>
              </a:ext>
            </a:extLst>
          </p:cNvPr>
          <p:cNvSpPr>
            <a:spLocks noGrp="1"/>
          </p:cNvSpPr>
          <p:nvPr>
            <p:ph type="title"/>
          </p:nvPr>
        </p:nvSpPr>
        <p:spPr/>
        <p:txBody>
          <a:bodyPr>
            <a:normAutofit/>
          </a:bodyPr>
          <a:lstStyle/>
          <a:p>
            <a:pPr algn="ctr"/>
            <a:r>
              <a:rPr kumimoji="1" lang="ja-JP" altLang="en-US" sz="4000" dirty="0"/>
              <a:t>前後方ラピディティの物理</a:t>
            </a:r>
          </a:p>
        </p:txBody>
      </p:sp>
      <p:sp>
        <p:nvSpPr>
          <p:cNvPr id="4" name="テキスト ボックス 3">
            <a:extLst>
              <a:ext uri="{FF2B5EF4-FFF2-40B4-BE49-F238E27FC236}">
                <a16:creationId xmlns:a16="http://schemas.microsoft.com/office/drawing/2014/main" id="{DC8DA90A-5756-49E8-9ED2-2BCC62D7662A}"/>
              </a:ext>
            </a:extLst>
          </p:cNvPr>
          <p:cNvSpPr txBox="1"/>
          <p:nvPr/>
        </p:nvSpPr>
        <p:spPr>
          <a:xfrm>
            <a:off x="1055440" y="1690690"/>
            <a:ext cx="4392488" cy="954107"/>
          </a:xfrm>
          <a:prstGeom prst="rect">
            <a:avLst/>
          </a:prstGeom>
          <a:noFill/>
        </p:spPr>
        <p:txBody>
          <a:bodyPr wrap="square" rtlCol="0">
            <a:spAutoFit/>
          </a:bodyPr>
          <a:lstStyle/>
          <a:p>
            <a:pPr algn="l"/>
            <a:r>
              <a:rPr kumimoji="1" lang="ja-JP" altLang="en-US" sz="2800" dirty="0"/>
              <a:t>中心付近にどれだけエネルギーが落とされ平衡に至ったか？</a:t>
            </a:r>
          </a:p>
        </p:txBody>
      </p:sp>
      <p:sp>
        <p:nvSpPr>
          <p:cNvPr id="5" name="テキスト ボックス 4">
            <a:extLst>
              <a:ext uri="{FF2B5EF4-FFF2-40B4-BE49-F238E27FC236}">
                <a16:creationId xmlns:a16="http://schemas.microsoft.com/office/drawing/2014/main" id="{0E79A3D0-33DB-4E57-B1CB-A76648A47DBE}"/>
              </a:ext>
            </a:extLst>
          </p:cNvPr>
          <p:cNvSpPr txBox="1"/>
          <p:nvPr/>
        </p:nvSpPr>
        <p:spPr>
          <a:xfrm>
            <a:off x="6744074" y="1690689"/>
            <a:ext cx="4392488" cy="1384995"/>
          </a:xfrm>
          <a:prstGeom prst="rect">
            <a:avLst/>
          </a:prstGeom>
          <a:noFill/>
        </p:spPr>
        <p:txBody>
          <a:bodyPr wrap="square" rtlCol="0">
            <a:spAutoFit/>
          </a:bodyPr>
          <a:lstStyle/>
          <a:p>
            <a:pPr algn="l"/>
            <a:r>
              <a:rPr kumimoji="1" lang="ja-JP" altLang="en-US" sz="2800" dirty="0"/>
              <a:t>前後方にどれだけエネルギーが落とされ、さらに熱化学平衡に至ったか？</a:t>
            </a:r>
          </a:p>
        </p:txBody>
      </p:sp>
      <p:sp>
        <p:nvSpPr>
          <p:cNvPr id="6" name="テキスト ボックス 5">
            <a:extLst>
              <a:ext uri="{FF2B5EF4-FFF2-40B4-BE49-F238E27FC236}">
                <a16:creationId xmlns:a16="http://schemas.microsoft.com/office/drawing/2014/main" id="{868DA32F-1830-4E7A-BEAC-CEB851D10985}"/>
              </a:ext>
            </a:extLst>
          </p:cNvPr>
          <p:cNvSpPr txBox="1"/>
          <p:nvPr/>
        </p:nvSpPr>
        <p:spPr>
          <a:xfrm>
            <a:off x="1055440" y="2985914"/>
            <a:ext cx="10081122" cy="3539430"/>
          </a:xfrm>
          <a:prstGeom prst="rect">
            <a:avLst/>
          </a:prstGeom>
          <a:noFill/>
        </p:spPr>
        <p:txBody>
          <a:bodyPr wrap="square" rtlCol="0">
            <a:spAutoFit/>
          </a:bodyPr>
          <a:lstStyle/>
          <a:p>
            <a:pPr algn="l"/>
            <a:r>
              <a:rPr kumimoji="1" lang="ja-JP" altLang="en-US" sz="2800" dirty="0"/>
              <a:t>・</a:t>
            </a:r>
            <a:r>
              <a:rPr kumimoji="1" lang="en-US" altLang="ja-JP" sz="2800" dirty="0"/>
              <a:t>Multi-Parton Interaction </a:t>
            </a:r>
          </a:p>
          <a:p>
            <a:pPr lvl="1"/>
            <a:r>
              <a:rPr kumimoji="1" lang="ja-JP" altLang="en-US" sz="2800" dirty="0"/>
              <a:t>中心付近で多数の</a:t>
            </a:r>
            <a:r>
              <a:rPr kumimoji="1" lang="en-US" altLang="ja-JP" sz="2800" dirty="0"/>
              <a:t>(mini-)jet</a:t>
            </a:r>
            <a:r>
              <a:rPr kumimoji="1" lang="ja-JP" altLang="en-US" sz="2800" dirty="0"/>
              <a:t>生成</a:t>
            </a:r>
            <a:endParaRPr kumimoji="1" lang="en-US" altLang="ja-JP" sz="2800" dirty="0"/>
          </a:p>
          <a:p>
            <a:pPr lvl="1"/>
            <a:r>
              <a:rPr kumimoji="1" lang="en-US" altLang="ja-JP" sz="2800" dirty="0">
                <a:sym typeface="Wingdings" panose="05000000000000000000" pitchFamily="2" charset="2"/>
              </a:rPr>
              <a:t> L</a:t>
            </a:r>
            <a:r>
              <a:rPr kumimoji="1" lang="en-US" altLang="ja-JP" sz="2800" dirty="0"/>
              <a:t>eading baryon</a:t>
            </a:r>
            <a:r>
              <a:rPr kumimoji="1" lang="ja-JP" altLang="en-US" sz="2800" dirty="0"/>
              <a:t>もエネルギーを損失</a:t>
            </a:r>
            <a:endParaRPr kumimoji="1" lang="en-US" altLang="ja-JP" sz="2800" dirty="0"/>
          </a:p>
          <a:p>
            <a:pPr algn="l"/>
            <a:r>
              <a:rPr kumimoji="1" lang="ja-JP" altLang="en-US" sz="2800" dirty="0"/>
              <a:t>・</a:t>
            </a:r>
            <a:r>
              <a:rPr kumimoji="1" lang="en-US" altLang="ja-JP" sz="2800" dirty="0"/>
              <a:t>Small x</a:t>
            </a:r>
            <a:r>
              <a:rPr kumimoji="1" lang="ja-JP" altLang="en-US" sz="2800" dirty="0"/>
              <a:t>の物理</a:t>
            </a:r>
            <a:endParaRPr kumimoji="1" lang="en-US" altLang="ja-JP" sz="2800" dirty="0"/>
          </a:p>
          <a:p>
            <a:pPr lvl="1"/>
            <a:r>
              <a:rPr kumimoji="1" lang="ja-JP" altLang="en-US" sz="2800" dirty="0"/>
              <a:t>大きい</a:t>
            </a:r>
            <a:r>
              <a:rPr kumimoji="1" lang="en-US" altLang="ja-JP" sz="2800" dirty="0"/>
              <a:t>x</a:t>
            </a:r>
            <a:r>
              <a:rPr kumimoji="1" lang="ja-JP" altLang="en-US" sz="2800" dirty="0"/>
              <a:t>と小さい</a:t>
            </a:r>
            <a:r>
              <a:rPr kumimoji="1" lang="en-US" altLang="ja-JP" sz="2800" dirty="0"/>
              <a:t>x</a:t>
            </a:r>
            <a:r>
              <a:rPr kumimoji="1" lang="ja-JP" altLang="en-US" sz="2800" dirty="0"/>
              <a:t>の衝突を</a:t>
            </a:r>
            <a:r>
              <a:rPr kumimoji="1" lang="en-US" altLang="ja-JP" sz="2800" dirty="0"/>
              <a:t>QCD</a:t>
            </a:r>
            <a:r>
              <a:rPr kumimoji="1" lang="ja-JP" altLang="en-US" sz="2800" dirty="0"/>
              <a:t>に根差して評価</a:t>
            </a:r>
            <a:endParaRPr kumimoji="1" lang="en-US" altLang="ja-JP" sz="2800" dirty="0"/>
          </a:p>
          <a:p>
            <a:pPr algn="l"/>
            <a:r>
              <a:rPr kumimoji="1" lang="ja-JP" altLang="en-US" sz="2800" dirty="0"/>
              <a:t>・前後方での</a:t>
            </a:r>
            <a:r>
              <a:rPr kumimoji="1" lang="en-US" altLang="ja-JP" sz="2800" dirty="0"/>
              <a:t>particle identification</a:t>
            </a:r>
          </a:p>
          <a:p>
            <a:pPr lvl="1"/>
            <a:r>
              <a:rPr kumimoji="1" lang="ja-JP" altLang="en-US" sz="2800" dirty="0"/>
              <a:t>コライダー領域における正味バリオン数のラピディティ分布</a:t>
            </a:r>
            <a:endParaRPr kumimoji="1" lang="en-US" altLang="ja-JP" sz="2800" dirty="0"/>
          </a:p>
          <a:p>
            <a:pPr lvl="1"/>
            <a:r>
              <a:rPr kumimoji="1" lang="en-US" altLang="ja-JP" sz="2800" dirty="0"/>
              <a:t>Strangeness enhancement</a:t>
            </a:r>
            <a:r>
              <a:rPr kumimoji="1" lang="ja-JP" altLang="en-US" sz="2800" dirty="0"/>
              <a:t>のラピディティ依存性</a:t>
            </a:r>
          </a:p>
        </p:txBody>
      </p:sp>
      <p:sp>
        <p:nvSpPr>
          <p:cNvPr id="7" name="矢印: 左右 6">
            <a:extLst>
              <a:ext uri="{FF2B5EF4-FFF2-40B4-BE49-F238E27FC236}">
                <a16:creationId xmlns:a16="http://schemas.microsoft.com/office/drawing/2014/main" id="{FB055327-DFF0-4510-98F1-A405B88BF5E5}"/>
              </a:ext>
            </a:extLst>
          </p:cNvPr>
          <p:cNvSpPr/>
          <p:nvPr/>
        </p:nvSpPr>
        <p:spPr>
          <a:xfrm>
            <a:off x="5662740" y="1925426"/>
            <a:ext cx="864096" cy="484632"/>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D0132F60-E0A3-4977-85F6-754FA7CAFD80}"/>
              </a:ext>
            </a:extLst>
          </p:cNvPr>
          <p:cNvGrpSpPr>
            <a:grpSpLocks noChangeAspect="1"/>
          </p:cNvGrpSpPr>
          <p:nvPr/>
        </p:nvGrpSpPr>
        <p:grpSpPr>
          <a:xfrm>
            <a:off x="11162575" y="5333195"/>
            <a:ext cx="791146" cy="1728871"/>
            <a:chOff x="1795273" y="2610896"/>
            <a:chExt cx="1977865" cy="4322177"/>
          </a:xfrm>
        </p:grpSpPr>
        <p:pic>
          <p:nvPicPr>
            <p:cNvPr id="9" name="グラフィックス 8" descr="装飾的な円">
              <a:extLst>
                <a:ext uri="{FF2B5EF4-FFF2-40B4-BE49-F238E27FC236}">
                  <a16:creationId xmlns:a16="http://schemas.microsoft.com/office/drawing/2014/main" id="{A05D0950-D00A-4338-927A-92A57F2A7D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0" name="グラフィックス 9" descr="中心点から放射状に広がる複数の円">
              <a:extLst>
                <a:ext uri="{FF2B5EF4-FFF2-40B4-BE49-F238E27FC236}">
                  <a16:creationId xmlns:a16="http://schemas.microsoft.com/office/drawing/2014/main" id="{E5111A76-7D2A-4865-B75F-3AFDEFDADABB}"/>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106171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2611D-7060-4F48-8C22-72E24460F0F5}"/>
              </a:ext>
            </a:extLst>
          </p:cNvPr>
          <p:cNvSpPr>
            <a:spLocks noGrp="1"/>
          </p:cNvSpPr>
          <p:nvPr>
            <p:ph type="title"/>
          </p:nvPr>
        </p:nvSpPr>
        <p:spPr/>
        <p:txBody>
          <a:bodyPr>
            <a:normAutofit/>
          </a:bodyPr>
          <a:lstStyle/>
          <a:p>
            <a:pPr algn="ctr"/>
            <a:r>
              <a:rPr kumimoji="1" lang="ja-JP" altLang="en-US" sz="4000" dirty="0"/>
              <a:t>反応領域におけるバリオン生成と輸送</a:t>
            </a:r>
          </a:p>
        </p:txBody>
      </p:sp>
      <p:pic>
        <p:nvPicPr>
          <p:cNvPr id="3" name="図 2">
            <a:extLst>
              <a:ext uri="{FF2B5EF4-FFF2-40B4-BE49-F238E27FC236}">
                <a16:creationId xmlns:a16="http://schemas.microsoft.com/office/drawing/2014/main" id="{FEF7C9D7-2E62-4DE0-9F35-493A08B58F8F}"/>
              </a:ext>
            </a:extLst>
          </p:cNvPr>
          <p:cNvPicPr>
            <a:picLocks noChangeAspect="1"/>
          </p:cNvPicPr>
          <p:nvPr/>
        </p:nvPicPr>
        <p:blipFill>
          <a:blip r:embed="rId2"/>
          <a:stretch>
            <a:fillRect/>
          </a:stretch>
        </p:blipFill>
        <p:spPr>
          <a:xfrm>
            <a:off x="146613" y="1485634"/>
            <a:ext cx="5949387" cy="4450466"/>
          </a:xfrm>
          <a:prstGeom prst="rect">
            <a:avLst/>
          </a:prstGeom>
        </p:spPr>
      </p:pic>
      <p:pic>
        <p:nvPicPr>
          <p:cNvPr id="4" name="図 3">
            <a:extLst>
              <a:ext uri="{FF2B5EF4-FFF2-40B4-BE49-F238E27FC236}">
                <a16:creationId xmlns:a16="http://schemas.microsoft.com/office/drawing/2014/main" id="{40162295-1166-4E74-B1CA-DD88AB90EC2B}"/>
              </a:ext>
            </a:extLst>
          </p:cNvPr>
          <p:cNvPicPr>
            <a:picLocks noChangeAspect="1"/>
          </p:cNvPicPr>
          <p:nvPr/>
        </p:nvPicPr>
        <p:blipFill>
          <a:blip r:embed="rId3"/>
          <a:stretch>
            <a:fillRect/>
          </a:stretch>
        </p:blipFill>
        <p:spPr>
          <a:xfrm>
            <a:off x="6087413" y="1484784"/>
            <a:ext cx="6034577" cy="4435187"/>
          </a:xfrm>
          <a:prstGeom prst="rect">
            <a:avLst/>
          </a:prstGeom>
        </p:spPr>
      </p:pic>
      <p:sp>
        <p:nvSpPr>
          <p:cNvPr id="5" name="テキスト ボックス 4">
            <a:extLst>
              <a:ext uri="{FF2B5EF4-FFF2-40B4-BE49-F238E27FC236}">
                <a16:creationId xmlns:a16="http://schemas.microsoft.com/office/drawing/2014/main" id="{0631EA18-8E58-492B-B44D-5484C39E6257}"/>
              </a:ext>
            </a:extLst>
          </p:cNvPr>
          <p:cNvSpPr txBox="1"/>
          <p:nvPr/>
        </p:nvSpPr>
        <p:spPr>
          <a:xfrm>
            <a:off x="2154279" y="2336067"/>
            <a:ext cx="1957651" cy="1477328"/>
          </a:xfrm>
          <a:prstGeom prst="rect">
            <a:avLst/>
          </a:prstGeom>
          <a:noFill/>
        </p:spPr>
        <p:txBody>
          <a:bodyPr wrap="none" rtlCol="0">
            <a:spAutoFit/>
          </a:bodyPr>
          <a:lstStyle/>
          <a:p>
            <a:pPr algn="r"/>
            <a:r>
              <a:rPr kumimoji="1" lang="en-US" altLang="ja-JP" dirty="0">
                <a:solidFill>
                  <a:schemeClr val="bg1"/>
                </a:solidFill>
              </a:rPr>
              <a:t>PYTHIA </a:t>
            </a:r>
            <a:r>
              <a:rPr kumimoji="1" lang="en-US" altLang="ja-JP" dirty="0" err="1">
                <a:solidFill>
                  <a:schemeClr val="bg1"/>
                </a:solidFill>
              </a:rPr>
              <a:t>Angantyr</a:t>
            </a:r>
            <a:r>
              <a:rPr kumimoji="1" lang="en-US" altLang="ja-JP" dirty="0">
                <a:solidFill>
                  <a:schemeClr val="bg1"/>
                </a:solidFill>
              </a:rPr>
              <a:t> </a:t>
            </a:r>
          </a:p>
          <a:p>
            <a:pPr algn="r"/>
            <a:r>
              <a:rPr kumimoji="1" lang="en-US" altLang="ja-JP" dirty="0" err="1">
                <a:solidFill>
                  <a:schemeClr val="bg1"/>
                </a:solidFill>
              </a:rPr>
              <a:t>Pb+Pb</a:t>
            </a:r>
            <a:r>
              <a:rPr kumimoji="1" lang="en-US" altLang="ja-JP" dirty="0">
                <a:solidFill>
                  <a:schemeClr val="bg1"/>
                </a:solidFill>
              </a:rPr>
              <a:t> 2.76 </a:t>
            </a:r>
            <a:r>
              <a:rPr kumimoji="1" lang="en-US" altLang="ja-JP" dirty="0" err="1">
                <a:solidFill>
                  <a:schemeClr val="bg1"/>
                </a:solidFill>
              </a:rPr>
              <a:t>TeV</a:t>
            </a:r>
            <a:endParaRPr kumimoji="1" lang="en-US" altLang="ja-JP" dirty="0">
              <a:solidFill>
                <a:schemeClr val="bg1"/>
              </a:solidFill>
            </a:endParaRPr>
          </a:p>
          <a:p>
            <a:pPr algn="r"/>
            <a:r>
              <a:rPr kumimoji="1" lang="en-US" altLang="ja-JP" dirty="0">
                <a:solidFill>
                  <a:schemeClr val="bg1"/>
                </a:solidFill>
              </a:rPr>
              <a:t>Minimum bias</a:t>
            </a:r>
          </a:p>
          <a:p>
            <a:pPr algn="r"/>
            <a:r>
              <a:rPr kumimoji="1" lang="en-US" altLang="ja-JP" dirty="0">
                <a:solidFill>
                  <a:schemeClr val="bg1"/>
                </a:solidFill>
              </a:rPr>
              <a:t> </a:t>
            </a:r>
            <a:r>
              <a:rPr kumimoji="1" lang="en-US" altLang="ja-JP" dirty="0" err="1">
                <a:solidFill>
                  <a:schemeClr val="bg1"/>
                </a:solidFill>
              </a:rPr>
              <a:t>parton</a:t>
            </a:r>
            <a:r>
              <a:rPr kumimoji="1" lang="en-US" altLang="ja-JP" dirty="0">
                <a:solidFill>
                  <a:schemeClr val="bg1"/>
                </a:solidFill>
              </a:rPr>
              <a:t> level</a:t>
            </a:r>
          </a:p>
          <a:p>
            <a:pPr algn="r"/>
            <a:endParaRPr kumimoji="1" lang="en-US" altLang="ja-JP" dirty="0">
              <a:solidFill>
                <a:schemeClr val="bg1"/>
              </a:solidFill>
            </a:endParaRPr>
          </a:p>
        </p:txBody>
      </p:sp>
      <p:sp>
        <p:nvSpPr>
          <p:cNvPr id="6" name="テキスト ボックス 5">
            <a:extLst>
              <a:ext uri="{FF2B5EF4-FFF2-40B4-BE49-F238E27FC236}">
                <a16:creationId xmlns:a16="http://schemas.microsoft.com/office/drawing/2014/main" id="{0BE1D959-A9F9-4448-9248-4A450868A349}"/>
              </a:ext>
            </a:extLst>
          </p:cNvPr>
          <p:cNvSpPr txBox="1"/>
          <p:nvPr/>
        </p:nvSpPr>
        <p:spPr>
          <a:xfrm>
            <a:off x="9396772" y="180461"/>
            <a:ext cx="2550698" cy="369332"/>
          </a:xfrm>
          <a:prstGeom prst="rect">
            <a:avLst/>
          </a:prstGeom>
          <a:noFill/>
        </p:spPr>
        <p:txBody>
          <a:bodyPr wrap="none" rtlCol="0">
            <a:spAutoFit/>
          </a:bodyPr>
          <a:lstStyle/>
          <a:p>
            <a:pPr algn="l"/>
            <a:r>
              <a:rPr kumimoji="1" lang="en-US" altLang="ja-JP" dirty="0"/>
              <a:t>Courtesy of </a:t>
            </a:r>
            <a:r>
              <a:rPr kumimoji="1" lang="en-US" altLang="ja-JP" dirty="0" err="1"/>
              <a:t>Y.Kanakubo</a:t>
            </a:r>
            <a:endParaRPr kumimoji="1" lang="ja-JP" altLang="en-US" dirty="0"/>
          </a:p>
        </p:txBody>
      </p:sp>
      <p:sp>
        <p:nvSpPr>
          <p:cNvPr id="7" name="テキスト ボックス 6">
            <a:extLst>
              <a:ext uri="{FF2B5EF4-FFF2-40B4-BE49-F238E27FC236}">
                <a16:creationId xmlns:a16="http://schemas.microsoft.com/office/drawing/2014/main" id="{CE2769B9-E7A2-4450-97FD-8EEDA1C5FC24}"/>
              </a:ext>
            </a:extLst>
          </p:cNvPr>
          <p:cNvSpPr txBox="1"/>
          <p:nvPr/>
        </p:nvSpPr>
        <p:spPr>
          <a:xfrm>
            <a:off x="2744991" y="6181078"/>
            <a:ext cx="6684843" cy="523220"/>
          </a:xfrm>
          <a:prstGeom prst="rect">
            <a:avLst/>
          </a:prstGeom>
          <a:noFill/>
        </p:spPr>
        <p:txBody>
          <a:bodyPr wrap="none" rtlCol="0">
            <a:spAutoFit/>
          </a:bodyPr>
          <a:lstStyle/>
          <a:p>
            <a:pPr algn="l"/>
            <a:r>
              <a:rPr kumimoji="1" lang="en-US" altLang="ja-JP" sz="2800" dirty="0"/>
              <a:t>MPI</a:t>
            </a:r>
            <a:r>
              <a:rPr kumimoji="1" lang="ja-JP" altLang="en-US" sz="2800" dirty="0" err="1"/>
              <a:t>、</a:t>
            </a:r>
            <a:r>
              <a:rPr kumimoji="1" lang="ja-JP" altLang="en-US" sz="2800" dirty="0"/>
              <a:t>弦破砕による正味バリオン分布の変化</a:t>
            </a:r>
          </a:p>
        </p:txBody>
      </p:sp>
      <p:sp>
        <p:nvSpPr>
          <p:cNvPr id="8" name="テキスト ボックス 7">
            <a:extLst>
              <a:ext uri="{FF2B5EF4-FFF2-40B4-BE49-F238E27FC236}">
                <a16:creationId xmlns:a16="http://schemas.microsoft.com/office/drawing/2014/main" id="{410CFE5D-3ADD-4135-89C9-7DFFBB67D571}"/>
              </a:ext>
            </a:extLst>
          </p:cNvPr>
          <p:cNvSpPr txBox="1"/>
          <p:nvPr/>
        </p:nvSpPr>
        <p:spPr>
          <a:xfrm>
            <a:off x="8382381" y="2001614"/>
            <a:ext cx="1957587" cy="923330"/>
          </a:xfrm>
          <a:prstGeom prst="rect">
            <a:avLst/>
          </a:prstGeom>
          <a:noFill/>
        </p:spPr>
        <p:txBody>
          <a:bodyPr wrap="none" rtlCol="0">
            <a:spAutoFit/>
          </a:bodyPr>
          <a:lstStyle/>
          <a:p>
            <a:pPr algn="r"/>
            <a:r>
              <a:rPr kumimoji="1" lang="en-US" altLang="ja-JP" dirty="0">
                <a:solidFill>
                  <a:schemeClr val="bg1"/>
                </a:solidFill>
              </a:rPr>
              <a:t>PYTHIA </a:t>
            </a:r>
            <a:r>
              <a:rPr kumimoji="1" lang="en-US" altLang="ja-JP" dirty="0" err="1">
                <a:solidFill>
                  <a:schemeClr val="bg1"/>
                </a:solidFill>
              </a:rPr>
              <a:t>Angantyr</a:t>
            </a:r>
            <a:r>
              <a:rPr kumimoji="1" lang="en-US" altLang="ja-JP" dirty="0">
                <a:solidFill>
                  <a:schemeClr val="bg1"/>
                </a:solidFill>
              </a:rPr>
              <a:t> </a:t>
            </a:r>
          </a:p>
          <a:p>
            <a:pPr algn="r"/>
            <a:r>
              <a:rPr kumimoji="1" lang="en-US" altLang="ja-JP" dirty="0" err="1">
                <a:solidFill>
                  <a:schemeClr val="bg1"/>
                </a:solidFill>
              </a:rPr>
              <a:t>Pb+Pb</a:t>
            </a:r>
            <a:r>
              <a:rPr kumimoji="1" lang="en-US" altLang="ja-JP" dirty="0">
                <a:solidFill>
                  <a:schemeClr val="bg1"/>
                </a:solidFill>
              </a:rPr>
              <a:t> 2.76 </a:t>
            </a:r>
            <a:r>
              <a:rPr kumimoji="1" lang="en-US" altLang="ja-JP" dirty="0" err="1">
                <a:solidFill>
                  <a:schemeClr val="bg1"/>
                </a:solidFill>
              </a:rPr>
              <a:t>TeV</a:t>
            </a:r>
            <a:endParaRPr kumimoji="1" lang="en-US" altLang="ja-JP" dirty="0">
              <a:solidFill>
                <a:schemeClr val="bg1"/>
              </a:solidFill>
            </a:endParaRPr>
          </a:p>
          <a:p>
            <a:pPr algn="r"/>
            <a:r>
              <a:rPr kumimoji="1" lang="en-US" altLang="ja-JP" dirty="0">
                <a:solidFill>
                  <a:schemeClr val="bg1"/>
                </a:solidFill>
              </a:rPr>
              <a:t>Minimum bias</a:t>
            </a:r>
          </a:p>
        </p:txBody>
      </p:sp>
      <p:grpSp>
        <p:nvGrpSpPr>
          <p:cNvPr id="9" name="グループ化 8">
            <a:extLst>
              <a:ext uri="{FF2B5EF4-FFF2-40B4-BE49-F238E27FC236}">
                <a16:creationId xmlns:a16="http://schemas.microsoft.com/office/drawing/2014/main" id="{30EC357D-40FE-4733-9990-68A52BE9EC6C}"/>
              </a:ext>
            </a:extLst>
          </p:cNvPr>
          <p:cNvGrpSpPr>
            <a:grpSpLocks noChangeAspect="1"/>
          </p:cNvGrpSpPr>
          <p:nvPr/>
        </p:nvGrpSpPr>
        <p:grpSpPr>
          <a:xfrm>
            <a:off x="11162575" y="5333195"/>
            <a:ext cx="791146" cy="1728871"/>
            <a:chOff x="1795273" y="2610896"/>
            <a:chExt cx="1977865" cy="4322177"/>
          </a:xfrm>
        </p:grpSpPr>
        <p:pic>
          <p:nvPicPr>
            <p:cNvPr id="10" name="グラフィックス 9" descr="装飾的な円">
              <a:extLst>
                <a:ext uri="{FF2B5EF4-FFF2-40B4-BE49-F238E27FC236}">
                  <a16:creationId xmlns:a16="http://schemas.microsoft.com/office/drawing/2014/main" id="{905EBB5E-9659-474B-B470-E62081C95A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1" name="グラフィックス 10" descr="中心点から放射状に広がる複数の円">
              <a:extLst>
                <a:ext uri="{FF2B5EF4-FFF2-40B4-BE49-F238E27FC236}">
                  <a16:creationId xmlns:a16="http://schemas.microsoft.com/office/drawing/2014/main" id="{24D0B61A-9B87-4777-BC22-0F6611D53480}"/>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cxnSp>
        <p:nvCxnSpPr>
          <p:cNvPr id="12" name="直線コネクタ 11">
            <a:extLst>
              <a:ext uri="{FF2B5EF4-FFF2-40B4-BE49-F238E27FC236}">
                <a16:creationId xmlns:a16="http://schemas.microsoft.com/office/drawing/2014/main" id="{AB223B12-15C2-4BEB-9B65-282CE94580AE}"/>
              </a:ext>
            </a:extLst>
          </p:cNvPr>
          <p:cNvCxnSpPr/>
          <p:nvPr/>
        </p:nvCxnSpPr>
        <p:spPr>
          <a:xfrm>
            <a:off x="829441" y="5229200"/>
            <a:ext cx="4968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721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A14E0C-F13F-4CF9-AEEA-3BB70486D5D8}"/>
              </a:ext>
            </a:extLst>
          </p:cNvPr>
          <p:cNvSpPr>
            <a:spLocks noGrp="1"/>
          </p:cNvSpPr>
          <p:nvPr>
            <p:ph type="title"/>
          </p:nvPr>
        </p:nvSpPr>
        <p:spPr/>
        <p:txBody>
          <a:bodyPr>
            <a:normAutofit/>
          </a:bodyPr>
          <a:lstStyle/>
          <a:p>
            <a:pPr algn="ctr"/>
            <a:r>
              <a:rPr lang="ja-JP" altLang="en-US" sz="4000" dirty="0"/>
              <a:t>強いカラー電磁場、負の縦圧力、負の仕事</a:t>
            </a:r>
            <a:br>
              <a:rPr lang="en-US" altLang="ja-JP" sz="4000" dirty="0"/>
            </a:br>
            <a:endParaRPr kumimoji="1" lang="ja-JP" altLang="en-US" sz="4000" dirty="0"/>
          </a:p>
        </p:txBody>
      </p:sp>
      <mc:AlternateContent xmlns:mc="http://schemas.openxmlformats.org/markup-compatibility/2006" xmlns:am3d="http://schemas.microsoft.com/office/drawing/2017/model3d">
        <mc:Choice Requires="am3d">
          <p:graphicFrame>
            <p:nvGraphicFramePr>
              <p:cNvPr id="4" name="3D モデル 3" descr="disc">
                <a:extLst>
                  <a:ext uri="{FF2B5EF4-FFF2-40B4-BE49-F238E27FC236}">
                    <a16:creationId xmlns:a16="http://schemas.microsoft.com/office/drawing/2014/main" id="{71C494B2-44E8-4DD7-A11F-28719B0F8478}"/>
                  </a:ext>
                </a:extLst>
              </p:cNvPr>
              <p:cNvGraphicFramePr>
                <a:graphicFrameLocks noChangeAspect="1"/>
              </p:cNvGraphicFramePr>
              <p:nvPr>
                <p:extLst>
                  <p:ext uri="{D42A27DB-BD31-4B8C-83A1-F6EECF244321}">
                    <p14:modId xmlns:p14="http://schemas.microsoft.com/office/powerpoint/2010/main" val="310871974"/>
                  </p:ext>
                </p:extLst>
              </p:nvPr>
            </p:nvGraphicFramePr>
            <p:xfrm rot="5400000">
              <a:off x="-681865" y="1649599"/>
              <a:ext cx="4389557" cy="2787155"/>
            </p:xfrm>
            <a:graphic>
              <a:graphicData uri="http://schemas.microsoft.com/office/drawing/2017/model3d">
                <am3d:model3d r:embed="rId2">
                  <am3d:spPr>
                    <a:xfrm rot="5400000">
                      <a:off x="0" y="0"/>
                      <a:ext cx="4389557" cy="2787155"/>
                    </a:xfrm>
                    <a:prstGeom prst="rect">
                      <a:avLst/>
                    </a:prstGeom>
                  </am3d:spPr>
                  <am3d:camera>
                    <am3d:pos x="0" y="0" z="69165578"/>
                    <am3d:up dx="0" dy="36000000" dz="0"/>
                    <am3d:lookAt x="0" y="0" z="0"/>
                    <am3d:perspective fov="2700000"/>
                  </am3d:camera>
                  <am3d:trans>
                    <am3d:meterPerModelUnit n="3687" d="1000000"/>
                    <am3d:preTrans dx="-569740" dy="-11260414" dz="-26546916"/>
                    <am3d:scale>
                      <am3d:sx n="1000000" d="1000000"/>
                      <am3d:sy n="1000000" d="1000000"/>
                      <am3d:sz n="1000000" d="1000000"/>
                    </am3d:scale>
                    <am3d:rot ax="318108"/>
                    <am3d:postTrans dx="0" dy="0" dz="0"/>
                  </am3d:trans>
                  <am3d:attrSrcUrl r:id="rId3"/>
                  <am3d:raster rName="Office3DRenderer" rVer="16.0.8326">
                    <am3d:blip r:embed="rId4"/>
                  </am3d:raster>
                  <am3d:objViewport viewportSz="5418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モデル 3" descr="disc">
                <a:extLst>
                  <a:ext uri="{FF2B5EF4-FFF2-40B4-BE49-F238E27FC236}">
                    <a16:creationId xmlns:a16="http://schemas.microsoft.com/office/drawing/2014/main" id="{71C494B2-44E8-4DD7-A11F-28719B0F8478}"/>
                  </a:ext>
                </a:extLst>
              </p:cNvPr>
              <p:cNvPicPr>
                <a:picLocks noGrp="1" noRot="1" noChangeAspect="1" noMove="1" noResize="1" noEditPoints="1" noAdjustHandles="1" noChangeArrowheads="1" noChangeShapeType="1" noCrop="1"/>
              </p:cNvPicPr>
              <p:nvPr/>
            </p:nvPicPr>
            <p:blipFill>
              <a:blip r:embed="rId5"/>
              <a:stretch>
                <a:fillRect/>
              </a:stretch>
            </p:blipFill>
            <p:spPr>
              <a:xfrm rot="5400000">
                <a:off x="-681865" y="1649599"/>
                <a:ext cx="4389557" cy="2787155"/>
              </a:xfrm>
              <a:prstGeom prst="rect">
                <a:avLst/>
              </a:prstGeom>
            </p:spPr>
          </p:pic>
        </mc:Fallback>
      </mc:AlternateContent>
      <p:grpSp>
        <p:nvGrpSpPr>
          <p:cNvPr id="5" name="図形グループ 42">
            <a:extLst>
              <a:ext uri="{FF2B5EF4-FFF2-40B4-BE49-F238E27FC236}">
                <a16:creationId xmlns:a16="http://schemas.microsoft.com/office/drawing/2014/main" id="{25748F54-7B0F-438A-83C9-372BE040AB00}"/>
              </a:ext>
            </a:extLst>
          </p:cNvPr>
          <p:cNvGrpSpPr/>
          <p:nvPr/>
        </p:nvGrpSpPr>
        <p:grpSpPr>
          <a:xfrm>
            <a:off x="2036011" y="3204847"/>
            <a:ext cx="3568700" cy="158750"/>
            <a:chOff x="3521076" y="2997200"/>
            <a:chExt cx="3568700" cy="241300"/>
          </a:xfrm>
          <a:solidFill>
            <a:srgbClr val="FF7DFF"/>
          </a:solidFill>
        </p:grpSpPr>
        <p:sp>
          <p:nvSpPr>
            <p:cNvPr id="6" name="正方形/長方形 5">
              <a:extLst>
                <a:ext uri="{FF2B5EF4-FFF2-40B4-BE49-F238E27FC236}">
                  <a16:creationId xmlns:a16="http://schemas.microsoft.com/office/drawing/2014/main" id="{50E34F08-181F-411D-AC98-110F90150B83}"/>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 name="円/楕円 41">
              <a:extLst>
                <a:ext uri="{FF2B5EF4-FFF2-40B4-BE49-F238E27FC236}">
                  <a16:creationId xmlns:a16="http://schemas.microsoft.com/office/drawing/2014/main" id="{1B9546F6-F2D2-4908-B6A6-FC6F2DF58620}"/>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 name="図形グループ 49">
            <a:extLst>
              <a:ext uri="{FF2B5EF4-FFF2-40B4-BE49-F238E27FC236}">
                <a16:creationId xmlns:a16="http://schemas.microsoft.com/office/drawing/2014/main" id="{ACB0B939-A1DD-4590-84B5-E00EE9B61151}"/>
              </a:ext>
            </a:extLst>
          </p:cNvPr>
          <p:cNvGrpSpPr/>
          <p:nvPr/>
        </p:nvGrpSpPr>
        <p:grpSpPr>
          <a:xfrm>
            <a:off x="1736754" y="4174546"/>
            <a:ext cx="3568700" cy="158750"/>
            <a:chOff x="3521076" y="2997200"/>
            <a:chExt cx="3568700" cy="241300"/>
          </a:xfrm>
          <a:solidFill>
            <a:srgbClr val="FF0000"/>
          </a:solidFill>
        </p:grpSpPr>
        <p:sp>
          <p:nvSpPr>
            <p:cNvPr id="9" name="正方形/長方形 8">
              <a:extLst>
                <a:ext uri="{FF2B5EF4-FFF2-40B4-BE49-F238E27FC236}">
                  <a16:creationId xmlns:a16="http://schemas.microsoft.com/office/drawing/2014/main" id="{455603C7-6C58-4296-B12D-24BF2E4ACAA6}"/>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 name="円/楕円 43">
              <a:extLst>
                <a:ext uri="{FF2B5EF4-FFF2-40B4-BE49-F238E27FC236}">
                  <a16:creationId xmlns:a16="http://schemas.microsoft.com/office/drawing/2014/main" id="{2EE5DFAB-2CF3-4F67-A987-BAA6F3A6AFE2}"/>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1" name="図形グループ 27">
            <a:extLst>
              <a:ext uri="{FF2B5EF4-FFF2-40B4-BE49-F238E27FC236}">
                <a16:creationId xmlns:a16="http://schemas.microsoft.com/office/drawing/2014/main" id="{30FC3FE6-04BA-46AA-BFB4-928601C88C02}"/>
              </a:ext>
            </a:extLst>
          </p:cNvPr>
          <p:cNvGrpSpPr>
            <a:grpSpLocks/>
          </p:cNvGrpSpPr>
          <p:nvPr/>
        </p:nvGrpSpPr>
        <p:grpSpPr bwMode="auto">
          <a:xfrm>
            <a:off x="1812954" y="3911894"/>
            <a:ext cx="3568700" cy="158750"/>
            <a:chOff x="3521076" y="2997200"/>
            <a:chExt cx="3568700" cy="241300"/>
          </a:xfrm>
        </p:grpSpPr>
        <p:sp>
          <p:nvSpPr>
            <p:cNvPr id="12" name="正方形/長方形 11">
              <a:extLst>
                <a:ext uri="{FF2B5EF4-FFF2-40B4-BE49-F238E27FC236}">
                  <a16:creationId xmlns:a16="http://schemas.microsoft.com/office/drawing/2014/main" id="{80DD4629-910A-4253-B5D7-96C23C51CCBD}"/>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3" name="円/楕円 27">
              <a:extLst>
                <a:ext uri="{FF2B5EF4-FFF2-40B4-BE49-F238E27FC236}">
                  <a16:creationId xmlns:a16="http://schemas.microsoft.com/office/drawing/2014/main" id="{7AFE530F-A034-41A1-B44E-2E961035A0C5}"/>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4" name="図形グループ 7">
            <a:extLst>
              <a:ext uri="{FF2B5EF4-FFF2-40B4-BE49-F238E27FC236}">
                <a16:creationId xmlns:a16="http://schemas.microsoft.com/office/drawing/2014/main" id="{8728FF85-E022-4F7C-8B3D-52C8D2D2566E}"/>
              </a:ext>
            </a:extLst>
          </p:cNvPr>
          <p:cNvGrpSpPr>
            <a:grpSpLocks/>
          </p:cNvGrpSpPr>
          <p:nvPr/>
        </p:nvGrpSpPr>
        <p:grpSpPr bwMode="auto">
          <a:xfrm>
            <a:off x="1749454" y="1484233"/>
            <a:ext cx="3568700" cy="158750"/>
            <a:chOff x="3521076" y="2997200"/>
            <a:chExt cx="3568700" cy="241300"/>
          </a:xfrm>
        </p:grpSpPr>
        <p:sp>
          <p:nvSpPr>
            <p:cNvPr id="15" name="正方形/長方形 14">
              <a:extLst>
                <a:ext uri="{FF2B5EF4-FFF2-40B4-BE49-F238E27FC236}">
                  <a16:creationId xmlns:a16="http://schemas.microsoft.com/office/drawing/2014/main" id="{0CDE854C-B53E-4357-B599-FD9A350E73AB}"/>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6" name="円/楕円 39">
              <a:extLst>
                <a:ext uri="{FF2B5EF4-FFF2-40B4-BE49-F238E27FC236}">
                  <a16:creationId xmlns:a16="http://schemas.microsoft.com/office/drawing/2014/main" id="{5F87FD80-873D-4FA8-B3A9-A8D13A89B981}"/>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7" name="図形グループ 9">
            <a:extLst>
              <a:ext uri="{FF2B5EF4-FFF2-40B4-BE49-F238E27FC236}">
                <a16:creationId xmlns:a16="http://schemas.microsoft.com/office/drawing/2014/main" id="{2B41D75D-1793-4030-A369-F7CE9874B012}"/>
              </a:ext>
            </a:extLst>
          </p:cNvPr>
          <p:cNvGrpSpPr/>
          <p:nvPr/>
        </p:nvGrpSpPr>
        <p:grpSpPr>
          <a:xfrm>
            <a:off x="1350446" y="2311689"/>
            <a:ext cx="3568700" cy="158750"/>
            <a:chOff x="3521076" y="2997200"/>
            <a:chExt cx="3568700" cy="241300"/>
          </a:xfrm>
          <a:solidFill>
            <a:srgbClr val="FF0000"/>
          </a:solidFill>
        </p:grpSpPr>
        <p:sp>
          <p:nvSpPr>
            <p:cNvPr id="18" name="正方形/長方形 17">
              <a:extLst>
                <a:ext uri="{FF2B5EF4-FFF2-40B4-BE49-F238E27FC236}">
                  <a16:creationId xmlns:a16="http://schemas.microsoft.com/office/drawing/2014/main" id="{7AECDA1B-EF79-4EF7-A827-F1740F3DF0E8}"/>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9" name="円/楕円 37">
              <a:extLst>
                <a:ext uri="{FF2B5EF4-FFF2-40B4-BE49-F238E27FC236}">
                  <a16:creationId xmlns:a16="http://schemas.microsoft.com/office/drawing/2014/main" id="{FF77F4FD-15D6-4D54-AC78-6004B307431C}"/>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20" name="図形グループ 12">
            <a:extLst>
              <a:ext uri="{FF2B5EF4-FFF2-40B4-BE49-F238E27FC236}">
                <a16:creationId xmlns:a16="http://schemas.microsoft.com/office/drawing/2014/main" id="{A34687BD-1A1B-43D2-A5C0-037B6A5BFBAC}"/>
              </a:ext>
            </a:extLst>
          </p:cNvPr>
          <p:cNvGrpSpPr/>
          <p:nvPr/>
        </p:nvGrpSpPr>
        <p:grpSpPr>
          <a:xfrm>
            <a:off x="1749454" y="2654013"/>
            <a:ext cx="3568700" cy="158750"/>
            <a:chOff x="3521076" y="2997200"/>
            <a:chExt cx="3568700" cy="241300"/>
          </a:xfrm>
          <a:solidFill>
            <a:srgbClr val="008000"/>
          </a:solidFill>
        </p:grpSpPr>
        <p:sp>
          <p:nvSpPr>
            <p:cNvPr id="21" name="正方形/長方形 20">
              <a:extLst>
                <a:ext uri="{FF2B5EF4-FFF2-40B4-BE49-F238E27FC236}">
                  <a16:creationId xmlns:a16="http://schemas.microsoft.com/office/drawing/2014/main" id="{A2CDFD99-1750-4441-AF9F-345F8C7E163D}"/>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2" name="円/楕円 35">
              <a:extLst>
                <a:ext uri="{FF2B5EF4-FFF2-40B4-BE49-F238E27FC236}">
                  <a16:creationId xmlns:a16="http://schemas.microsoft.com/office/drawing/2014/main" id="{78E1C162-A868-4BEA-8898-ECE3EB784474}"/>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23" name="図形グループ 18">
            <a:extLst>
              <a:ext uri="{FF2B5EF4-FFF2-40B4-BE49-F238E27FC236}">
                <a16:creationId xmlns:a16="http://schemas.microsoft.com/office/drawing/2014/main" id="{5EC2543A-6636-4EF1-AC7C-42A323BED7B5}"/>
              </a:ext>
            </a:extLst>
          </p:cNvPr>
          <p:cNvGrpSpPr/>
          <p:nvPr/>
        </p:nvGrpSpPr>
        <p:grpSpPr>
          <a:xfrm>
            <a:off x="1784378" y="3362788"/>
            <a:ext cx="3568700" cy="158750"/>
            <a:chOff x="3521076" y="2997200"/>
            <a:chExt cx="3568700" cy="241300"/>
          </a:xfrm>
          <a:solidFill>
            <a:srgbClr val="FF6600"/>
          </a:solidFill>
        </p:grpSpPr>
        <p:sp>
          <p:nvSpPr>
            <p:cNvPr id="24" name="正方形/長方形 23">
              <a:extLst>
                <a:ext uri="{FF2B5EF4-FFF2-40B4-BE49-F238E27FC236}">
                  <a16:creationId xmlns:a16="http://schemas.microsoft.com/office/drawing/2014/main" id="{599B30D7-57B2-44A5-8008-E8A95FCCEA65}"/>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5" name="円/楕円 33">
              <a:extLst>
                <a:ext uri="{FF2B5EF4-FFF2-40B4-BE49-F238E27FC236}">
                  <a16:creationId xmlns:a16="http://schemas.microsoft.com/office/drawing/2014/main" id="{7393BAB0-03D3-455B-BC4E-C8ECCF07A0AF}"/>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26" name="図形グループ 21">
            <a:extLst>
              <a:ext uri="{FF2B5EF4-FFF2-40B4-BE49-F238E27FC236}">
                <a16:creationId xmlns:a16="http://schemas.microsoft.com/office/drawing/2014/main" id="{3EA4A6EB-4874-4135-9363-4940E274242C}"/>
              </a:ext>
            </a:extLst>
          </p:cNvPr>
          <p:cNvGrpSpPr>
            <a:grpSpLocks/>
          </p:cNvGrpSpPr>
          <p:nvPr/>
        </p:nvGrpSpPr>
        <p:grpSpPr bwMode="auto">
          <a:xfrm>
            <a:off x="1635154" y="2914363"/>
            <a:ext cx="3568700" cy="158750"/>
            <a:chOff x="3521076" y="2997200"/>
            <a:chExt cx="3568700" cy="241300"/>
          </a:xfrm>
        </p:grpSpPr>
        <p:sp>
          <p:nvSpPr>
            <p:cNvPr id="27" name="正方形/長方形 26">
              <a:extLst>
                <a:ext uri="{FF2B5EF4-FFF2-40B4-BE49-F238E27FC236}">
                  <a16:creationId xmlns:a16="http://schemas.microsoft.com/office/drawing/2014/main" id="{426D89FF-3C60-4C6B-A3D0-290B118B7306}"/>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8" name="円/楕円 31">
              <a:extLst>
                <a:ext uri="{FF2B5EF4-FFF2-40B4-BE49-F238E27FC236}">
                  <a16:creationId xmlns:a16="http://schemas.microsoft.com/office/drawing/2014/main" id="{E6EE0AEC-F865-4D29-AD53-A17EAA113062}"/>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29" name="図形グループ 18">
            <a:extLst>
              <a:ext uri="{FF2B5EF4-FFF2-40B4-BE49-F238E27FC236}">
                <a16:creationId xmlns:a16="http://schemas.microsoft.com/office/drawing/2014/main" id="{5850CA2D-826D-48A4-B666-E1760D77127A}"/>
              </a:ext>
            </a:extLst>
          </p:cNvPr>
          <p:cNvGrpSpPr/>
          <p:nvPr/>
        </p:nvGrpSpPr>
        <p:grpSpPr>
          <a:xfrm>
            <a:off x="1711354" y="2119127"/>
            <a:ext cx="3568700" cy="158750"/>
            <a:chOff x="3521076" y="2997200"/>
            <a:chExt cx="3568700" cy="241300"/>
          </a:xfrm>
          <a:solidFill>
            <a:srgbClr val="FF6600"/>
          </a:solidFill>
        </p:grpSpPr>
        <p:sp>
          <p:nvSpPr>
            <p:cNvPr id="30" name="正方形/長方形 29">
              <a:extLst>
                <a:ext uri="{FF2B5EF4-FFF2-40B4-BE49-F238E27FC236}">
                  <a16:creationId xmlns:a16="http://schemas.microsoft.com/office/drawing/2014/main" id="{71659937-D040-40AE-8614-BD1BF93193DC}"/>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1" name="円/楕円 33">
              <a:extLst>
                <a:ext uri="{FF2B5EF4-FFF2-40B4-BE49-F238E27FC236}">
                  <a16:creationId xmlns:a16="http://schemas.microsoft.com/office/drawing/2014/main" id="{7A0ADE09-39F2-4D32-A7D7-92DE3702FE7F}"/>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32" name="図形グループ 24">
            <a:extLst>
              <a:ext uri="{FF2B5EF4-FFF2-40B4-BE49-F238E27FC236}">
                <a16:creationId xmlns:a16="http://schemas.microsoft.com/office/drawing/2014/main" id="{4CB43E58-DC14-40FF-B070-8008D526A56A}"/>
              </a:ext>
            </a:extLst>
          </p:cNvPr>
          <p:cNvGrpSpPr/>
          <p:nvPr/>
        </p:nvGrpSpPr>
        <p:grpSpPr>
          <a:xfrm>
            <a:off x="1558954" y="2492088"/>
            <a:ext cx="3568700" cy="158750"/>
            <a:chOff x="3521076" y="2997200"/>
            <a:chExt cx="3568700" cy="241300"/>
          </a:xfrm>
          <a:solidFill>
            <a:srgbClr val="FF6600"/>
          </a:solidFill>
        </p:grpSpPr>
        <p:sp>
          <p:nvSpPr>
            <p:cNvPr id="33" name="正方形/長方形 32">
              <a:extLst>
                <a:ext uri="{FF2B5EF4-FFF2-40B4-BE49-F238E27FC236}">
                  <a16:creationId xmlns:a16="http://schemas.microsoft.com/office/drawing/2014/main" id="{7ABE738A-489A-4091-8B64-DFBBB93DB3FE}"/>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4" name="円/楕円 29">
              <a:extLst>
                <a:ext uri="{FF2B5EF4-FFF2-40B4-BE49-F238E27FC236}">
                  <a16:creationId xmlns:a16="http://schemas.microsoft.com/office/drawing/2014/main" id="{0BB11939-83C0-4288-A85F-544402E62E4B}"/>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35" name="図形グループ 27">
            <a:extLst>
              <a:ext uri="{FF2B5EF4-FFF2-40B4-BE49-F238E27FC236}">
                <a16:creationId xmlns:a16="http://schemas.microsoft.com/office/drawing/2014/main" id="{C4A3E3AD-917B-4F71-89B1-62C07DC88C8C}"/>
              </a:ext>
            </a:extLst>
          </p:cNvPr>
          <p:cNvGrpSpPr>
            <a:grpSpLocks/>
          </p:cNvGrpSpPr>
          <p:nvPr/>
        </p:nvGrpSpPr>
        <p:grpSpPr bwMode="auto">
          <a:xfrm>
            <a:off x="1464052" y="2011857"/>
            <a:ext cx="3568700" cy="158750"/>
            <a:chOff x="3521076" y="2997200"/>
            <a:chExt cx="3568700" cy="241300"/>
          </a:xfrm>
        </p:grpSpPr>
        <p:sp>
          <p:nvSpPr>
            <p:cNvPr id="36" name="正方形/長方形 35">
              <a:extLst>
                <a:ext uri="{FF2B5EF4-FFF2-40B4-BE49-F238E27FC236}">
                  <a16:creationId xmlns:a16="http://schemas.microsoft.com/office/drawing/2014/main" id="{A4030156-EC70-4726-A672-86E688118C53}"/>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7" name="円/楕円 27">
              <a:extLst>
                <a:ext uri="{FF2B5EF4-FFF2-40B4-BE49-F238E27FC236}">
                  <a16:creationId xmlns:a16="http://schemas.microsoft.com/office/drawing/2014/main" id="{9DE1FA40-2AFA-4345-B267-036CED07C53D}"/>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38" name="図形グループ 30">
            <a:extLst>
              <a:ext uri="{FF2B5EF4-FFF2-40B4-BE49-F238E27FC236}">
                <a16:creationId xmlns:a16="http://schemas.microsoft.com/office/drawing/2014/main" id="{E7801D1D-89D7-432B-9D07-AA9A44C6F288}"/>
              </a:ext>
            </a:extLst>
          </p:cNvPr>
          <p:cNvGrpSpPr>
            <a:grpSpLocks/>
          </p:cNvGrpSpPr>
          <p:nvPr/>
        </p:nvGrpSpPr>
        <p:grpSpPr bwMode="auto">
          <a:xfrm>
            <a:off x="1449102" y="3504913"/>
            <a:ext cx="3568700" cy="158750"/>
            <a:chOff x="3521076" y="2997200"/>
            <a:chExt cx="3568700" cy="241300"/>
          </a:xfrm>
        </p:grpSpPr>
        <p:sp>
          <p:nvSpPr>
            <p:cNvPr id="39" name="正方形/長方形 38">
              <a:extLst>
                <a:ext uri="{FF2B5EF4-FFF2-40B4-BE49-F238E27FC236}">
                  <a16:creationId xmlns:a16="http://schemas.microsoft.com/office/drawing/2014/main" id="{0533377B-AC65-43EB-8430-C0B50D593213}"/>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0" name="円/楕円 25">
              <a:extLst>
                <a:ext uri="{FF2B5EF4-FFF2-40B4-BE49-F238E27FC236}">
                  <a16:creationId xmlns:a16="http://schemas.microsoft.com/office/drawing/2014/main" id="{9896AB8E-E4E3-4DCE-B32F-3EB2EB184DC4}"/>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41" name="図形グループ 42">
            <a:extLst>
              <a:ext uri="{FF2B5EF4-FFF2-40B4-BE49-F238E27FC236}">
                <a16:creationId xmlns:a16="http://schemas.microsoft.com/office/drawing/2014/main" id="{F7FE19D7-B3FF-4045-A4FD-2DEB973FB729}"/>
              </a:ext>
            </a:extLst>
          </p:cNvPr>
          <p:cNvGrpSpPr/>
          <p:nvPr/>
        </p:nvGrpSpPr>
        <p:grpSpPr>
          <a:xfrm>
            <a:off x="1355527" y="3117563"/>
            <a:ext cx="3568700" cy="158750"/>
            <a:chOff x="3521076" y="2997200"/>
            <a:chExt cx="3568700" cy="241300"/>
          </a:xfrm>
          <a:solidFill>
            <a:srgbClr val="FF00FF"/>
          </a:solidFill>
        </p:grpSpPr>
        <p:sp>
          <p:nvSpPr>
            <p:cNvPr id="42" name="正方形/長方形 41">
              <a:extLst>
                <a:ext uri="{FF2B5EF4-FFF2-40B4-BE49-F238E27FC236}">
                  <a16:creationId xmlns:a16="http://schemas.microsoft.com/office/drawing/2014/main" id="{3EBC4861-CBE4-4C8B-9468-3226734A21BC}"/>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3" name="円/楕円 23">
              <a:extLst>
                <a:ext uri="{FF2B5EF4-FFF2-40B4-BE49-F238E27FC236}">
                  <a16:creationId xmlns:a16="http://schemas.microsoft.com/office/drawing/2014/main" id="{5C95406B-0198-452B-B4D6-2289B835D427}"/>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44" name="図形グループ 15">
            <a:extLst>
              <a:ext uri="{FF2B5EF4-FFF2-40B4-BE49-F238E27FC236}">
                <a16:creationId xmlns:a16="http://schemas.microsoft.com/office/drawing/2014/main" id="{FF35011C-FE10-4535-9EE2-B360F058CFE7}"/>
              </a:ext>
            </a:extLst>
          </p:cNvPr>
          <p:cNvGrpSpPr/>
          <p:nvPr/>
        </p:nvGrpSpPr>
        <p:grpSpPr>
          <a:xfrm>
            <a:off x="1555029" y="1742731"/>
            <a:ext cx="3568700" cy="158750"/>
            <a:chOff x="3521076" y="2997200"/>
            <a:chExt cx="3568700" cy="241300"/>
          </a:xfrm>
          <a:solidFill>
            <a:schemeClr val="accent4">
              <a:lumMod val="75000"/>
            </a:schemeClr>
          </a:solidFill>
        </p:grpSpPr>
        <p:sp>
          <p:nvSpPr>
            <p:cNvPr id="45" name="正方形/長方形 44">
              <a:extLst>
                <a:ext uri="{FF2B5EF4-FFF2-40B4-BE49-F238E27FC236}">
                  <a16:creationId xmlns:a16="http://schemas.microsoft.com/office/drawing/2014/main" id="{120C6D65-28A7-4F17-9A50-A94C326889D1}"/>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6" name="円/楕円 21">
              <a:extLst>
                <a:ext uri="{FF2B5EF4-FFF2-40B4-BE49-F238E27FC236}">
                  <a16:creationId xmlns:a16="http://schemas.microsoft.com/office/drawing/2014/main" id="{6BD0DD7A-26C6-4E8B-B4F1-EC7DCA334019}"/>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47" name="図形グループ 46">
            <a:extLst>
              <a:ext uri="{FF2B5EF4-FFF2-40B4-BE49-F238E27FC236}">
                <a16:creationId xmlns:a16="http://schemas.microsoft.com/office/drawing/2014/main" id="{BD0EE7F9-AB04-4F44-AF06-A41631C90FEA}"/>
              </a:ext>
            </a:extLst>
          </p:cNvPr>
          <p:cNvGrpSpPr/>
          <p:nvPr/>
        </p:nvGrpSpPr>
        <p:grpSpPr>
          <a:xfrm>
            <a:off x="1429879" y="2774663"/>
            <a:ext cx="3568700" cy="158750"/>
            <a:chOff x="3521076" y="2997200"/>
            <a:chExt cx="3568700" cy="241300"/>
          </a:xfrm>
          <a:solidFill>
            <a:srgbClr val="FF0000"/>
          </a:solidFill>
        </p:grpSpPr>
        <p:sp>
          <p:nvSpPr>
            <p:cNvPr id="48" name="正方形/長方形 47">
              <a:extLst>
                <a:ext uri="{FF2B5EF4-FFF2-40B4-BE49-F238E27FC236}">
                  <a16:creationId xmlns:a16="http://schemas.microsoft.com/office/drawing/2014/main" id="{C889FD1A-D586-4601-931D-756F8AD3B9C4}"/>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9" name="円/楕円 19">
              <a:extLst>
                <a:ext uri="{FF2B5EF4-FFF2-40B4-BE49-F238E27FC236}">
                  <a16:creationId xmlns:a16="http://schemas.microsoft.com/office/drawing/2014/main" id="{91D8B8F3-09EE-4C13-B491-C8BEB0B4BB08}"/>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50" name="フリーフォーム: 図形 49">
            <a:extLst>
              <a:ext uri="{FF2B5EF4-FFF2-40B4-BE49-F238E27FC236}">
                <a16:creationId xmlns:a16="http://schemas.microsoft.com/office/drawing/2014/main" id="{57F42518-09E6-4A67-BC7A-DD775AFA03DA}"/>
              </a:ext>
            </a:extLst>
          </p:cNvPr>
          <p:cNvSpPr/>
          <p:nvPr/>
        </p:nvSpPr>
        <p:spPr>
          <a:xfrm>
            <a:off x="1259847" y="1360131"/>
            <a:ext cx="650759" cy="3225337"/>
          </a:xfrm>
          <a:custGeom>
            <a:avLst/>
            <a:gdLst>
              <a:gd name="connsiteX0" fmla="*/ 466086 w 549213"/>
              <a:gd name="connsiteY0" fmla="*/ 0 h 3275214"/>
              <a:gd name="connsiteX1" fmla="*/ 573 w 549213"/>
              <a:gd name="connsiteY1" fmla="*/ 1645920 h 3275214"/>
              <a:gd name="connsiteX2" fmla="*/ 549213 w 549213"/>
              <a:gd name="connsiteY2" fmla="*/ 3275214 h 3275214"/>
              <a:gd name="connsiteX0" fmla="*/ 480714 w 563841"/>
              <a:gd name="connsiteY0" fmla="*/ 0 h 3275214"/>
              <a:gd name="connsiteX1" fmla="*/ 181456 w 563841"/>
              <a:gd name="connsiteY1" fmla="*/ 598516 h 3275214"/>
              <a:gd name="connsiteX2" fmla="*/ 15201 w 563841"/>
              <a:gd name="connsiteY2" fmla="*/ 1645920 h 3275214"/>
              <a:gd name="connsiteX3" fmla="*/ 563841 w 563841"/>
              <a:gd name="connsiteY3" fmla="*/ 3275214 h 3275214"/>
              <a:gd name="connsiteX0" fmla="*/ 476890 w 560017"/>
              <a:gd name="connsiteY0" fmla="*/ 0 h 3275214"/>
              <a:gd name="connsiteX1" fmla="*/ 210883 w 560017"/>
              <a:gd name="connsiteY1" fmla="*/ 315883 h 3275214"/>
              <a:gd name="connsiteX2" fmla="*/ 11377 w 560017"/>
              <a:gd name="connsiteY2" fmla="*/ 1645920 h 3275214"/>
              <a:gd name="connsiteX3" fmla="*/ 560017 w 560017"/>
              <a:gd name="connsiteY3" fmla="*/ 3275214 h 3275214"/>
              <a:gd name="connsiteX0" fmla="*/ 476890 w 560017"/>
              <a:gd name="connsiteY0" fmla="*/ 0 h 3275214"/>
              <a:gd name="connsiteX1" fmla="*/ 210883 w 560017"/>
              <a:gd name="connsiteY1" fmla="*/ 315883 h 3275214"/>
              <a:gd name="connsiteX2" fmla="*/ 11377 w 560017"/>
              <a:gd name="connsiteY2" fmla="*/ 1645920 h 3275214"/>
              <a:gd name="connsiteX3" fmla="*/ 560017 w 560017"/>
              <a:gd name="connsiteY3" fmla="*/ 3275214 h 3275214"/>
              <a:gd name="connsiteX0" fmla="*/ 479793 w 562920"/>
              <a:gd name="connsiteY0" fmla="*/ 0 h 3275214"/>
              <a:gd name="connsiteX1" fmla="*/ 213786 w 562920"/>
              <a:gd name="connsiteY1" fmla="*/ 315883 h 3275214"/>
              <a:gd name="connsiteX2" fmla="*/ 14280 w 562920"/>
              <a:gd name="connsiteY2" fmla="*/ 1645920 h 3275214"/>
              <a:gd name="connsiteX3" fmla="*/ 562920 w 562920"/>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565322 w 565322"/>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565322 w 565322"/>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282690 w 565322"/>
              <a:gd name="connsiteY3" fmla="*/ 2676698 h 3275214"/>
              <a:gd name="connsiteX4" fmla="*/ 565322 w 565322"/>
              <a:gd name="connsiteY4" fmla="*/ 3275214 h 3275214"/>
              <a:gd name="connsiteX0" fmla="*/ 469279 w 552406"/>
              <a:gd name="connsiteY0" fmla="*/ 0 h 3275214"/>
              <a:gd name="connsiteX1" fmla="*/ 186647 w 552406"/>
              <a:gd name="connsiteY1" fmla="*/ 415636 h 3275214"/>
              <a:gd name="connsiteX2" fmla="*/ 3766 w 552406"/>
              <a:gd name="connsiteY2" fmla="*/ 1645920 h 3275214"/>
              <a:gd name="connsiteX3" fmla="*/ 319650 w 552406"/>
              <a:gd name="connsiteY3" fmla="*/ 2876204 h 3275214"/>
              <a:gd name="connsiteX4" fmla="*/ 552406 w 552406"/>
              <a:gd name="connsiteY4" fmla="*/ 3275214 h 3275214"/>
              <a:gd name="connsiteX0" fmla="*/ 469279 w 652159"/>
              <a:gd name="connsiteY0" fmla="*/ 0 h 3225337"/>
              <a:gd name="connsiteX1" fmla="*/ 186647 w 652159"/>
              <a:gd name="connsiteY1" fmla="*/ 415636 h 3225337"/>
              <a:gd name="connsiteX2" fmla="*/ 3766 w 652159"/>
              <a:gd name="connsiteY2" fmla="*/ 1645920 h 3225337"/>
              <a:gd name="connsiteX3" fmla="*/ 319650 w 652159"/>
              <a:gd name="connsiteY3" fmla="*/ 2876204 h 3225337"/>
              <a:gd name="connsiteX4" fmla="*/ 652159 w 652159"/>
              <a:gd name="connsiteY4" fmla="*/ 3225337 h 3225337"/>
              <a:gd name="connsiteX0" fmla="*/ 468555 w 651435"/>
              <a:gd name="connsiteY0" fmla="*/ 0 h 3225337"/>
              <a:gd name="connsiteX1" fmla="*/ 185923 w 651435"/>
              <a:gd name="connsiteY1" fmla="*/ 415636 h 3225337"/>
              <a:gd name="connsiteX2" fmla="*/ 3042 w 651435"/>
              <a:gd name="connsiteY2" fmla="*/ 1645920 h 3225337"/>
              <a:gd name="connsiteX3" fmla="*/ 302301 w 651435"/>
              <a:gd name="connsiteY3" fmla="*/ 2709949 h 3225337"/>
              <a:gd name="connsiteX4" fmla="*/ 651435 w 651435"/>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59" h="3225337">
                <a:moveTo>
                  <a:pt x="467879" y="0"/>
                </a:moveTo>
                <a:cubicBezTo>
                  <a:pt x="418003" y="99753"/>
                  <a:pt x="329334" y="91439"/>
                  <a:pt x="185247" y="415636"/>
                </a:cubicBezTo>
                <a:cubicBezTo>
                  <a:pt x="57786" y="689956"/>
                  <a:pt x="-14259" y="1256979"/>
                  <a:pt x="2366" y="1645920"/>
                </a:cubicBezTo>
                <a:cubicBezTo>
                  <a:pt x="18991" y="2034861"/>
                  <a:pt x="121381" y="2404947"/>
                  <a:pt x="284999" y="2749283"/>
                </a:cubicBezTo>
                <a:cubicBezTo>
                  <a:pt x="431789" y="3004206"/>
                  <a:pt x="603654" y="3125584"/>
                  <a:pt x="650759" y="3225337"/>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1DF0A96F-7662-4192-A238-8B0ED4CC3591}"/>
                  </a:ext>
                </a:extLst>
              </p:cNvPr>
              <p:cNvSpPr txBox="1"/>
              <p:nvPr/>
            </p:nvSpPr>
            <p:spPr>
              <a:xfrm>
                <a:off x="4028327" y="4412402"/>
                <a:ext cx="1142236"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𝜏</m:t>
                      </m:r>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0</m:t>
                          </m:r>
                        </m:e>
                        <m:sup>
                          <m:r>
                            <a:rPr kumimoji="1" lang="en-US" altLang="ja-JP" sz="2800" b="0" i="1" smtClean="0">
                              <a:latin typeface="Cambria Math" panose="02040503050406030204" pitchFamily="18" charset="0"/>
                            </a:rPr>
                            <m:t>+</m:t>
                          </m:r>
                        </m:sup>
                      </m:sSup>
                    </m:oMath>
                  </m:oMathPara>
                </a14:m>
                <a:endParaRPr kumimoji="1" lang="ja-JP" altLang="en-US" sz="2800" dirty="0"/>
              </a:p>
            </p:txBody>
          </p:sp>
        </mc:Choice>
        <mc:Fallback xmlns="">
          <p:sp>
            <p:nvSpPr>
              <p:cNvPr id="51" name="テキスト ボックス 50">
                <a:extLst>
                  <a:ext uri="{FF2B5EF4-FFF2-40B4-BE49-F238E27FC236}">
                    <a16:creationId xmlns:a16="http://schemas.microsoft.com/office/drawing/2014/main" id="{1DF0A96F-7662-4192-A238-8B0ED4CC3591}"/>
                  </a:ext>
                </a:extLst>
              </p:cNvPr>
              <p:cNvSpPr txBox="1">
                <a:spLocks noRot="1" noChangeAspect="1" noMove="1" noResize="1" noEditPoints="1" noAdjustHandles="1" noChangeArrowheads="1" noChangeShapeType="1" noTextEdit="1"/>
              </p:cNvSpPr>
              <p:nvPr/>
            </p:nvSpPr>
            <p:spPr>
              <a:xfrm>
                <a:off x="4028327" y="4412402"/>
                <a:ext cx="1142236" cy="430887"/>
              </a:xfrm>
              <a:prstGeom prst="rect">
                <a:avLst/>
              </a:prstGeom>
              <a:blipFill>
                <a:blip r:embed="rId6"/>
                <a:stretch>
                  <a:fillRect/>
                </a:stretch>
              </a:blipFill>
            </p:spPr>
            <p:txBody>
              <a:bodyPr/>
              <a:lstStyle/>
              <a:p>
                <a:r>
                  <a:rPr lang="ja-JP" altLang="en-US">
                    <a:noFill/>
                  </a:rPr>
                  <a:t> </a:t>
                </a:r>
              </a:p>
            </p:txBody>
          </p:sp>
        </mc:Fallback>
      </mc:AlternateContent>
      <p:cxnSp>
        <p:nvCxnSpPr>
          <p:cNvPr id="52" name="直線矢印コネクタ 51">
            <a:extLst>
              <a:ext uri="{FF2B5EF4-FFF2-40B4-BE49-F238E27FC236}">
                <a16:creationId xmlns:a16="http://schemas.microsoft.com/office/drawing/2014/main" id="{9FC61543-7F0D-4895-B331-F2997C545C64}"/>
              </a:ext>
            </a:extLst>
          </p:cNvPr>
          <p:cNvCxnSpPr/>
          <p:nvPr/>
        </p:nvCxnSpPr>
        <p:spPr>
          <a:xfrm flipV="1">
            <a:off x="3235230" y="2041294"/>
            <a:ext cx="0" cy="7700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ED7C584B-A791-4DF3-81F0-97E0E9E2CFC4}"/>
              </a:ext>
            </a:extLst>
          </p:cNvPr>
          <p:cNvCxnSpPr/>
          <p:nvPr/>
        </p:nvCxnSpPr>
        <p:spPr>
          <a:xfrm flipV="1">
            <a:off x="3246382" y="2700488"/>
            <a:ext cx="423746" cy="997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EA57E0D6-2DA7-4E5C-A336-05BAFC12798A}"/>
              </a:ext>
            </a:extLst>
          </p:cNvPr>
          <p:cNvCxnSpPr>
            <a:cxnSpLocks/>
          </p:cNvCxnSpPr>
          <p:nvPr/>
        </p:nvCxnSpPr>
        <p:spPr>
          <a:xfrm>
            <a:off x="3246382" y="2811387"/>
            <a:ext cx="1548000" cy="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FE4D1D9D-FFA3-466D-BAE8-D186244817E9}"/>
                  </a:ext>
                </a:extLst>
              </p:cNvPr>
              <p:cNvSpPr txBox="1"/>
              <p:nvPr/>
            </p:nvSpPr>
            <p:spPr>
              <a:xfrm>
                <a:off x="3593121" y="2283034"/>
                <a:ext cx="304250"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oMath>
                  </m:oMathPara>
                </a14:m>
                <a:endParaRPr kumimoji="1" lang="ja-JP" altLang="en-US" sz="2800" dirty="0"/>
              </a:p>
            </p:txBody>
          </p:sp>
        </mc:Choice>
        <mc:Fallback xmlns="">
          <p:sp>
            <p:nvSpPr>
              <p:cNvPr id="55" name="テキスト ボックス 54">
                <a:extLst>
                  <a:ext uri="{FF2B5EF4-FFF2-40B4-BE49-F238E27FC236}">
                    <a16:creationId xmlns:a16="http://schemas.microsoft.com/office/drawing/2014/main" id="{FE4D1D9D-FFA3-466D-BAE8-D186244817E9}"/>
                  </a:ext>
                </a:extLst>
              </p:cNvPr>
              <p:cNvSpPr txBox="1">
                <a:spLocks noRot="1" noChangeAspect="1" noMove="1" noResize="1" noEditPoints="1" noAdjustHandles="1" noChangeArrowheads="1" noChangeShapeType="1" noTextEdit="1"/>
              </p:cNvSpPr>
              <p:nvPr/>
            </p:nvSpPr>
            <p:spPr>
              <a:xfrm>
                <a:off x="3593121" y="2283034"/>
                <a:ext cx="304250" cy="430887"/>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CE6D5C8A-25FB-42AD-9BCF-0A7911194433}"/>
                  </a:ext>
                </a:extLst>
              </p:cNvPr>
              <p:cNvSpPr txBox="1"/>
              <p:nvPr/>
            </p:nvSpPr>
            <p:spPr>
              <a:xfrm>
                <a:off x="2937258" y="1785128"/>
                <a:ext cx="309124"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𝑦</m:t>
                      </m:r>
                    </m:oMath>
                  </m:oMathPara>
                </a14:m>
                <a:endParaRPr kumimoji="1" lang="ja-JP" altLang="en-US" sz="2800" dirty="0"/>
              </a:p>
            </p:txBody>
          </p:sp>
        </mc:Choice>
        <mc:Fallback xmlns="">
          <p:sp>
            <p:nvSpPr>
              <p:cNvPr id="56" name="テキスト ボックス 55">
                <a:extLst>
                  <a:ext uri="{FF2B5EF4-FFF2-40B4-BE49-F238E27FC236}">
                    <a16:creationId xmlns:a16="http://schemas.microsoft.com/office/drawing/2014/main" id="{CE6D5C8A-25FB-42AD-9BCF-0A7911194433}"/>
                  </a:ext>
                </a:extLst>
              </p:cNvPr>
              <p:cNvSpPr txBox="1">
                <a:spLocks noRot="1" noChangeAspect="1" noMove="1" noResize="1" noEditPoints="1" noAdjustHandles="1" noChangeArrowheads="1" noChangeShapeType="1" noTextEdit="1"/>
              </p:cNvSpPr>
              <p:nvPr/>
            </p:nvSpPr>
            <p:spPr>
              <a:xfrm>
                <a:off x="2937258" y="1785128"/>
                <a:ext cx="309124" cy="430887"/>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B6D1B6E9-9B6E-41B2-ACDC-31859AFC5ED8}"/>
                  </a:ext>
                </a:extLst>
              </p:cNvPr>
              <p:cNvSpPr txBox="1"/>
              <p:nvPr/>
            </p:nvSpPr>
            <p:spPr>
              <a:xfrm>
                <a:off x="4380924" y="2801629"/>
                <a:ext cx="437043"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𝜂</m:t>
                          </m:r>
                        </m:e>
                        <m:sub>
                          <m:r>
                            <a:rPr kumimoji="1" lang="en-US" altLang="ja-JP" sz="2800" b="0" i="1" smtClean="0">
                              <a:latin typeface="Cambria Math" panose="02040503050406030204" pitchFamily="18" charset="0"/>
                            </a:rPr>
                            <m:t>𝑠</m:t>
                          </m:r>
                        </m:sub>
                      </m:sSub>
                    </m:oMath>
                  </m:oMathPara>
                </a14:m>
                <a:endParaRPr kumimoji="1" lang="ja-JP" altLang="en-US" sz="2800" dirty="0"/>
              </a:p>
            </p:txBody>
          </p:sp>
        </mc:Choice>
        <mc:Fallback xmlns="">
          <p:sp>
            <p:nvSpPr>
              <p:cNvPr id="57" name="テキスト ボックス 56">
                <a:extLst>
                  <a:ext uri="{FF2B5EF4-FFF2-40B4-BE49-F238E27FC236}">
                    <a16:creationId xmlns:a16="http://schemas.microsoft.com/office/drawing/2014/main" id="{B6D1B6E9-9B6E-41B2-ACDC-31859AFC5ED8}"/>
                  </a:ext>
                </a:extLst>
              </p:cNvPr>
              <p:cNvSpPr txBox="1">
                <a:spLocks noRot="1" noChangeAspect="1" noMove="1" noResize="1" noEditPoints="1" noAdjustHandles="1" noChangeArrowheads="1" noChangeShapeType="1" noTextEdit="1"/>
              </p:cNvSpPr>
              <p:nvPr/>
            </p:nvSpPr>
            <p:spPr>
              <a:xfrm>
                <a:off x="4380924" y="2801629"/>
                <a:ext cx="437043" cy="430887"/>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m3d="http://schemas.microsoft.com/office/drawing/2017/model3d">
        <mc:Choice Requires="am3d">
          <p:graphicFrame>
            <p:nvGraphicFramePr>
              <p:cNvPr id="58" name="3D モデル 57" descr="disc">
                <a:extLst>
                  <a:ext uri="{FF2B5EF4-FFF2-40B4-BE49-F238E27FC236}">
                    <a16:creationId xmlns:a16="http://schemas.microsoft.com/office/drawing/2014/main" id="{F1A102D3-980A-47C5-9DEA-28A0F5A6EDC0}"/>
                  </a:ext>
                </a:extLst>
              </p:cNvPr>
              <p:cNvGraphicFramePr>
                <a:graphicFrameLocks noChangeAspect="1"/>
              </p:cNvGraphicFramePr>
              <p:nvPr>
                <p:extLst>
                  <p:ext uri="{D42A27DB-BD31-4B8C-83A1-F6EECF244321}">
                    <p14:modId xmlns:p14="http://schemas.microsoft.com/office/powerpoint/2010/main" val="3043308410"/>
                  </p:ext>
                </p:extLst>
              </p:nvPr>
            </p:nvGraphicFramePr>
            <p:xfrm rot="5400000">
              <a:off x="3765829" y="1531117"/>
              <a:ext cx="4758449" cy="2937592"/>
            </p:xfrm>
            <a:graphic>
              <a:graphicData uri="http://schemas.microsoft.com/office/drawing/2017/model3d">
                <am3d:model3d r:embed="rId2">
                  <am3d:spPr>
                    <a:xfrm rot="5400000">
                      <a:off x="0" y="0"/>
                      <a:ext cx="4758449" cy="2937592"/>
                    </a:xfrm>
                    <a:prstGeom prst="rect">
                      <a:avLst/>
                    </a:prstGeom>
                    <a:noFill/>
                  </am3d:spPr>
                  <am3d:camera>
                    <am3d:pos x="0" y="0" z="69165578"/>
                    <am3d:up dx="0" dy="36000000" dz="0"/>
                    <am3d:lookAt x="0" y="0" z="0"/>
                    <am3d:perspective fov="2700000"/>
                  </am3d:camera>
                  <am3d:trans>
                    <am3d:meterPerModelUnit n="3687" d="1000000"/>
                    <am3d:preTrans dx="-569740" dy="-11260414" dz="-26546916"/>
                    <am3d:scale>
                      <am3d:sx n="1000000" d="1000000"/>
                      <am3d:sy n="1000000" d="1000000"/>
                      <am3d:sz n="1000000" d="1000000"/>
                    </am3d:scale>
                    <am3d:rot/>
                    <am3d:postTrans dx="0" dy="0" dz="0"/>
                  </am3d:trans>
                  <am3d:attrSrcUrl r:id="rId3"/>
                  <am3d:raster rName="Office3DRenderer" rVer="16.0.8326">
                    <am3d:blip r:embed="rId10"/>
                  </am3d:raster>
                  <am3d:objViewport viewportSz="5787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8" name="3D モデル 57" descr="disc">
                <a:extLst>
                  <a:ext uri="{FF2B5EF4-FFF2-40B4-BE49-F238E27FC236}">
                    <a16:creationId xmlns:a16="http://schemas.microsoft.com/office/drawing/2014/main" id="{F1A102D3-980A-47C5-9DEA-28A0F5A6EDC0}"/>
                  </a:ext>
                </a:extLst>
              </p:cNvPr>
              <p:cNvPicPr>
                <a:picLocks noGrp="1" noRot="1" noChangeAspect="1" noMove="1" noResize="1" noEditPoints="1" noAdjustHandles="1" noChangeArrowheads="1" noChangeShapeType="1" noCrop="1"/>
              </p:cNvPicPr>
              <p:nvPr/>
            </p:nvPicPr>
            <p:blipFill>
              <a:blip r:embed="rId11"/>
              <a:stretch>
                <a:fillRect/>
              </a:stretch>
            </p:blipFill>
            <p:spPr>
              <a:xfrm rot="5400000">
                <a:off x="3765829" y="1531117"/>
                <a:ext cx="4758449" cy="2937592"/>
              </a:xfrm>
              <a:prstGeom prst="rect">
                <a:avLst/>
              </a:prstGeom>
              <a:noFill/>
            </p:spPr>
          </p:pic>
        </mc:Fallback>
      </mc:AlternateContent>
      <p:sp>
        <p:nvSpPr>
          <p:cNvPr id="59" name="テキスト ボックス 58">
            <a:extLst>
              <a:ext uri="{FF2B5EF4-FFF2-40B4-BE49-F238E27FC236}">
                <a16:creationId xmlns:a16="http://schemas.microsoft.com/office/drawing/2014/main" id="{10893EB9-3AB5-48B3-8AF2-9BF1D70BC44D}"/>
              </a:ext>
            </a:extLst>
          </p:cNvPr>
          <p:cNvSpPr txBox="1"/>
          <p:nvPr/>
        </p:nvSpPr>
        <p:spPr>
          <a:xfrm>
            <a:off x="335360" y="4869160"/>
            <a:ext cx="6295279" cy="1384995"/>
          </a:xfrm>
          <a:prstGeom prst="rect">
            <a:avLst/>
          </a:prstGeom>
          <a:noFill/>
        </p:spPr>
        <p:txBody>
          <a:bodyPr wrap="square" rtlCol="0">
            <a:spAutoFit/>
          </a:bodyPr>
          <a:lstStyle/>
          <a:p>
            <a:pPr algn="l"/>
            <a:r>
              <a:rPr kumimoji="1" lang="ja-JP" altLang="en-US" sz="2800" dirty="0"/>
              <a:t>カラーフラックスチューブ</a:t>
            </a:r>
            <a:endParaRPr kumimoji="1" lang="en-US" altLang="ja-JP" sz="2800" dirty="0"/>
          </a:p>
          <a:p>
            <a:pPr marL="457200" indent="-457200" algn="l">
              <a:buFont typeface="Wingdings" panose="05000000000000000000" pitchFamily="2" charset="2"/>
              <a:buChar char="ß"/>
            </a:pPr>
            <a:r>
              <a:rPr kumimoji="1" lang="ja-JP" altLang="en-US" sz="2800" dirty="0">
                <a:sym typeface="Wingdings" panose="05000000000000000000" pitchFamily="2" charset="2"/>
              </a:rPr>
              <a:t>衝突エネルギーが場に蓄えられる機構？</a:t>
            </a:r>
            <a:endParaRPr kumimoji="1" lang="en-US" altLang="ja-JP" sz="2800" dirty="0">
              <a:sym typeface="Wingdings" panose="05000000000000000000" pitchFamily="2" charset="2"/>
            </a:endParaRPr>
          </a:p>
          <a:p>
            <a:pPr marL="457200" indent="-457200" algn="l">
              <a:buFont typeface="Wingdings" panose="05000000000000000000" pitchFamily="2" charset="2"/>
              <a:buChar char="ß"/>
            </a:pPr>
            <a:r>
              <a:rPr kumimoji="1" lang="en-US" altLang="ja-JP" sz="2800" dirty="0">
                <a:sym typeface="Wingdings" panose="05000000000000000000" pitchFamily="2" charset="2"/>
              </a:rPr>
              <a:t>QCD</a:t>
            </a:r>
            <a:r>
              <a:rPr kumimoji="1" lang="ja-JP" altLang="en-US" sz="2800" dirty="0">
                <a:sym typeface="Wingdings" panose="05000000000000000000" pitchFamily="2" charset="2"/>
              </a:rPr>
              <a:t>コンデンサーのダイナミクス</a:t>
            </a:r>
            <a:endParaRPr kumimoji="1" lang="ja-JP" altLang="en-US" sz="2800" dirty="0"/>
          </a:p>
        </p:txBody>
      </p:sp>
      <p:sp>
        <p:nvSpPr>
          <p:cNvPr id="65" name="正方形/長方形 64">
            <a:extLst>
              <a:ext uri="{FF2B5EF4-FFF2-40B4-BE49-F238E27FC236}">
                <a16:creationId xmlns:a16="http://schemas.microsoft.com/office/drawing/2014/main" id="{F395E67B-FC03-495F-924D-3F87A0569F5E}"/>
              </a:ext>
            </a:extLst>
          </p:cNvPr>
          <p:cNvSpPr/>
          <p:nvPr/>
        </p:nvSpPr>
        <p:spPr>
          <a:xfrm>
            <a:off x="7939748" y="3848186"/>
            <a:ext cx="4047903" cy="707886"/>
          </a:xfrm>
          <a:prstGeom prst="rect">
            <a:avLst/>
          </a:prstGeom>
        </p:spPr>
        <p:txBody>
          <a:bodyPr wrap="none">
            <a:spAutoFit/>
          </a:bodyPr>
          <a:lstStyle/>
          <a:p>
            <a:pPr lvl="0"/>
            <a:r>
              <a:rPr kumimoji="1" lang="ja-JP" altLang="en-US" sz="2000" dirty="0">
                <a:solidFill>
                  <a:prstClr val="white"/>
                </a:solidFill>
              </a:rPr>
              <a:t>・シュウィンガー機構によるパートン生成</a:t>
            </a:r>
            <a:endParaRPr kumimoji="1" lang="en-US" altLang="ja-JP" sz="2000" dirty="0">
              <a:solidFill>
                <a:prstClr val="white"/>
              </a:solidFill>
            </a:endParaRPr>
          </a:p>
          <a:p>
            <a:pPr lvl="0"/>
            <a:r>
              <a:rPr kumimoji="1" lang="ja-JP" altLang="en-US" sz="2000" dirty="0">
                <a:solidFill>
                  <a:prstClr val="white"/>
                </a:solidFill>
              </a:rPr>
              <a:t>・何らかの局所平衡化機構</a:t>
            </a:r>
          </a:p>
        </p:txBody>
      </p:sp>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3A69A259-2845-4A93-80CB-94AB4AD9D68A}"/>
                  </a:ext>
                </a:extLst>
              </p:cNvPr>
              <p:cNvSpPr txBox="1"/>
              <p:nvPr/>
            </p:nvSpPr>
            <p:spPr>
              <a:xfrm>
                <a:off x="7104112" y="1268760"/>
                <a:ext cx="4944943" cy="1753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𝑇</m:t>
                          </m:r>
                        </m:e>
                        <m:sup>
                          <m:r>
                            <a:rPr kumimoji="1" lang="en-US" altLang="ja-JP" sz="2400" i="1">
                              <a:latin typeface="Cambria Math" panose="02040503050406030204" pitchFamily="18" charset="0"/>
                            </a:rPr>
                            <m:t>𝜇𝜈</m:t>
                          </m:r>
                        </m:sup>
                      </m:sSup>
                      <m:d>
                        <m:dPr>
                          <m:ctrlPr>
                            <a:rPr kumimoji="1" lang="en-US" altLang="ja-JP" sz="2400" i="1">
                              <a:latin typeface="Cambria Math" panose="02040503050406030204" pitchFamily="18" charset="0"/>
                            </a:rPr>
                          </m:ctrlPr>
                        </m:dPr>
                        <m:e>
                          <m:r>
                            <a:rPr kumimoji="1" lang="en-US" altLang="ja-JP" sz="2400" i="1">
                              <a:latin typeface="Cambria Math" panose="02040503050406030204" pitchFamily="18" charset="0"/>
                            </a:rPr>
                            <m:t>𝜏</m:t>
                          </m:r>
                          <m:r>
                            <a:rPr kumimoji="1" lang="en-US" altLang="ja-JP" sz="2400" i="1">
                              <a:latin typeface="Cambria Math" panose="02040503050406030204" pitchFamily="18" charset="0"/>
                            </a:rPr>
                            <m:t>=</m:t>
                          </m:r>
                          <m:sSup>
                            <m:sSupPr>
                              <m:ctrlPr>
                                <a:rPr kumimoji="1" lang="en-US" altLang="ja-JP" sz="2400" i="1">
                                  <a:latin typeface="Cambria Math" panose="02040503050406030204" pitchFamily="18" charset="0"/>
                                </a:rPr>
                              </m:ctrlPr>
                            </m:sSupPr>
                            <m:e>
                              <m:r>
                                <a:rPr kumimoji="1" lang="en-US" altLang="ja-JP" sz="2400" i="1">
                                  <a:latin typeface="Cambria Math" panose="02040503050406030204" pitchFamily="18" charset="0"/>
                                </a:rPr>
                                <m:t>0</m:t>
                              </m:r>
                            </m:e>
                            <m:sup>
                              <m:r>
                                <a:rPr kumimoji="1" lang="en-US" altLang="ja-JP" sz="2400" i="1">
                                  <a:latin typeface="Cambria Math" panose="02040503050406030204" pitchFamily="18" charset="0"/>
                                </a:rPr>
                                <m:t>+</m:t>
                              </m:r>
                            </m:sup>
                          </m:sSup>
                        </m:e>
                      </m:d>
                      <m:r>
                        <a:rPr kumimoji="1" lang="en-US" altLang="ja-JP" sz="2400" i="1">
                          <a:latin typeface="Cambria Math" panose="02040503050406030204" pitchFamily="18" charset="0"/>
                        </a:rPr>
                        <m:t>=</m:t>
                      </m:r>
                      <m:d>
                        <m:dPr>
                          <m:ctrlPr>
                            <a:rPr kumimoji="1" lang="en-US" altLang="ja-JP" sz="2400" i="1">
                              <a:latin typeface="Cambria Math" panose="02040503050406030204" pitchFamily="18" charset="0"/>
                            </a:rPr>
                          </m:ctrlPr>
                        </m:dPr>
                        <m:e>
                          <m:m>
                            <m:mPr>
                              <m:mcs>
                                <m:mc>
                                  <m:mcPr>
                                    <m:count m:val="2"/>
                                    <m:mcJc m:val="center"/>
                                  </m:mcPr>
                                </m:mc>
                              </m:mcs>
                              <m:ctrlPr>
                                <a:rPr kumimoji="1" lang="en-US" altLang="ja-JP" sz="2400" i="1">
                                  <a:latin typeface="Cambria Math" panose="02040503050406030204" pitchFamily="18" charset="0"/>
                                </a:rPr>
                              </m:ctrlPr>
                            </m:mPr>
                            <m:mr>
                              <m:e>
                                <m:m>
                                  <m:mPr>
                                    <m:mcs>
                                      <m:mc>
                                        <m:mcPr>
                                          <m:count m:val="2"/>
                                          <m:mcJc m:val="center"/>
                                        </m:mcPr>
                                      </m:mc>
                                    </m:mcs>
                                    <m:ctrlPr>
                                      <a:rPr kumimoji="1" lang="en-US" altLang="ja-JP" sz="2400" i="1">
                                        <a:latin typeface="Cambria Math" panose="02040503050406030204" pitchFamily="18" charset="0"/>
                                      </a:rPr>
                                    </m:ctrlPr>
                                  </m:mPr>
                                  <m:mr>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𝑒</m:t>
                                          </m:r>
                                        </m:e>
                                        <m:sub>
                                          <m:r>
                                            <a:rPr kumimoji="1" lang="en-US" altLang="ja-JP" sz="2400" i="1">
                                              <a:latin typeface="Cambria Math" panose="02040503050406030204" pitchFamily="18" charset="0"/>
                                            </a:rPr>
                                            <m:t>0</m:t>
                                          </m:r>
                                        </m:sub>
                                      </m:sSub>
                                    </m:e>
                                    <m:e/>
                                  </m:mr>
                                  <m:mr>
                                    <m:e/>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𝑒</m:t>
                                          </m:r>
                                        </m:e>
                                        <m:sub>
                                          <m:r>
                                            <m:rPr>
                                              <m:brk m:alnAt="7"/>
                                            </m:rPr>
                                            <a:rPr kumimoji="1" lang="en-US" altLang="ja-JP" sz="2400" i="1">
                                              <a:latin typeface="Cambria Math" panose="02040503050406030204" pitchFamily="18" charset="0"/>
                                            </a:rPr>
                                            <m:t>0</m:t>
                                          </m:r>
                                        </m:sub>
                                      </m:sSub>
                                    </m:e>
                                  </m:mr>
                                </m:m>
                              </m:e>
                              <m:e>
                                <m:m>
                                  <m:mPr>
                                    <m:mcs>
                                      <m:mc>
                                        <m:mcPr>
                                          <m:count m:val="2"/>
                                          <m:mcJc m:val="center"/>
                                        </m:mcPr>
                                      </m:mc>
                                    </m:mcs>
                                    <m:ctrlPr>
                                      <a:rPr kumimoji="1" lang="en-US" altLang="ja-JP" sz="2400" i="1">
                                        <a:latin typeface="Cambria Math" panose="02040503050406030204" pitchFamily="18" charset="0"/>
                                      </a:rPr>
                                    </m:ctrlPr>
                                  </m:mPr>
                                  <m:mr>
                                    <m:e/>
                                    <m:e/>
                                  </m:mr>
                                  <m:mr>
                                    <m:e/>
                                    <m:e/>
                                  </m:mr>
                                </m:m>
                              </m:e>
                            </m:mr>
                            <m:mr>
                              <m:e>
                                <m:m>
                                  <m:mPr>
                                    <m:mcs>
                                      <m:mc>
                                        <m:mcPr>
                                          <m:count m:val="2"/>
                                          <m:mcJc m:val="center"/>
                                        </m:mcPr>
                                      </m:mc>
                                    </m:mcs>
                                    <m:ctrlPr>
                                      <a:rPr kumimoji="1" lang="en-US" altLang="ja-JP" sz="2400" i="1">
                                        <a:latin typeface="Cambria Math" panose="02040503050406030204" pitchFamily="18" charset="0"/>
                                      </a:rPr>
                                    </m:ctrlPr>
                                  </m:mPr>
                                  <m:mr>
                                    <m:e/>
                                    <m:e/>
                                  </m:mr>
                                  <m:mr>
                                    <m:e/>
                                    <m:e/>
                                  </m:mr>
                                </m:m>
                              </m:e>
                              <m:e>
                                <m:m>
                                  <m:mPr>
                                    <m:mcs>
                                      <m:mc>
                                        <m:mcPr>
                                          <m:count m:val="2"/>
                                          <m:mcJc m:val="center"/>
                                        </m:mcPr>
                                      </m:mc>
                                    </m:mcs>
                                    <m:ctrlPr>
                                      <a:rPr kumimoji="1" lang="en-US" altLang="ja-JP" sz="2400" i="1">
                                        <a:latin typeface="Cambria Math" panose="02040503050406030204" pitchFamily="18" charset="0"/>
                                      </a:rPr>
                                    </m:ctrlPr>
                                  </m:mPr>
                                  <m:mr>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𝑒</m:t>
                                          </m:r>
                                        </m:e>
                                        <m:sub>
                                          <m:r>
                                            <a:rPr kumimoji="1" lang="en-US" altLang="ja-JP" sz="2400" i="1">
                                              <a:latin typeface="Cambria Math" panose="02040503050406030204" pitchFamily="18" charset="0"/>
                                            </a:rPr>
                                            <m:t>0</m:t>
                                          </m:r>
                                        </m:sub>
                                      </m:sSub>
                                    </m:e>
                                    <m:e/>
                                  </m:mr>
                                  <m:mr>
                                    <m:e/>
                                    <m:e>
                                      <m:r>
                                        <a:rPr kumimoji="1" lang="en-US" altLang="ja-JP" sz="2400" i="1">
                                          <a:latin typeface="Cambria Math" panose="02040503050406030204" pitchFamily="18" charset="0"/>
                                        </a:rPr>
                                        <m:t>−</m:t>
                                      </m:r>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𝑒</m:t>
                                          </m:r>
                                        </m:e>
                                        <m:sub>
                                          <m:r>
                                            <a:rPr kumimoji="1" lang="en-US" altLang="ja-JP" sz="2400" i="1">
                                              <a:latin typeface="Cambria Math" panose="02040503050406030204" pitchFamily="18" charset="0"/>
                                            </a:rPr>
                                            <m:t>0</m:t>
                                          </m:r>
                                        </m:sub>
                                      </m:sSub>
                                    </m:e>
                                  </m:mr>
                                </m:m>
                              </m:e>
                            </m:mr>
                          </m:m>
                        </m:e>
                      </m:d>
                      <m:r>
                        <a:rPr kumimoji="1" lang="en-US" altLang="ja-JP" sz="2400" i="1">
                          <a:latin typeface="Cambria Math" panose="02040503050406030204" pitchFamily="18" charset="0"/>
                        </a:rPr>
                        <m:t> </m:t>
                      </m:r>
                    </m:oMath>
                  </m:oMathPara>
                </a14:m>
                <a:endParaRPr kumimoji="1" lang="ja-JP" altLang="en-US" sz="2400" dirty="0">
                  <a:latin typeface="+mn-ea"/>
                </a:endParaRPr>
              </a:p>
            </p:txBody>
          </p:sp>
        </mc:Choice>
        <mc:Fallback xmlns="">
          <p:sp>
            <p:nvSpPr>
              <p:cNvPr id="66" name="テキスト ボックス 65">
                <a:extLst>
                  <a:ext uri="{FF2B5EF4-FFF2-40B4-BE49-F238E27FC236}">
                    <a16:creationId xmlns:a16="http://schemas.microsoft.com/office/drawing/2014/main" id="{3A69A259-2845-4A93-80CB-94AB4AD9D68A}"/>
                  </a:ext>
                </a:extLst>
              </p:cNvPr>
              <p:cNvSpPr txBox="1">
                <a:spLocks noRot="1" noChangeAspect="1" noMove="1" noResize="1" noEditPoints="1" noAdjustHandles="1" noChangeArrowheads="1" noChangeShapeType="1" noTextEdit="1"/>
              </p:cNvSpPr>
              <p:nvPr/>
            </p:nvSpPr>
            <p:spPr>
              <a:xfrm>
                <a:off x="7104112" y="1268760"/>
                <a:ext cx="4944943" cy="1753429"/>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081E823A-2BC8-4A18-8BB2-E06D473ACD83}"/>
                  </a:ext>
                </a:extLst>
              </p:cNvPr>
              <p:cNvSpPr txBox="1"/>
              <p:nvPr/>
            </p:nvSpPr>
            <p:spPr>
              <a:xfrm>
                <a:off x="7104112" y="4894626"/>
                <a:ext cx="4290855" cy="1753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i="1">
                              <a:latin typeface="Cambria Math" panose="02040503050406030204" pitchFamily="18" charset="0"/>
                            </a:rPr>
                            <m:t>𝑇</m:t>
                          </m:r>
                        </m:e>
                        <m:sub>
                          <m:r>
                            <m:rPr>
                              <m:sty m:val="p"/>
                            </m:rPr>
                            <a:rPr kumimoji="1" lang="en-US" altLang="ja-JP" sz="2400">
                              <a:latin typeface="Cambria Math" panose="02040503050406030204" pitchFamily="18" charset="0"/>
                            </a:rPr>
                            <m:t>LRF</m:t>
                          </m:r>
                        </m:sub>
                        <m:sup>
                          <m:r>
                            <a:rPr kumimoji="1" lang="en-US" altLang="ja-JP" sz="2400" i="1">
                              <a:latin typeface="Cambria Math" panose="02040503050406030204" pitchFamily="18" charset="0"/>
                            </a:rPr>
                            <m:t>𝜇𝜈</m:t>
                          </m:r>
                        </m:sup>
                      </m:sSubSup>
                      <m:d>
                        <m:dPr>
                          <m:ctrlPr>
                            <a:rPr kumimoji="1" lang="en-US" altLang="ja-JP" sz="2400" i="1">
                              <a:latin typeface="Cambria Math" panose="02040503050406030204" pitchFamily="18" charset="0"/>
                            </a:rPr>
                          </m:ctrlPr>
                        </m:dPr>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𝜏</m:t>
                              </m:r>
                            </m:e>
                            <m:sub>
                              <m:r>
                                <a:rPr kumimoji="1" lang="en-US" altLang="ja-JP" sz="2400" b="0" i="1" smtClean="0">
                                  <a:latin typeface="Cambria Math" panose="02040503050406030204" pitchFamily="18" charset="0"/>
                                </a:rPr>
                                <m:t>0</m:t>
                              </m:r>
                            </m:sub>
                          </m:sSub>
                        </m:e>
                      </m:d>
                      <m:r>
                        <a:rPr kumimoji="1" lang="en-US" altLang="ja-JP" sz="2400" i="1">
                          <a:latin typeface="Cambria Math" panose="02040503050406030204" pitchFamily="18" charset="0"/>
                        </a:rPr>
                        <m:t>=</m:t>
                      </m:r>
                      <m:d>
                        <m:dPr>
                          <m:ctrlPr>
                            <a:rPr kumimoji="1" lang="en-US" altLang="ja-JP" sz="2400" i="1">
                              <a:latin typeface="Cambria Math" panose="02040503050406030204" pitchFamily="18" charset="0"/>
                            </a:rPr>
                          </m:ctrlPr>
                        </m:dPr>
                        <m:e>
                          <m:m>
                            <m:mPr>
                              <m:mcs>
                                <m:mc>
                                  <m:mcPr>
                                    <m:count m:val="2"/>
                                    <m:mcJc m:val="center"/>
                                  </m:mcPr>
                                </m:mc>
                              </m:mcs>
                              <m:ctrlPr>
                                <a:rPr kumimoji="1" lang="en-US" altLang="ja-JP" sz="2400" i="1">
                                  <a:latin typeface="Cambria Math" panose="02040503050406030204" pitchFamily="18" charset="0"/>
                                </a:rPr>
                              </m:ctrlPr>
                            </m:mPr>
                            <m:mr>
                              <m:e>
                                <m:m>
                                  <m:mPr>
                                    <m:mcs>
                                      <m:mc>
                                        <m:mcPr>
                                          <m:count m:val="2"/>
                                          <m:mcJc m:val="center"/>
                                        </m:mcPr>
                                      </m:mc>
                                    </m:mcs>
                                    <m:ctrlPr>
                                      <a:rPr kumimoji="1" lang="en-US" altLang="ja-JP" sz="2400" i="1">
                                        <a:latin typeface="Cambria Math" panose="02040503050406030204" pitchFamily="18" charset="0"/>
                                      </a:rPr>
                                    </m:ctrlPr>
                                  </m:mPr>
                                  <m:mr>
                                    <m:e>
                                      <m:r>
                                        <m:rPr>
                                          <m:brk m:alnAt="7"/>
                                        </m:rPr>
                                        <a:rPr kumimoji="1" lang="en-US" altLang="ja-JP" sz="2400" i="1">
                                          <a:latin typeface="Cambria Math" panose="02040503050406030204" pitchFamily="18" charset="0"/>
                                        </a:rPr>
                                        <m:t>𝑒</m:t>
                                      </m:r>
                                    </m:e>
                                    <m:e/>
                                  </m:mr>
                                  <m:mr>
                                    <m:e/>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𝑃</m:t>
                                          </m:r>
                                        </m:e>
                                        <m:sub>
                                          <m:r>
                                            <a:rPr kumimoji="1" lang="en-US" altLang="ja-JP" sz="2400" i="1">
                                              <a:latin typeface="Cambria Math" panose="02040503050406030204" pitchFamily="18" charset="0"/>
                                            </a:rPr>
                                            <m:t>𝑇</m:t>
                                          </m:r>
                                        </m:sub>
                                      </m:sSub>
                                    </m:e>
                                  </m:mr>
                                </m:m>
                              </m:e>
                              <m:e>
                                <m:m>
                                  <m:mPr>
                                    <m:mcs>
                                      <m:mc>
                                        <m:mcPr>
                                          <m:count m:val="2"/>
                                          <m:mcJc m:val="center"/>
                                        </m:mcPr>
                                      </m:mc>
                                    </m:mcs>
                                    <m:ctrlPr>
                                      <a:rPr kumimoji="1" lang="en-US" altLang="ja-JP" sz="2400" i="1">
                                        <a:latin typeface="Cambria Math" panose="02040503050406030204" pitchFamily="18" charset="0"/>
                                      </a:rPr>
                                    </m:ctrlPr>
                                  </m:mPr>
                                  <m:mr>
                                    <m:e/>
                                    <m:e/>
                                  </m:mr>
                                  <m:mr>
                                    <m:e/>
                                    <m:e/>
                                  </m:mr>
                                </m:m>
                              </m:e>
                            </m:mr>
                            <m:mr>
                              <m:e>
                                <m:m>
                                  <m:mPr>
                                    <m:mcs>
                                      <m:mc>
                                        <m:mcPr>
                                          <m:count m:val="2"/>
                                          <m:mcJc m:val="center"/>
                                        </m:mcPr>
                                      </m:mc>
                                    </m:mcs>
                                    <m:ctrlPr>
                                      <a:rPr kumimoji="1" lang="en-US" altLang="ja-JP" sz="2400" i="1">
                                        <a:latin typeface="Cambria Math" panose="02040503050406030204" pitchFamily="18" charset="0"/>
                                      </a:rPr>
                                    </m:ctrlPr>
                                  </m:mPr>
                                  <m:mr>
                                    <m:e/>
                                    <m:e/>
                                  </m:mr>
                                  <m:mr>
                                    <m:e/>
                                    <m:e/>
                                  </m:mr>
                                </m:m>
                              </m:e>
                              <m:e>
                                <m:m>
                                  <m:mPr>
                                    <m:mcs>
                                      <m:mc>
                                        <m:mcPr>
                                          <m:count m:val="2"/>
                                          <m:mcJc m:val="center"/>
                                        </m:mcPr>
                                      </m:mc>
                                    </m:mcs>
                                    <m:ctrlPr>
                                      <a:rPr kumimoji="1" lang="en-US" altLang="ja-JP" sz="2400" i="1">
                                        <a:latin typeface="Cambria Math" panose="02040503050406030204" pitchFamily="18" charset="0"/>
                                      </a:rPr>
                                    </m:ctrlPr>
                                  </m:mPr>
                                  <m:mr>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𝑃</m:t>
                                          </m:r>
                                        </m:e>
                                        <m:sub>
                                          <m:r>
                                            <a:rPr kumimoji="1" lang="en-US" altLang="ja-JP" sz="2400" i="1">
                                              <a:latin typeface="Cambria Math" panose="02040503050406030204" pitchFamily="18" charset="0"/>
                                            </a:rPr>
                                            <m:t>𝑇</m:t>
                                          </m:r>
                                        </m:sub>
                                      </m:sSub>
                                    </m:e>
                                    <m:e/>
                                  </m:mr>
                                  <m:mr>
                                    <m:e/>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𝑃</m:t>
                                          </m:r>
                                        </m:e>
                                        <m:sub>
                                          <m:r>
                                            <a:rPr kumimoji="1" lang="en-US" altLang="ja-JP" sz="2400" i="1">
                                              <a:latin typeface="Cambria Math" panose="02040503050406030204" pitchFamily="18" charset="0"/>
                                            </a:rPr>
                                            <m:t>𝐿</m:t>
                                          </m:r>
                                        </m:sub>
                                      </m:sSub>
                                    </m:e>
                                  </m:mr>
                                </m:m>
                              </m:e>
                            </m:mr>
                          </m:m>
                        </m:e>
                      </m:d>
                      <m:r>
                        <a:rPr kumimoji="1" lang="en-US" altLang="ja-JP" sz="2400" i="1">
                          <a:latin typeface="Cambria Math" panose="02040503050406030204" pitchFamily="18" charset="0"/>
                        </a:rPr>
                        <m:t> </m:t>
                      </m:r>
                    </m:oMath>
                  </m:oMathPara>
                </a14:m>
                <a:endParaRPr kumimoji="1" lang="ja-JP" altLang="en-US" sz="2400" dirty="0">
                  <a:latin typeface="+mn-ea"/>
                </a:endParaRPr>
              </a:p>
            </p:txBody>
          </p:sp>
        </mc:Choice>
        <mc:Fallback xmlns="">
          <p:sp>
            <p:nvSpPr>
              <p:cNvPr id="67" name="テキスト ボックス 66">
                <a:extLst>
                  <a:ext uri="{FF2B5EF4-FFF2-40B4-BE49-F238E27FC236}">
                    <a16:creationId xmlns:a16="http://schemas.microsoft.com/office/drawing/2014/main" id="{081E823A-2BC8-4A18-8BB2-E06D473ACD83}"/>
                  </a:ext>
                </a:extLst>
              </p:cNvPr>
              <p:cNvSpPr txBox="1">
                <a:spLocks noRot="1" noChangeAspect="1" noMove="1" noResize="1" noEditPoints="1" noAdjustHandles="1" noChangeArrowheads="1" noChangeShapeType="1" noTextEdit="1"/>
              </p:cNvSpPr>
              <p:nvPr/>
            </p:nvSpPr>
            <p:spPr>
              <a:xfrm>
                <a:off x="7104112" y="4894626"/>
                <a:ext cx="4290855" cy="1753429"/>
              </a:xfrm>
              <a:prstGeom prst="rect">
                <a:avLst/>
              </a:prstGeom>
              <a:blipFill>
                <a:blip r:embed="rId13"/>
                <a:stretch>
                  <a:fillRect/>
                </a:stretch>
              </a:blipFill>
            </p:spPr>
            <p:txBody>
              <a:bodyPr/>
              <a:lstStyle/>
              <a:p>
                <a:r>
                  <a:rPr lang="ja-JP" altLang="en-US">
                    <a:noFill/>
                  </a:rPr>
                  <a:t> </a:t>
                </a:r>
              </a:p>
            </p:txBody>
          </p:sp>
        </mc:Fallback>
      </mc:AlternateContent>
      <p:sp>
        <p:nvSpPr>
          <p:cNvPr id="68" name="矢印: 下 67">
            <a:extLst>
              <a:ext uri="{FF2B5EF4-FFF2-40B4-BE49-F238E27FC236}">
                <a16:creationId xmlns:a16="http://schemas.microsoft.com/office/drawing/2014/main" id="{82A5414F-A294-46B3-8F9D-5C95A2740231}"/>
              </a:ext>
            </a:extLst>
          </p:cNvPr>
          <p:cNvSpPr/>
          <p:nvPr/>
        </p:nvSpPr>
        <p:spPr>
          <a:xfrm>
            <a:off x="7176120" y="2636912"/>
            <a:ext cx="707017" cy="262178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ABC61F32-6F5B-4155-BE1B-85AD23D480C9}"/>
              </a:ext>
            </a:extLst>
          </p:cNvPr>
          <p:cNvSpPr txBox="1"/>
          <p:nvPr/>
        </p:nvSpPr>
        <p:spPr>
          <a:xfrm>
            <a:off x="385572" y="6471545"/>
            <a:ext cx="3459601" cy="400110"/>
          </a:xfrm>
          <a:prstGeom prst="rect">
            <a:avLst/>
          </a:prstGeom>
          <a:noFill/>
        </p:spPr>
        <p:txBody>
          <a:bodyPr wrap="none" rtlCol="0">
            <a:spAutoFit/>
          </a:bodyPr>
          <a:lstStyle/>
          <a:p>
            <a:pPr algn="l"/>
            <a:r>
              <a:rPr kumimoji="1" lang="en-US" altLang="ja-JP" sz="2000" dirty="0"/>
              <a:t>※</a:t>
            </a:r>
            <a:r>
              <a:rPr kumimoji="1" lang="ja-JP" altLang="en-US" sz="2000" dirty="0"/>
              <a:t>横軸は座標ラピディティに注意</a:t>
            </a:r>
          </a:p>
        </p:txBody>
      </p:sp>
      <p:sp>
        <p:nvSpPr>
          <p:cNvPr id="70" name="テキスト ボックス 69">
            <a:extLst>
              <a:ext uri="{FF2B5EF4-FFF2-40B4-BE49-F238E27FC236}">
                <a16:creationId xmlns:a16="http://schemas.microsoft.com/office/drawing/2014/main" id="{19518D99-3520-4622-91FA-85215D260509}"/>
              </a:ext>
            </a:extLst>
          </p:cNvPr>
          <p:cNvSpPr txBox="1"/>
          <p:nvPr/>
        </p:nvSpPr>
        <p:spPr>
          <a:xfrm>
            <a:off x="9328894" y="3022189"/>
            <a:ext cx="2757307" cy="584775"/>
          </a:xfrm>
          <a:prstGeom prst="rect">
            <a:avLst/>
          </a:prstGeom>
          <a:noFill/>
        </p:spPr>
        <p:txBody>
          <a:bodyPr wrap="square" rtlCol="0">
            <a:spAutoFit/>
          </a:bodyPr>
          <a:lstStyle/>
          <a:p>
            <a:pPr algn="l"/>
            <a:r>
              <a:rPr kumimoji="1" lang="en-US" altLang="ja-JP" sz="1600" dirty="0" err="1"/>
              <a:t>T.Lappi</a:t>
            </a:r>
            <a:r>
              <a:rPr kumimoji="1" lang="en-US" altLang="ja-JP" sz="1600" dirty="0"/>
              <a:t>, </a:t>
            </a:r>
            <a:r>
              <a:rPr kumimoji="1" lang="en-US" altLang="ja-JP" sz="1600" dirty="0" err="1"/>
              <a:t>L.McLerran</a:t>
            </a:r>
            <a:r>
              <a:rPr kumimoji="1" lang="en-US" altLang="ja-JP" sz="1600" dirty="0"/>
              <a:t>, </a:t>
            </a:r>
          </a:p>
          <a:p>
            <a:pPr algn="l"/>
            <a:r>
              <a:rPr kumimoji="1" lang="en-US" altLang="ja-JP" sz="1600" dirty="0" err="1"/>
              <a:t>Nucl</a:t>
            </a:r>
            <a:r>
              <a:rPr kumimoji="1" lang="en-US" altLang="ja-JP" sz="1600" dirty="0"/>
              <a:t>. Phys. A 772, 200 (2006).</a:t>
            </a:r>
            <a:endParaRPr kumimoji="1" lang="ja-JP" altLang="en-US" sz="1600" dirty="0"/>
          </a:p>
        </p:txBody>
      </p:sp>
      <mc:AlternateContent xmlns:mc="http://schemas.openxmlformats.org/markup-compatibility/2006" xmlns:am3d="http://schemas.microsoft.com/office/drawing/2017/model3d">
        <mc:Choice Requires="am3d">
          <p:graphicFrame>
            <p:nvGraphicFramePr>
              <p:cNvPr id="71" name="3D モデル 70" descr="disc">
                <a:extLst>
                  <a:ext uri="{FF2B5EF4-FFF2-40B4-BE49-F238E27FC236}">
                    <a16:creationId xmlns:a16="http://schemas.microsoft.com/office/drawing/2014/main" id="{3E1730D8-EA29-4640-ACB9-6EC8F0D8A1B8}"/>
                  </a:ext>
                </a:extLst>
              </p:cNvPr>
              <p:cNvGraphicFramePr>
                <a:graphicFrameLocks noChangeAspect="1"/>
              </p:cNvGraphicFramePr>
              <p:nvPr>
                <p:extLst>
                  <p:ext uri="{D42A27DB-BD31-4B8C-83A1-F6EECF244321}">
                    <p14:modId xmlns:p14="http://schemas.microsoft.com/office/powerpoint/2010/main" val="2644134531"/>
                  </p:ext>
                </p:extLst>
              </p:nvPr>
            </p:nvGraphicFramePr>
            <p:xfrm rot="5400000">
              <a:off x="-681865" y="1649600"/>
              <a:ext cx="4389557" cy="2787155"/>
            </p:xfrm>
            <a:graphic>
              <a:graphicData uri="http://schemas.microsoft.com/office/drawing/2017/model3d">
                <am3d:model3d r:embed="rId2">
                  <am3d:spPr>
                    <a:xfrm rot="5400000">
                      <a:off x="0" y="0"/>
                      <a:ext cx="4389557" cy="2787155"/>
                    </a:xfrm>
                    <a:prstGeom prst="rect">
                      <a:avLst/>
                    </a:prstGeom>
                  </am3d:spPr>
                  <am3d:camera>
                    <am3d:pos x="0" y="0" z="69165578"/>
                    <am3d:up dx="0" dy="36000000" dz="0"/>
                    <am3d:lookAt x="0" y="0" z="0"/>
                    <am3d:perspective fov="2700000"/>
                  </am3d:camera>
                  <am3d:trans>
                    <am3d:meterPerModelUnit n="3687" d="1000000"/>
                    <am3d:preTrans dx="-569740" dy="-11260414" dz="-26546916"/>
                    <am3d:scale>
                      <am3d:sx n="1000000" d="1000000"/>
                      <am3d:sy n="1000000" d="1000000"/>
                      <am3d:sz n="1000000" d="1000000"/>
                    </am3d:scale>
                    <am3d:rot ax="318108"/>
                    <am3d:postTrans dx="0" dy="0" dz="0"/>
                  </am3d:trans>
                  <am3d:attrSrcUrl r:id="rId3"/>
                  <am3d:raster rName="Office3DRenderer" rVer="16.0.8326">
                    <am3d:blip r:embed="rId14"/>
                  </am3d:raster>
                  <am3d:objViewport viewportSz="5418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1" name="3D モデル 70" descr="disc">
                <a:extLst>
                  <a:ext uri="{FF2B5EF4-FFF2-40B4-BE49-F238E27FC236}">
                    <a16:creationId xmlns:a16="http://schemas.microsoft.com/office/drawing/2014/main" id="{3E1730D8-EA29-4640-ACB9-6EC8F0D8A1B8}"/>
                  </a:ext>
                </a:extLst>
              </p:cNvPr>
              <p:cNvPicPr>
                <a:picLocks noGrp="1" noRot="1" noChangeAspect="1" noMove="1" noResize="1" noEditPoints="1" noAdjustHandles="1" noChangeArrowheads="1" noChangeShapeType="1" noCrop="1"/>
              </p:cNvPicPr>
              <p:nvPr/>
            </p:nvPicPr>
            <p:blipFill>
              <a:blip r:embed="rId15"/>
              <a:stretch>
                <a:fillRect/>
              </a:stretch>
            </p:blipFill>
            <p:spPr>
              <a:xfrm rot="5400000">
                <a:off x="-681865" y="1649600"/>
                <a:ext cx="4389557" cy="2787155"/>
              </a:xfrm>
              <a:prstGeom prst="rect">
                <a:avLst/>
              </a:prstGeom>
            </p:spPr>
          </p:pic>
        </mc:Fallback>
      </mc:AlternateContent>
      <p:grpSp>
        <p:nvGrpSpPr>
          <p:cNvPr id="72" name="図形グループ 42">
            <a:extLst>
              <a:ext uri="{FF2B5EF4-FFF2-40B4-BE49-F238E27FC236}">
                <a16:creationId xmlns:a16="http://schemas.microsoft.com/office/drawing/2014/main" id="{18994056-C70D-42DD-AB3C-B3A69EA66265}"/>
              </a:ext>
            </a:extLst>
          </p:cNvPr>
          <p:cNvGrpSpPr/>
          <p:nvPr/>
        </p:nvGrpSpPr>
        <p:grpSpPr>
          <a:xfrm>
            <a:off x="2036011" y="3204848"/>
            <a:ext cx="3568700" cy="158750"/>
            <a:chOff x="3521076" y="2997200"/>
            <a:chExt cx="3568700" cy="241300"/>
          </a:xfrm>
          <a:solidFill>
            <a:srgbClr val="FF7DFF"/>
          </a:solidFill>
        </p:grpSpPr>
        <p:sp>
          <p:nvSpPr>
            <p:cNvPr id="73" name="正方形/長方形 72">
              <a:extLst>
                <a:ext uri="{FF2B5EF4-FFF2-40B4-BE49-F238E27FC236}">
                  <a16:creationId xmlns:a16="http://schemas.microsoft.com/office/drawing/2014/main" id="{30019917-FDF8-40DF-893A-BCEB690CF174}"/>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4" name="円/楕円 41">
              <a:extLst>
                <a:ext uri="{FF2B5EF4-FFF2-40B4-BE49-F238E27FC236}">
                  <a16:creationId xmlns:a16="http://schemas.microsoft.com/office/drawing/2014/main" id="{814A1A1E-6B10-467F-983B-606C1F4A8C35}"/>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75" name="図形グループ 49">
            <a:extLst>
              <a:ext uri="{FF2B5EF4-FFF2-40B4-BE49-F238E27FC236}">
                <a16:creationId xmlns:a16="http://schemas.microsoft.com/office/drawing/2014/main" id="{F9A55D12-EB83-4F4F-9E85-CC77B317F3F7}"/>
              </a:ext>
            </a:extLst>
          </p:cNvPr>
          <p:cNvGrpSpPr/>
          <p:nvPr/>
        </p:nvGrpSpPr>
        <p:grpSpPr>
          <a:xfrm>
            <a:off x="1736754" y="4174547"/>
            <a:ext cx="3568700" cy="158750"/>
            <a:chOff x="3521076" y="2997200"/>
            <a:chExt cx="3568700" cy="241300"/>
          </a:xfrm>
          <a:solidFill>
            <a:srgbClr val="FF0000"/>
          </a:solidFill>
        </p:grpSpPr>
        <p:sp>
          <p:nvSpPr>
            <p:cNvPr id="76" name="正方形/長方形 75">
              <a:extLst>
                <a:ext uri="{FF2B5EF4-FFF2-40B4-BE49-F238E27FC236}">
                  <a16:creationId xmlns:a16="http://schemas.microsoft.com/office/drawing/2014/main" id="{BE0BC0E1-A4EB-48B8-ADCD-597188824C27}"/>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7" name="円/楕円 43">
              <a:extLst>
                <a:ext uri="{FF2B5EF4-FFF2-40B4-BE49-F238E27FC236}">
                  <a16:creationId xmlns:a16="http://schemas.microsoft.com/office/drawing/2014/main" id="{138470A0-16C3-41B0-80EF-6CDCF0353FFE}"/>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78" name="図形グループ 27">
            <a:extLst>
              <a:ext uri="{FF2B5EF4-FFF2-40B4-BE49-F238E27FC236}">
                <a16:creationId xmlns:a16="http://schemas.microsoft.com/office/drawing/2014/main" id="{C9B38062-7E1E-4AE1-A502-7EBD7C55E31E}"/>
              </a:ext>
            </a:extLst>
          </p:cNvPr>
          <p:cNvGrpSpPr>
            <a:grpSpLocks/>
          </p:cNvGrpSpPr>
          <p:nvPr/>
        </p:nvGrpSpPr>
        <p:grpSpPr bwMode="auto">
          <a:xfrm>
            <a:off x="1812954" y="3911895"/>
            <a:ext cx="3568700" cy="158750"/>
            <a:chOff x="3521076" y="2997200"/>
            <a:chExt cx="3568700" cy="241300"/>
          </a:xfrm>
        </p:grpSpPr>
        <p:sp>
          <p:nvSpPr>
            <p:cNvPr id="79" name="正方形/長方形 78">
              <a:extLst>
                <a:ext uri="{FF2B5EF4-FFF2-40B4-BE49-F238E27FC236}">
                  <a16:creationId xmlns:a16="http://schemas.microsoft.com/office/drawing/2014/main" id="{167650B3-638F-4451-B81A-5E84AA33D39B}"/>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0" name="円/楕円 27">
              <a:extLst>
                <a:ext uri="{FF2B5EF4-FFF2-40B4-BE49-F238E27FC236}">
                  <a16:creationId xmlns:a16="http://schemas.microsoft.com/office/drawing/2014/main" id="{1235A7B3-9B63-494B-A63A-422BFC06F97A}"/>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1" name="図形グループ 7">
            <a:extLst>
              <a:ext uri="{FF2B5EF4-FFF2-40B4-BE49-F238E27FC236}">
                <a16:creationId xmlns:a16="http://schemas.microsoft.com/office/drawing/2014/main" id="{15D4B7F0-0DAC-472A-8AC2-2B31D11D45DE}"/>
              </a:ext>
            </a:extLst>
          </p:cNvPr>
          <p:cNvGrpSpPr>
            <a:grpSpLocks/>
          </p:cNvGrpSpPr>
          <p:nvPr/>
        </p:nvGrpSpPr>
        <p:grpSpPr bwMode="auto">
          <a:xfrm>
            <a:off x="1749454" y="1484234"/>
            <a:ext cx="3568700" cy="158750"/>
            <a:chOff x="3521076" y="2997200"/>
            <a:chExt cx="3568700" cy="241300"/>
          </a:xfrm>
        </p:grpSpPr>
        <p:sp>
          <p:nvSpPr>
            <p:cNvPr id="82" name="正方形/長方形 81">
              <a:extLst>
                <a:ext uri="{FF2B5EF4-FFF2-40B4-BE49-F238E27FC236}">
                  <a16:creationId xmlns:a16="http://schemas.microsoft.com/office/drawing/2014/main" id="{45358217-4639-4950-A11E-0DAD8F4A5895}"/>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3" name="円/楕円 39">
              <a:extLst>
                <a:ext uri="{FF2B5EF4-FFF2-40B4-BE49-F238E27FC236}">
                  <a16:creationId xmlns:a16="http://schemas.microsoft.com/office/drawing/2014/main" id="{EB9E052E-5C8E-49F7-B70F-6E88150D9A2F}"/>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4" name="図形グループ 9">
            <a:extLst>
              <a:ext uri="{FF2B5EF4-FFF2-40B4-BE49-F238E27FC236}">
                <a16:creationId xmlns:a16="http://schemas.microsoft.com/office/drawing/2014/main" id="{45410A48-EB49-45FA-9A13-5FDA68BA4985}"/>
              </a:ext>
            </a:extLst>
          </p:cNvPr>
          <p:cNvGrpSpPr/>
          <p:nvPr/>
        </p:nvGrpSpPr>
        <p:grpSpPr>
          <a:xfrm>
            <a:off x="1350446" y="2311690"/>
            <a:ext cx="3568700" cy="158750"/>
            <a:chOff x="3521076" y="2997200"/>
            <a:chExt cx="3568700" cy="241300"/>
          </a:xfrm>
          <a:solidFill>
            <a:srgbClr val="FF0000"/>
          </a:solidFill>
        </p:grpSpPr>
        <p:sp>
          <p:nvSpPr>
            <p:cNvPr id="85" name="正方形/長方形 84">
              <a:extLst>
                <a:ext uri="{FF2B5EF4-FFF2-40B4-BE49-F238E27FC236}">
                  <a16:creationId xmlns:a16="http://schemas.microsoft.com/office/drawing/2014/main" id="{8AC41278-69B0-4D12-8427-C9F8DD9B9224}"/>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6" name="円/楕円 37">
              <a:extLst>
                <a:ext uri="{FF2B5EF4-FFF2-40B4-BE49-F238E27FC236}">
                  <a16:creationId xmlns:a16="http://schemas.microsoft.com/office/drawing/2014/main" id="{D101A992-6E59-4C20-AA8E-4D589C3747E0}"/>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7" name="図形グループ 12">
            <a:extLst>
              <a:ext uri="{FF2B5EF4-FFF2-40B4-BE49-F238E27FC236}">
                <a16:creationId xmlns:a16="http://schemas.microsoft.com/office/drawing/2014/main" id="{FBF57D80-E754-4109-9AD4-FB6F5FBE3243}"/>
              </a:ext>
            </a:extLst>
          </p:cNvPr>
          <p:cNvGrpSpPr/>
          <p:nvPr/>
        </p:nvGrpSpPr>
        <p:grpSpPr>
          <a:xfrm>
            <a:off x="1749454" y="2654014"/>
            <a:ext cx="3568700" cy="158750"/>
            <a:chOff x="3521076" y="2997200"/>
            <a:chExt cx="3568700" cy="241300"/>
          </a:xfrm>
          <a:solidFill>
            <a:srgbClr val="008000"/>
          </a:solidFill>
        </p:grpSpPr>
        <p:sp>
          <p:nvSpPr>
            <p:cNvPr id="88" name="正方形/長方形 87">
              <a:extLst>
                <a:ext uri="{FF2B5EF4-FFF2-40B4-BE49-F238E27FC236}">
                  <a16:creationId xmlns:a16="http://schemas.microsoft.com/office/drawing/2014/main" id="{AECE5926-7EC2-4D2D-BF33-EC5E8E9A978A}"/>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9" name="円/楕円 35">
              <a:extLst>
                <a:ext uri="{FF2B5EF4-FFF2-40B4-BE49-F238E27FC236}">
                  <a16:creationId xmlns:a16="http://schemas.microsoft.com/office/drawing/2014/main" id="{148F927F-7C02-41F4-9615-1557BACBB1C6}"/>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0" name="図形グループ 18">
            <a:extLst>
              <a:ext uri="{FF2B5EF4-FFF2-40B4-BE49-F238E27FC236}">
                <a16:creationId xmlns:a16="http://schemas.microsoft.com/office/drawing/2014/main" id="{8C0CF795-CEE8-4D84-B74C-09ADC9059D23}"/>
              </a:ext>
            </a:extLst>
          </p:cNvPr>
          <p:cNvGrpSpPr/>
          <p:nvPr/>
        </p:nvGrpSpPr>
        <p:grpSpPr>
          <a:xfrm>
            <a:off x="1784378" y="3362789"/>
            <a:ext cx="3568700" cy="158750"/>
            <a:chOff x="3521076" y="2997200"/>
            <a:chExt cx="3568700" cy="241300"/>
          </a:xfrm>
          <a:solidFill>
            <a:srgbClr val="FF6600"/>
          </a:solidFill>
        </p:grpSpPr>
        <p:sp>
          <p:nvSpPr>
            <p:cNvPr id="91" name="正方形/長方形 90">
              <a:extLst>
                <a:ext uri="{FF2B5EF4-FFF2-40B4-BE49-F238E27FC236}">
                  <a16:creationId xmlns:a16="http://schemas.microsoft.com/office/drawing/2014/main" id="{A233F738-11F6-4DD3-A935-E957C767C217}"/>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2" name="円/楕円 33">
              <a:extLst>
                <a:ext uri="{FF2B5EF4-FFF2-40B4-BE49-F238E27FC236}">
                  <a16:creationId xmlns:a16="http://schemas.microsoft.com/office/drawing/2014/main" id="{4B68FD77-8327-4EB9-A091-1D2C16390581}"/>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3" name="図形グループ 21">
            <a:extLst>
              <a:ext uri="{FF2B5EF4-FFF2-40B4-BE49-F238E27FC236}">
                <a16:creationId xmlns:a16="http://schemas.microsoft.com/office/drawing/2014/main" id="{D8BDDFDB-8B01-4F8C-BBF8-8EB811223236}"/>
              </a:ext>
            </a:extLst>
          </p:cNvPr>
          <p:cNvGrpSpPr>
            <a:grpSpLocks/>
          </p:cNvGrpSpPr>
          <p:nvPr/>
        </p:nvGrpSpPr>
        <p:grpSpPr bwMode="auto">
          <a:xfrm>
            <a:off x="1635154" y="2914364"/>
            <a:ext cx="3568700" cy="158750"/>
            <a:chOff x="3521076" y="2997200"/>
            <a:chExt cx="3568700" cy="241300"/>
          </a:xfrm>
        </p:grpSpPr>
        <p:sp>
          <p:nvSpPr>
            <p:cNvPr id="94" name="正方形/長方形 93">
              <a:extLst>
                <a:ext uri="{FF2B5EF4-FFF2-40B4-BE49-F238E27FC236}">
                  <a16:creationId xmlns:a16="http://schemas.microsoft.com/office/drawing/2014/main" id="{7428E4C0-B266-4CEC-B57B-ED4EEE40F083}"/>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5" name="円/楕円 31">
              <a:extLst>
                <a:ext uri="{FF2B5EF4-FFF2-40B4-BE49-F238E27FC236}">
                  <a16:creationId xmlns:a16="http://schemas.microsoft.com/office/drawing/2014/main" id="{B02953A1-B284-45C8-A353-64AAC99CEFA2}"/>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6" name="図形グループ 18">
            <a:extLst>
              <a:ext uri="{FF2B5EF4-FFF2-40B4-BE49-F238E27FC236}">
                <a16:creationId xmlns:a16="http://schemas.microsoft.com/office/drawing/2014/main" id="{0A99AF51-B183-48F2-BF00-36EF944AFF0C}"/>
              </a:ext>
            </a:extLst>
          </p:cNvPr>
          <p:cNvGrpSpPr/>
          <p:nvPr/>
        </p:nvGrpSpPr>
        <p:grpSpPr>
          <a:xfrm>
            <a:off x="1711354" y="2119128"/>
            <a:ext cx="3568700" cy="158750"/>
            <a:chOff x="3521076" y="2997200"/>
            <a:chExt cx="3568700" cy="241300"/>
          </a:xfrm>
          <a:solidFill>
            <a:srgbClr val="FF6600"/>
          </a:solidFill>
        </p:grpSpPr>
        <p:sp>
          <p:nvSpPr>
            <p:cNvPr id="97" name="正方形/長方形 96">
              <a:extLst>
                <a:ext uri="{FF2B5EF4-FFF2-40B4-BE49-F238E27FC236}">
                  <a16:creationId xmlns:a16="http://schemas.microsoft.com/office/drawing/2014/main" id="{1359ED25-F114-4868-A94A-5C62F1C829FE}"/>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8" name="円/楕円 33">
              <a:extLst>
                <a:ext uri="{FF2B5EF4-FFF2-40B4-BE49-F238E27FC236}">
                  <a16:creationId xmlns:a16="http://schemas.microsoft.com/office/drawing/2014/main" id="{5C9C0955-ABA4-4AB3-B62D-AF1338B6194B}"/>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9" name="図形グループ 24">
            <a:extLst>
              <a:ext uri="{FF2B5EF4-FFF2-40B4-BE49-F238E27FC236}">
                <a16:creationId xmlns:a16="http://schemas.microsoft.com/office/drawing/2014/main" id="{878391CF-9DF2-4ECD-8701-881C8AB2DA1E}"/>
              </a:ext>
            </a:extLst>
          </p:cNvPr>
          <p:cNvGrpSpPr/>
          <p:nvPr/>
        </p:nvGrpSpPr>
        <p:grpSpPr>
          <a:xfrm>
            <a:off x="1558954" y="2492089"/>
            <a:ext cx="3568700" cy="158750"/>
            <a:chOff x="3521076" y="2997200"/>
            <a:chExt cx="3568700" cy="241300"/>
          </a:xfrm>
          <a:solidFill>
            <a:srgbClr val="FF6600"/>
          </a:solidFill>
        </p:grpSpPr>
        <p:sp>
          <p:nvSpPr>
            <p:cNvPr id="100" name="正方形/長方形 99">
              <a:extLst>
                <a:ext uri="{FF2B5EF4-FFF2-40B4-BE49-F238E27FC236}">
                  <a16:creationId xmlns:a16="http://schemas.microsoft.com/office/drawing/2014/main" id="{49BBBD9C-9D71-48DD-B7F9-DE68EAE4B801}"/>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1" name="円/楕円 29">
              <a:extLst>
                <a:ext uri="{FF2B5EF4-FFF2-40B4-BE49-F238E27FC236}">
                  <a16:creationId xmlns:a16="http://schemas.microsoft.com/office/drawing/2014/main" id="{769386F7-8E74-4376-A3C9-390D9A57E6DB}"/>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02" name="図形グループ 27">
            <a:extLst>
              <a:ext uri="{FF2B5EF4-FFF2-40B4-BE49-F238E27FC236}">
                <a16:creationId xmlns:a16="http://schemas.microsoft.com/office/drawing/2014/main" id="{FB16B21E-F8DB-456E-A34E-19EAE02F0E29}"/>
              </a:ext>
            </a:extLst>
          </p:cNvPr>
          <p:cNvGrpSpPr>
            <a:grpSpLocks/>
          </p:cNvGrpSpPr>
          <p:nvPr/>
        </p:nvGrpSpPr>
        <p:grpSpPr bwMode="auto">
          <a:xfrm>
            <a:off x="1464052" y="2011858"/>
            <a:ext cx="3568700" cy="158750"/>
            <a:chOff x="3521076" y="2997200"/>
            <a:chExt cx="3568700" cy="241300"/>
          </a:xfrm>
        </p:grpSpPr>
        <p:sp>
          <p:nvSpPr>
            <p:cNvPr id="103" name="正方形/長方形 102">
              <a:extLst>
                <a:ext uri="{FF2B5EF4-FFF2-40B4-BE49-F238E27FC236}">
                  <a16:creationId xmlns:a16="http://schemas.microsoft.com/office/drawing/2014/main" id="{31068CA9-2CC2-4D22-9DED-CFF279036EAC}"/>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4" name="円/楕円 27">
              <a:extLst>
                <a:ext uri="{FF2B5EF4-FFF2-40B4-BE49-F238E27FC236}">
                  <a16:creationId xmlns:a16="http://schemas.microsoft.com/office/drawing/2014/main" id="{8EDAE488-4063-4AA0-B16D-6C2938793E4C}"/>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05" name="図形グループ 30">
            <a:extLst>
              <a:ext uri="{FF2B5EF4-FFF2-40B4-BE49-F238E27FC236}">
                <a16:creationId xmlns:a16="http://schemas.microsoft.com/office/drawing/2014/main" id="{8F4214F2-FB6F-4B91-BA01-1BC31BE5AFCC}"/>
              </a:ext>
            </a:extLst>
          </p:cNvPr>
          <p:cNvGrpSpPr>
            <a:grpSpLocks/>
          </p:cNvGrpSpPr>
          <p:nvPr/>
        </p:nvGrpSpPr>
        <p:grpSpPr bwMode="auto">
          <a:xfrm>
            <a:off x="1449102" y="3504914"/>
            <a:ext cx="3568700" cy="158750"/>
            <a:chOff x="3521076" y="2997200"/>
            <a:chExt cx="3568700" cy="241300"/>
          </a:xfrm>
        </p:grpSpPr>
        <p:sp>
          <p:nvSpPr>
            <p:cNvPr id="106" name="正方形/長方形 105">
              <a:extLst>
                <a:ext uri="{FF2B5EF4-FFF2-40B4-BE49-F238E27FC236}">
                  <a16:creationId xmlns:a16="http://schemas.microsoft.com/office/drawing/2014/main" id="{F5361EBE-0DD5-444F-89AA-178B0BD7CF19}"/>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07" name="円/楕円 25">
              <a:extLst>
                <a:ext uri="{FF2B5EF4-FFF2-40B4-BE49-F238E27FC236}">
                  <a16:creationId xmlns:a16="http://schemas.microsoft.com/office/drawing/2014/main" id="{DDA1B2D4-C4F5-4E94-B5AF-289ECB1CC640}"/>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08" name="図形グループ 42">
            <a:extLst>
              <a:ext uri="{FF2B5EF4-FFF2-40B4-BE49-F238E27FC236}">
                <a16:creationId xmlns:a16="http://schemas.microsoft.com/office/drawing/2014/main" id="{40FE7B11-6792-422C-A5A8-D3D09EFE7C75}"/>
              </a:ext>
            </a:extLst>
          </p:cNvPr>
          <p:cNvGrpSpPr/>
          <p:nvPr/>
        </p:nvGrpSpPr>
        <p:grpSpPr>
          <a:xfrm>
            <a:off x="1355527" y="3117564"/>
            <a:ext cx="3568700" cy="158750"/>
            <a:chOff x="3521076" y="2997200"/>
            <a:chExt cx="3568700" cy="241300"/>
          </a:xfrm>
          <a:solidFill>
            <a:srgbClr val="FF00FF"/>
          </a:solidFill>
        </p:grpSpPr>
        <p:sp>
          <p:nvSpPr>
            <p:cNvPr id="109" name="正方形/長方形 108">
              <a:extLst>
                <a:ext uri="{FF2B5EF4-FFF2-40B4-BE49-F238E27FC236}">
                  <a16:creationId xmlns:a16="http://schemas.microsoft.com/office/drawing/2014/main" id="{A80ABF4D-0C11-4381-832B-7341E42E1D1C}"/>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10" name="円/楕円 23">
              <a:extLst>
                <a:ext uri="{FF2B5EF4-FFF2-40B4-BE49-F238E27FC236}">
                  <a16:creationId xmlns:a16="http://schemas.microsoft.com/office/drawing/2014/main" id="{72497825-CC87-4B50-BB6A-061648DCD2A5}"/>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11" name="図形グループ 15">
            <a:extLst>
              <a:ext uri="{FF2B5EF4-FFF2-40B4-BE49-F238E27FC236}">
                <a16:creationId xmlns:a16="http://schemas.microsoft.com/office/drawing/2014/main" id="{83058F04-5DB8-4B63-BF5D-8C69FD878543}"/>
              </a:ext>
            </a:extLst>
          </p:cNvPr>
          <p:cNvGrpSpPr/>
          <p:nvPr/>
        </p:nvGrpSpPr>
        <p:grpSpPr>
          <a:xfrm>
            <a:off x="1555029" y="1742732"/>
            <a:ext cx="3568700" cy="158750"/>
            <a:chOff x="3521076" y="2997200"/>
            <a:chExt cx="3568700" cy="241300"/>
          </a:xfrm>
          <a:solidFill>
            <a:schemeClr val="accent4">
              <a:lumMod val="75000"/>
            </a:schemeClr>
          </a:solidFill>
        </p:grpSpPr>
        <p:sp>
          <p:nvSpPr>
            <p:cNvPr id="112" name="正方形/長方形 111">
              <a:extLst>
                <a:ext uri="{FF2B5EF4-FFF2-40B4-BE49-F238E27FC236}">
                  <a16:creationId xmlns:a16="http://schemas.microsoft.com/office/drawing/2014/main" id="{72BCF565-2508-4C44-8711-CCC5A521F32B}"/>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13" name="円/楕円 21">
              <a:extLst>
                <a:ext uri="{FF2B5EF4-FFF2-40B4-BE49-F238E27FC236}">
                  <a16:creationId xmlns:a16="http://schemas.microsoft.com/office/drawing/2014/main" id="{95CDF2AD-3B5F-484D-A6C6-1BBBE1318FE1}"/>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14" name="図形グループ 46">
            <a:extLst>
              <a:ext uri="{FF2B5EF4-FFF2-40B4-BE49-F238E27FC236}">
                <a16:creationId xmlns:a16="http://schemas.microsoft.com/office/drawing/2014/main" id="{29111716-B32A-406A-9194-C19A86FC8BDD}"/>
              </a:ext>
            </a:extLst>
          </p:cNvPr>
          <p:cNvGrpSpPr/>
          <p:nvPr/>
        </p:nvGrpSpPr>
        <p:grpSpPr>
          <a:xfrm>
            <a:off x="1429879" y="2774664"/>
            <a:ext cx="3568700" cy="158750"/>
            <a:chOff x="3521076" y="2997200"/>
            <a:chExt cx="3568700" cy="241300"/>
          </a:xfrm>
          <a:solidFill>
            <a:srgbClr val="FF0000"/>
          </a:solidFill>
        </p:grpSpPr>
        <p:sp>
          <p:nvSpPr>
            <p:cNvPr id="115" name="正方形/長方形 114">
              <a:extLst>
                <a:ext uri="{FF2B5EF4-FFF2-40B4-BE49-F238E27FC236}">
                  <a16:creationId xmlns:a16="http://schemas.microsoft.com/office/drawing/2014/main" id="{6126C1E3-E083-4452-8A33-47DB1520A4A8}"/>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16" name="円/楕円 19">
              <a:extLst>
                <a:ext uri="{FF2B5EF4-FFF2-40B4-BE49-F238E27FC236}">
                  <a16:creationId xmlns:a16="http://schemas.microsoft.com/office/drawing/2014/main" id="{5A783444-50D7-4F6D-ABBC-A69761F4EDB0}"/>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117" name="フリーフォーム: 図形 116">
            <a:extLst>
              <a:ext uri="{FF2B5EF4-FFF2-40B4-BE49-F238E27FC236}">
                <a16:creationId xmlns:a16="http://schemas.microsoft.com/office/drawing/2014/main" id="{52373604-C5C2-42C7-AA42-A3E48718E6D8}"/>
              </a:ext>
            </a:extLst>
          </p:cNvPr>
          <p:cNvSpPr/>
          <p:nvPr/>
        </p:nvSpPr>
        <p:spPr>
          <a:xfrm>
            <a:off x="1259847" y="1386258"/>
            <a:ext cx="650759" cy="3199211"/>
          </a:xfrm>
          <a:custGeom>
            <a:avLst/>
            <a:gdLst>
              <a:gd name="connsiteX0" fmla="*/ 466086 w 549213"/>
              <a:gd name="connsiteY0" fmla="*/ 0 h 3275214"/>
              <a:gd name="connsiteX1" fmla="*/ 573 w 549213"/>
              <a:gd name="connsiteY1" fmla="*/ 1645920 h 3275214"/>
              <a:gd name="connsiteX2" fmla="*/ 549213 w 549213"/>
              <a:gd name="connsiteY2" fmla="*/ 3275214 h 3275214"/>
              <a:gd name="connsiteX0" fmla="*/ 480714 w 563841"/>
              <a:gd name="connsiteY0" fmla="*/ 0 h 3275214"/>
              <a:gd name="connsiteX1" fmla="*/ 181456 w 563841"/>
              <a:gd name="connsiteY1" fmla="*/ 598516 h 3275214"/>
              <a:gd name="connsiteX2" fmla="*/ 15201 w 563841"/>
              <a:gd name="connsiteY2" fmla="*/ 1645920 h 3275214"/>
              <a:gd name="connsiteX3" fmla="*/ 563841 w 563841"/>
              <a:gd name="connsiteY3" fmla="*/ 3275214 h 3275214"/>
              <a:gd name="connsiteX0" fmla="*/ 476890 w 560017"/>
              <a:gd name="connsiteY0" fmla="*/ 0 h 3275214"/>
              <a:gd name="connsiteX1" fmla="*/ 210883 w 560017"/>
              <a:gd name="connsiteY1" fmla="*/ 315883 h 3275214"/>
              <a:gd name="connsiteX2" fmla="*/ 11377 w 560017"/>
              <a:gd name="connsiteY2" fmla="*/ 1645920 h 3275214"/>
              <a:gd name="connsiteX3" fmla="*/ 560017 w 560017"/>
              <a:gd name="connsiteY3" fmla="*/ 3275214 h 3275214"/>
              <a:gd name="connsiteX0" fmla="*/ 476890 w 560017"/>
              <a:gd name="connsiteY0" fmla="*/ 0 h 3275214"/>
              <a:gd name="connsiteX1" fmla="*/ 210883 w 560017"/>
              <a:gd name="connsiteY1" fmla="*/ 315883 h 3275214"/>
              <a:gd name="connsiteX2" fmla="*/ 11377 w 560017"/>
              <a:gd name="connsiteY2" fmla="*/ 1645920 h 3275214"/>
              <a:gd name="connsiteX3" fmla="*/ 560017 w 560017"/>
              <a:gd name="connsiteY3" fmla="*/ 3275214 h 3275214"/>
              <a:gd name="connsiteX0" fmla="*/ 479793 w 562920"/>
              <a:gd name="connsiteY0" fmla="*/ 0 h 3275214"/>
              <a:gd name="connsiteX1" fmla="*/ 213786 w 562920"/>
              <a:gd name="connsiteY1" fmla="*/ 315883 h 3275214"/>
              <a:gd name="connsiteX2" fmla="*/ 14280 w 562920"/>
              <a:gd name="connsiteY2" fmla="*/ 1645920 h 3275214"/>
              <a:gd name="connsiteX3" fmla="*/ 562920 w 562920"/>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565322 w 565322"/>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565322 w 565322"/>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282690 w 565322"/>
              <a:gd name="connsiteY3" fmla="*/ 2676698 h 3275214"/>
              <a:gd name="connsiteX4" fmla="*/ 565322 w 565322"/>
              <a:gd name="connsiteY4" fmla="*/ 3275214 h 3275214"/>
              <a:gd name="connsiteX0" fmla="*/ 469279 w 552406"/>
              <a:gd name="connsiteY0" fmla="*/ 0 h 3275214"/>
              <a:gd name="connsiteX1" fmla="*/ 186647 w 552406"/>
              <a:gd name="connsiteY1" fmla="*/ 415636 h 3275214"/>
              <a:gd name="connsiteX2" fmla="*/ 3766 w 552406"/>
              <a:gd name="connsiteY2" fmla="*/ 1645920 h 3275214"/>
              <a:gd name="connsiteX3" fmla="*/ 319650 w 552406"/>
              <a:gd name="connsiteY3" fmla="*/ 2876204 h 3275214"/>
              <a:gd name="connsiteX4" fmla="*/ 552406 w 552406"/>
              <a:gd name="connsiteY4" fmla="*/ 3275214 h 3275214"/>
              <a:gd name="connsiteX0" fmla="*/ 469279 w 652159"/>
              <a:gd name="connsiteY0" fmla="*/ 0 h 3225337"/>
              <a:gd name="connsiteX1" fmla="*/ 186647 w 652159"/>
              <a:gd name="connsiteY1" fmla="*/ 415636 h 3225337"/>
              <a:gd name="connsiteX2" fmla="*/ 3766 w 652159"/>
              <a:gd name="connsiteY2" fmla="*/ 1645920 h 3225337"/>
              <a:gd name="connsiteX3" fmla="*/ 319650 w 652159"/>
              <a:gd name="connsiteY3" fmla="*/ 2876204 h 3225337"/>
              <a:gd name="connsiteX4" fmla="*/ 652159 w 652159"/>
              <a:gd name="connsiteY4" fmla="*/ 3225337 h 3225337"/>
              <a:gd name="connsiteX0" fmla="*/ 468555 w 651435"/>
              <a:gd name="connsiteY0" fmla="*/ 0 h 3225337"/>
              <a:gd name="connsiteX1" fmla="*/ 185923 w 651435"/>
              <a:gd name="connsiteY1" fmla="*/ 415636 h 3225337"/>
              <a:gd name="connsiteX2" fmla="*/ 3042 w 651435"/>
              <a:gd name="connsiteY2" fmla="*/ 1645920 h 3225337"/>
              <a:gd name="connsiteX3" fmla="*/ 302301 w 651435"/>
              <a:gd name="connsiteY3" fmla="*/ 2709949 h 3225337"/>
              <a:gd name="connsiteX4" fmla="*/ 651435 w 651435"/>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87474 w 650759"/>
              <a:gd name="connsiteY0" fmla="*/ 0 h 3199211"/>
              <a:gd name="connsiteX1" fmla="*/ 185247 w 650759"/>
              <a:gd name="connsiteY1" fmla="*/ 389510 h 3199211"/>
              <a:gd name="connsiteX2" fmla="*/ 2366 w 650759"/>
              <a:gd name="connsiteY2" fmla="*/ 1619794 h 3199211"/>
              <a:gd name="connsiteX3" fmla="*/ 284999 w 650759"/>
              <a:gd name="connsiteY3" fmla="*/ 2723157 h 3199211"/>
              <a:gd name="connsiteX4" fmla="*/ 650759 w 650759"/>
              <a:gd name="connsiteY4" fmla="*/ 3199211 h 3199211"/>
              <a:gd name="connsiteX0" fmla="*/ 487474 w 650759"/>
              <a:gd name="connsiteY0" fmla="*/ 0 h 3199211"/>
              <a:gd name="connsiteX1" fmla="*/ 185247 w 650759"/>
              <a:gd name="connsiteY1" fmla="*/ 389510 h 3199211"/>
              <a:gd name="connsiteX2" fmla="*/ 2366 w 650759"/>
              <a:gd name="connsiteY2" fmla="*/ 1619794 h 3199211"/>
              <a:gd name="connsiteX3" fmla="*/ 284999 w 650759"/>
              <a:gd name="connsiteY3" fmla="*/ 2723157 h 3199211"/>
              <a:gd name="connsiteX4" fmla="*/ 650759 w 650759"/>
              <a:gd name="connsiteY4" fmla="*/ 3199211 h 3199211"/>
              <a:gd name="connsiteX0" fmla="*/ 487474 w 650759"/>
              <a:gd name="connsiteY0" fmla="*/ 0 h 3199211"/>
              <a:gd name="connsiteX1" fmla="*/ 185247 w 650759"/>
              <a:gd name="connsiteY1" fmla="*/ 389510 h 3199211"/>
              <a:gd name="connsiteX2" fmla="*/ 2366 w 650759"/>
              <a:gd name="connsiteY2" fmla="*/ 1619794 h 3199211"/>
              <a:gd name="connsiteX3" fmla="*/ 284999 w 650759"/>
              <a:gd name="connsiteY3" fmla="*/ 2723157 h 3199211"/>
              <a:gd name="connsiteX4" fmla="*/ 650759 w 650759"/>
              <a:gd name="connsiteY4" fmla="*/ 3199211 h 3199211"/>
              <a:gd name="connsiteX0" fmla="*/ 487474 w 650759"/>
              <a:gd name="connsiteY0" fmla="*/ 0 h 3199211"/>
              <a:gd name="connsiteX1" fmla="*/ 185247 w 650759"/>
              <a:gd name="connsiteY1" fmla="*/ 389510 h 3199211"/>
              <a:gd name="connsiteX2" fmla="*/ 2366 w 650759"/>
              <a:gd name="connsiteY2" fmla="*/ 1619794 h 3199211"/>
              <a:gd name="connsiteX3" fmla="*/ 284999 w 650759"/>
              <a:gd name="connsiteY3" fmla="*/ 2723157 h 3199211"/>
              <a:gd name="connsiteX4" fmla="*/ 650759 w 650759"/>
              <a:gd name="connsiteY4" fmla="*/ 3199211 h 319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59" h="3199211">
                <a:moveTo>
                  <a:pt x="487474" y="0"/>
                </a:moveTo>
                <a:cubicBezTo>
                  <a:pt x="346158" y="158536"/>
                  <a:pt x="348928" y="84908"/>
                  <a:pt x="185247" y="389510"/>
                </a:cubicBezTo>
                <a:cubicBezTo>
                  <a:pt x="57786" y="663830"/>
                  <a:pt x="-14259" y="1230853"/>
                  <a:pt x="2366" y="1619794"/>
                </a:cubicBezTo>
                <a:cubicBezTo>
                  <a:pt x="18991" y="2008735"/>
                  <a:pt x="121381" y="2378821"/>
                  <a:pt x="284999" y="2723157"/>
                </a:cubicBezTo>
                <a:cubicBezTo>
                  <a:pt x="431789" y="2978080"/>
                  <a:pt x="603654" y="3099458"/>
                  <a:pt x="650759" y="3199211"/>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3273FA13-E38D-4583-9B28-C0951E4A4A77}"/>
                  </a:ext>
                </a:extLst>
              </p:cNvPr>
              <p:cNvSpPr txBox="1"/>
              <p:nvPr/>
            </p:nvSpPr>
            <p:spPr>
              <a:xfrm>
                <a:off x="4028327" y="4412403"/>
                <a:ext cx="1142236"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𝜏</m:t>
                      </m:r>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0</m:t>
                          </m:r>
                        </m:e>
                        <m:sup>
                          <m:r>
                            <a:rPr kumimoji="1" lang="en-US" altLang="ja-JP" sz="2800" b="0" i="1" smtClean="0">
                              <a:latin typeface="Cambria Math" panose="02040503050406030204" pitchFamily="18" charset="0"/>
                            </a:rPr>
                            <m:t>+</m:t>
                          </m:r>
                        </m:sup>
                      </m:sSup>
                    </m:oMath>
                  </m:oMathPara>
                </a14:m>
                <a:endParaRPr kumimoji="1" lang="ja-JP" altLang="en-US" sz="2800" dirty="0"/>
              </a:p>
            </p:txBody>
          </p:sp>
        </mc:Choice>
        <mc:Fallback xmlns="">
          <p:sp>
            <p:nvSpPr>
              <p:cNvPr id="118" name="テキスト ボックス 117">
                <a:extLst>
                  <a:ext uri="{FF2B5EF4-FFF2-40B4-BE49-F238E27FC236}">
                    <a16:creationId xmlns:a16="http://schemas.microsoft.com/office/drawing/2014/main" id="{3273FA13-E38D-4583-9B28-C0951E4A4A77}"/>
                  </a:ext>
                </a:extLst>
              </p:cNvPr>
              <p:cNvSpPr txBox="1">
                <a:spLocks noRot="1" noChangeAspect="1" noMove="1" noResize="1" noEditPoints="1" noAdjustHandles="1" noChangeArrowheads="1" noChangeShapeType="1" noTextEdit="1"/>
              </p:cNvSpPr>
              <p:nvPr/>
            </p:nvSpPr>
            <p:spPr>
              <a:xfrm>
                <a:off x="4028327" y="4412403"/>
                <a:ext cx="1142236" cy="430887"/>
              </a:xfrm>
              <a:prstGeom prst="rect">
                <a:avLst/>
              </a:prstGeom>
              <a:blipFill>
                <a:blip r:embed="rId6"/>
                <a:stretch>
                  <a:fillRect/>
                </a:stretch>
              </a:blipFill>
            </p:spPr>
            <p:txBody>
              <a:bodyPr/>
              <a:lstStyle/>
              <a:p>
                <a:r>
                  <a:rPr lang="ja-JP" altLang="en-US">
                    <a:noFill/>
                  </a:rPr>
                  <a:t> </a:t>
                </a:r>
              </a:p>
            </p:txBody>
          </p:sp>
        </mc:Fallback>
      </mc:AlternateContent>
      <p:cxnSp>
        <p:nvCxnSpPr>
          <p:cNvPr id="119" name="直線矢印コネクタ 118">
            <a:extLst>
              <a:ext uri="{FF2B5EF4-FFF2-40B4-BE49-F238E27FC236}">
                <a16:creationId xmlns:a16="http://schemas.microsoft.com/office/drawing/2014/main" id="{887990E6-C6AB-4B3E-BF6C-5DA8F2EB6D85}"/>
              </a:ext>
            </a:extLst>
          </p:cNvPr>
          <p:cNvCxnSpPr/>
          <p:nvPr/>
        </p:nvCxnSpPr>
        <p:spPr>
          <a:xfrm flipV="1">
            <a:off x="3235230" y="2041295"/>
            <a:ext cx="0" cy="7700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a:extLst>
              <a:ext uri="{FF2B5EF4-FFF2-40B4-BE49-F238E27FC236}">
                <a16:creationId xmlns:a16="http://schemas.microsoft.com/office/drawing/2014/main" id="{599427C1-CC42-456B-86B6-3603E1286620}"/>
              </a:ext>
            </a:extLst>
          </p:cNvPr>
          <p:cNvCxnSpPr/>
          <p:nvPr/>
        </p:nvCxnSpPr>
        <p:spPr>
          <a:xfrm flipV="1">
            <a:off x="3246382" y="2700489"/>
            <a:ext cx="423746" cy="997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7F2224E2-1EF5-47B6-A39C-4EFF1F2E5970}"/>
              </a:ext>
            </a:extLst>
          </p:cNvPr>
          <p:cNvCxnSpPr>
            <a:cxnSpLocks/>
          </p:cNvCxnSpPr>
          <p:nvPr/>
        </p:nvCxnSpPr>
        <p:spPr>
          <a:xfrm>
            <a:off x="3246382" y="2811388"/>
            <a:ext cx="1548000" cy="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8A65761D-F5A8-4F31-821B-3F026AB261AD}"/>
                  </a:ext>
                </a:extLst>
              </p:cNvPr>
              <p:cNvSpPr txBox="1"/>
              <p:nvPr/>
            </p:nvSpPr>
            <p:spPr>
              <a:xfrm>
                <a:off x="3593121" y="2283035"/>
                <a:ext cx="304250"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oMath>
                  </m:oMathPara>
                </a14:m>
                <a:endParaRPr kumimoji="1" lang="ja-JP" altLang="en-US" sz="2800" dirty="0"/>
              </a:p>
            </p:txBody>
          </p:sp>
        </mc:Choice>
        <mc:Fallback xmlns="">
          <p:sp>
            <p:nvSpPr>
              <p:cNvPr id="122" name="テキスト ボックス 121">
                <a:extLst>
                  <a:ext uri="{FF2B5EF4-FFF2-40B4-BE49-F238E27FC236}">
                    <a16:creationId xmlns:a16="http://schemas.microsoft.com/office/drawing/2014/main" id="{8A65761D-F5A8-4F31-821B-3F026AB261AD}"/>
                  </a:ext>
                </a:extLst>
              </p:cNvPr>
              <p:cNvSpPr txBox="1">
                <a:spLocks noRot="1" noChangeAspect="1" noMove="1" noResize="1" noEditPoints="1" noAdjustHandles="1" noChangeArrowheads="1" noChangeShapeType="1" noTextEdit="1"/>
              </p:cNvSpPr>
              <p:nvPr/>
            </p:nvSpPr>
            <p:spPr>
              <a:xfrm>
                <a:off x="3593121" y="2283035"/>
                <a:ext cx="304250" cy="430887"/>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3" name="テキスト ボックス 122">
                <a:extLst>
                  <a:ext uri="{FF2B5EF4-FFF2-40B4-BE49-F238E27FC236}">
                    <a16:creationId xmlns:a16="http://schemas.microsoft.com/office/drawing/2014/main" id="{E8EBD9CB-0FCA-49C0-9CB5-589A0D8BC498}"/>
                  </a:ext>
                </a:extLst>
              </p:cNvPr>
              <p:cNvSpPr txBox="1"/>
              <p:nvPr/>
            </p:nvSpPr>
            <p:spPr>
              <a:xfrm>
                <a:off x="2937258" y="1785129"/>
                <a:ext cx="309124"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𝑦</m:t>
                      </m:r>
                    </m:oMath>
                  </m:oMathPara>
                </a14:m>
                <a:endParaRPr kumimoji="1" lang="ja-JP" altLang="en-US" sz="2800" dirty="0"/>
              </a:p>
            </p:txBody>
          </p:sp>
        </mc:Choice>
        <mc:Fallback xmlns="">
          <p:sp>
            <p:nvSpPr>
              <p:cNvPr id="123" name="テキスト ボックス 122">
                <a:extLst>
                  <a:ext uri="{FF2B5EF4-FFF2-40B4-BE49-F238E27FC236}">
                    <a16:creationId xmlns:a16="http://schemas.microsoft.com/office/drawing/2014/main" id="{E8EBD9CB-0FCA-49C0-9CB5-589A0D8BC498}"/>
                  </a:ext>
                </a:extLst>
              </p:cNvPr>
              <p:cNvSpPr txBox="1">
                <a:spLocks noRot="1" noChangeAspect="1" noMove="1" noResize="1" noEditPoints="1" noAdjustHandles="1" noChangeArrowheads="1" noChangeShapeType="1" noTextEdit="1"/>
              </p:cNvSpPr>
              <p:nvPr/>
            </p:nvSpPr>
            <p:spPr>
              <a:xfrm>
                <a:off x="2937258" y="1785129"/>
                <a:ext cx="309124" cy="430887"/>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4" name="テキスト ボックス 123">
                <a:extLst>
                  <a:ext uri="{FF2B5EF4-FFF2-40B4-BE49-F238E27FC236}">
                    <a16:creationId xmlns:a16="http://schemas.microsoft.com/office/drawing/2014/main" id="{21F7A495-0DBD-45FB-BC3C-756DDC69B7C8}"/>
                  </a:ext>
                </a:extLst>
              </p:cNvPr>
              <p:cNvSpPr txBox="1"/>
              <p:nvPr/>
            </p:nvSpPr>
            <p:spPr>
              <a:xfrm>
                <a:off x="4380924" y="2801630"/>
                <a:ext cx="437043"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𝜂</m:t>
                          </m:r>
                        </m:e>
                        <m:sub>
                          <m:r>
                            <a:rPr kumimoji="1" lang="en-US" altLang="ja-JP" sz="2800" b="0" i="1" smtClean="0">
                              <a:latin typeface="Cambria Math" panose="02040503050406030204" pitchFamily="18" charset="0"/>
                            </a:rPr>
                            <m:t>𝑠</m:t>
                          </m:r>
                        </m:sub>
                      </m:sSub>
                    </m:oMath>
                  </m:oMathPara>
                </a14:m>
                <a:endParaRPr kumimoji="1" lang="ja-JP" altLang="en-US" sz="2800" dirty="0"/>
              </a:p>
            </p:txBody>
          </p:sp>
        </mc:Choice>
        <mc:Fallback xmlns="">
          <p:sp>
            <p:nvSpPr>
              <p:cNvPr id="124" name="テキスト ボックス 123">
                <a:extLst>
                  <a:ext uri="{FF2B5EF4-FFF2-40B4-BE49-F238E27FC236}">
                    <a16:creationId xmlns:a16="http://schemas.microsoft.com/office/drawing/2014/main" id="{21F7A495-0DBD-45FB-BC3C-756DDC69B7C8}"/>
                  </a:ext>
                </a:extLst>
              </p:cNvPr>
              <p:cNvSpPr txBox="1">
                <a:spLocks noRot="1" noChangeAspect="1" noMove="1" noResize="1" noEditPoints="1" noAdjustHandles="1" noChangeArrowheads="1" noChangeShapeType="1" noTextEdit="1"/>
              </p:cNvSpPr>
              <p:nvPr/>
            </p:nvSpPr>
            <p:spPr>
              <a:xfrm>
                <a:off x="4380924" y="2801630"/>
                <a:ext cx="437043" cy="430887"/>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m3d="http://schemas.microsoft.com/office/drawing/2017/model3d">
        <mc:Choice Requires="am3d">
          <p:graphicFrame>
            <p:nvGraphicFramePr>
              <p:cNvPr id="125" name="3D モデル 124" descr="disc">
                <a:extLst>
                  <a:ext uri="{FF2B5EF4-FFF2-40B4-BE49-F238E27FC236}">
                    <a16:creationId xmlns:a16="http://schemas.microsoft.com/office/drawing/2014/main" id="{263D553F-B96C-4F45-B77C-97CEB6156FE7}"/>
                  </a:ext>
                </a:extLst>
              </p:cNvPr>
              <p:cNvGraphicFramePr>
                <a:graphicFrameLocks noChangeAspect="1"/>
              </p:cNvGraphicFramePr>
              <p:nvPr>
                <p:extLst>
                  <p:ext uri="{D42A27DB-BD31-4B8C-83A1-F6EECF244321}">
                    <p14:modId xmlns:p14="http://schemas.microsoft.com/office/powerpoint/2010/main" val="2735894702"/>
                  </p:ext>
                </p:extLst>
              </p:nvPr>
            </p:nvGraphicFramePr>
            <p:xfrm rot="5400000">
              <a:off x="3765829" y="1531118"/>
              <a:ext cx="4758449" cy="2937592"/>
            </p:xfrm>
            <a:graphic>
              <a:graphicData uri="http://schemas.microsoft.com/office/drawing/2017/model3d">
                <am3d:model3d r:embed="rId2">
                  <am3d:spPr>
                    <a:xfrm rot="5400000">
                      <a:off x="0" y="0"/>
                      <a:ext cx="4758449" cy="2937592"/>
                    </a:xfrm>
                    <a:prstGeom prst="rect">
                      <a:avLst/>
                    </a:prstGeom>
                    <a:noFill/>
                  </am3d:spPr>
                  <am3d:camera>
                    <am3d:pos x="0" y="0" z="69165578"/>
                    <am3d:up dx="0" dy="36000000" dz="0"/>
                    <am3d:lookAt x="0" y="0" z="0"/>
                    <am3d:perspective fov="2700000"/>
                  </am3d:camera>
                  <am3d:trans>
                    <am3d:meterPerModelUnit n="3687" d="1000000"/>
                    <am3d:preTrans dx="-569740" dy="-11260414" dz="-26546916"/>
                    <am3d:scale>
                      <am3d:sx n="1000000" d="1000000"/>
                      <am3d:sy n="1000000" d="1000000"/>
                      <am3d:sz n="1000000" d="1000000"/>
                    </am3d:scale>
                    <am3d:rot/>
                    <am3d:postTrans dx="0" dy="0" dz="0"/>
                  </am3d:trans>
                  <am3d:attrSrcUrl r:id="rId3"/>
                  <am3d:raster rName="Office3DRenderer" rVer="16.0.8326">
                    <am3d:blip r:embed="rId11"/>
                  </am3d:raster>
                  <am3d:objViewport viewportSz="5787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5" name="3D モデル 124" descr="disc">
                <a:extLst>
                  <a:ext uri="{FF2B5EF4-FFF2-40B4-BE49-F238E27FC236}">
                    <a16:creationId xmlns:a16="http://schemas.microsoft.com/office/drawing/2014/main" id="{263D553F-B96C-4F45-B77C-97CEB6156FE7}"/>
                  </a:ext>
                </a:extLst>
              </p:cNvPr>
              <p:cNvPicPr>
                <a:picLocks noGrp="1" noRot="1" noChangeAspect="1" noMove="1" noResize="1" noEditPoints="1" noAdjustHandles="1" noChangeArrowheads="1" noChangeShapeType="1" noCrop="1"/>
              </p:cNvPicPr>
              <p:nvPr/>
            </p:nvPicPr>
            <p:blipFill>
              <a:blip r:embed="rId11"/>
              <a:stretch>
                <a:fillRect/>
              </a:stretch>
            </p:blipFill>
            <p:spPr>
              <a:xfrm rot="5400000">
                <a:off x="3765829" y="1531118"/>
                <a:ext cx="4758449" cy="2937592"/>
              </a:xfrm>
              <a:prstGeom prst="rect">
                <a:avLst/>
              </a:prstGeom>
              <a:noFill/>
            </p:spPr>
          </p:pic>
        </mc:Fallback>
      </mc:AlternateContent>
      <p:sp>
        <p:nvSpPr>
          <p:cNvPr id="3" name="テキスト ボックス 2">
            <a:extLst>
              <a:ext uri="{FF2B5EF4-FFF2-40B4-BE49-F238E27FC236}">
                <a16:creationId xmlns:a16="http://schemas.microsoft.com/office/drawing/2014/main" id="{1BED5D57-A6C2-4F6D-8437-DCFA6CB2020E}"/>
              </a:ext>
            </a:extLst>
          </p:cNvPr>
          <p:cNvSpPr txBox="1"/>
          <p:nvPr/>
        </p:nvSpPr>
        <p:spPr>
          <a:xfrm>
            <a:off x="3091820" y="6165304"/>
            <a:ext cx="3539752" cy="338554"/>
          </a:xfrm>
          <a:prstGeom prst="rect">
            <a:avLst/>
          </a:prstGeom>
          <a:noFill/>
        </p:spPr>
        <p:txBody>
          <a:bodyPr wrap="none" rtlCol="0">
            <a:spAutoFit/>
          </a:bodyPr>
          <a:lstStyle/>
          <a:p>
            <a:pPr algn="l"/>
            <a:r>
              <a:rPr kumimoji="1" lang="en-US" altLang="ja-JP" sz="1600" dirty="0" err="1"/>
              <a:t>T.Matsui</a:t>
            </a:r>
            <a:r>
              <a:rPr kumimoji="1" lang="en-US" altLang="ja-JP" sz="1600" dirty="0"/>
              <a:t>, </a:t>
            </a:r>
            <a:r>
              <a:rPr kumimoji="1" lang="en-US" altLang="ja-JP" sz="1600" dirty="0" err="1"/>
              <a:t>Nucl</a:t>
            </a:r>
            <a:r>
              <a:rPr kumimoji="1" lang="en-US" altLang="ja-JP" sz="1600" dirty="0"/>
              <a:t>. Phys. A461, 27c  (1987).</a:t>
            </a:r>
            <a:endParaRPr kumimoji="1" lang="ja-JP" altLang="en-US" sz="1600" dirty="0"/>
          </a:p>
        </p:txBody>
      </p:sp>
      <p:grpSp>
        <p:nvGrpSpPr>
          <p:cNvPr id="126" name="グループ化 125">
            <a:extLst>
              <a:ext uri="{FF2B5EF4-FFF2-40B4-BE49-F238E27FC236}">
                <a16:creationId xmlns:a16="http://schemas.microsoft.com/office/drawing/2014/main" id="{24E23A02-5483-421B-9577-0AAD8407B0F4}"/>
              </a:ext>
            </a:extLst>
          </p:cNvPr>
          <p:cNvGrpSpPr>
            <a:grpSpLocks noChangeAspect="1"/>
          </p:cNvGrpSpPr>
          <p:nvPr/>
        </p:nvGrpSpPr>
        <p:grpSpPr>
          <a:xfrm>
            <a:off x="11162575" y="5333195"/>
            <a:ext cx="791146" cy="1728871"/>
            <a:chOff x="1795273" y="2610896"/>
            <a:chExt cx="1977865" cy="4322177"/>
          </a:xfrm>
        </p:grpSpPr>
        <p:pic>
          <p:nvPicPr>
            <p:cNvPr id="127" name="グラフィックス 126" descr="装飾的な円">
              <a:extLst>
                <a:ext uri="{FF2B5EF4-FFF2-40B4-BE49-F238E27FC236}">
                  <a16:creationId xmlns:a16="http://schemas.microsoft.com/office/drawing/2014/main" id="{A5DDDF61-9820-4203-82A8-C538E30765C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400000">
              <a:off x="2444035" y="2610896"/>
              <a:ext cx="680338" cy="4322177"/>
            </a:xfrm>
            <a:prstGeom prst="rect">
              <a:avLst/>
            </a:prstGeom>
          </p:spPr>
        </p:pic>
        <p:pic>
          <p:nvPicPr>
            <p:cNvPr id="128" name="グラフィックス 127" descr="中心点から放射状に広がる複数の円">
              <a:extLst>
                <a:ext uri="{FF2B5EF4-FFF2-40B4-BE49-F238E27FC236}">
                  <a16:creationId xmlns:a16="http://schemas.microsoft.com/office/drawing/2014/main" id="{C484F3EF-A012-4176-A049-C7D9E8CA77EA}"/>
                </a:ext>
              </a:extLst>
            </p:cNvPr>
            <p:cNvPicPr>
              <a:picLocks noChangeAspect="1"/>
            </p:cNvPicPr>
            <p:nvPr/>
          </p:nvPicPr>
          <p:blipFill>
            <a:blip r:embed="rId1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895245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D7A60A-1EE3-41B1-9C4A-E937B00E9E5A}"/>
              </a:ext>
            </a:extLst>
          </p:cNvPr>
          <p:cNvSpPr>
            <a:spLocks noGrp="1"/>
          </p:cNvSpPr>
          <p:nvPr>
            <p:ph type="title"/>
          </p:nvPr>
        </p:nvSpPr>
        <p:spPr/>
        <p:txBody>
          <a:bodyPr>
            <a:normAutofit/>
          </a:bodyPr>
          <a:lstStyle/>
          <a:p>
            <a:pPr algn="ctr"/>
            <a:r>
              <a:rPr kumimoji="1" lang="en-US" altLang="ja-JP" sz="4000" dirty="0"/>
              <a:t>Small x</a:t>
            </a:r>
            <a:r>
              <a:rPr kumimoji="1" lang="ja-JP" altLang="en-US" sz="4000" dirty="0"/>
              <a:t>領域のバリオンストッピング</a:t>
            </a:r>
          </a:p>
        </p:txBody>
      </p:sp>
      <p:pic>
        <p:nvPicPr>
          <p:cNvPr id="3" name="図 2">
            <a:extLst>
              <a:ext uri="{FF2B5EF4-FFF2-40B4-BE49-F238E27FC236}">
                <a16:creationId xmlns:a16="http://schemas.microsoft.com/office/drawing/2014/main" id="{A1173673-BE77-4655-9666-6DF808F386B5}"/>
              </a:ext>
            </a:extLst>
          </p:cNvPr>
          <p:cNvPicPr>
            <a:picLocks noChangeAspect="1"/>
          </p:cNvPicPr>
          <p:nvPr/>
        </p:nvPicPr>
        <p:blipFill rotWithShape="1">
          <a:blip r:embed="rId2"/>
          <a:srcRect l="26966" t="11179" r="29329" b="6473"/>
          <a:stretch/>
        </p:blipFill>
        <p:spPr>
          <a:xfrm>
            <a:off x="407368" y="1268760"/>
            <a:ext cx="5328592" cy="5040560"/>
          </a:xfrm>
          <a:prstGeom prst="rect">
            <a:avLst/>
          </a:prstGeom>
        </p:spPr>
      </p:pic>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7927E1D8-2656-4BD8-A2D8-85ED35A53C22}"/>
                  </a:ext>
                </a:extLst>
              </p:cNvPr>
              <p:cNvSpPr txBox="1"/>
              <p:nvPr/>
            </p:nvSpPr>
            <p:spPr>
              <a:xfrm>
                <a:off x="6096000" y="1340768"/>
                <a:ext cx="5413725" cy="89165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kumimoji="1" lang="en-US" altLang="ja-JP" sz="2800" i="1" smtClean="0">
                              <a:latin typeface="Cambria Math" panose="02040503050406030204" pitchFamily="18" charset="0"/>
                            </a:rPr>
                          </m:ctrlPr>
                        </m:fPr>
                        <m:num>
                          <m:r>
                            <a:rPr kumimoji="1" lang="en-US" altLang="ja-JP" sz="2800" b="0" i="1" smtClean="0">
                              <a:latin typeface="Cambria Math" panose="02040503050406030204" pitchFamily="18" charset="0"/>
                            </a:rPr>
                            <m:t>𝑑</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𝑁</m:t>
                              </m:r>
                            </m:e>
                            <m:sub>
                              <m:r>
                                <m:rPr>
                                  <m:sty m:val="p"/>
                                </m:rPr>
                                <a:rPr kumimoji="1" lang="en-US" altLang="ja-JP" sz="2800" b="0" i="0" smtClean="0">
                                  <a:latin typeface="Cambria Math" panose="02040503050406030204" pitchFamily="18" charset="0"/>
                                </a:rPr>
                                <m:t>B</m:t>
                              </m:r>
                            </m:sub>
                          </m:sSub>
                        </m:num>
                        <m:den>
                          <m:r>
                            <a:rPr kumimoji="1" lang="en-US" altLang="ja-JP" sz="2800" b="0" i="1" smtClean="0">
                              <a:latin typeface="Cambria Math" panose="02040503050406030204" pitchFamily="18" charset="0"/>
                            </a:rPr>
                            <m:t>𝑑𝑦</m:t>
                          </m:r>
                        </m:den>
                      </m:f>
                      <m:r>
                        <a:rPr kumimoji="1" lang="en-US" altLang="ja-JP" sz="2800" b="0" i="1" smtClean="0">
                          <a:latin typeface="Cambria Math" panose="02040503050406030204" pitchFamily="18" charset="0"/>
                        </a:rPr>
                        <m:t> ~ </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𝑥</m:t>
                          </m:r>
                        </m:e>
                        <m:sub>
                          <m:r>
                            <m:rPr>
                              <m:sty m:val="p"/>
                            </m:rPr>
                            <a:rPr kumimoji="1" lang="en-US" altLang="ja-JP" sz="2800" b="0" i="0" smtClean="0">
                              <a:latin typeface="Cambria Math" panose="02040503050406030204" pitchFamily="18" charset="0"/>
                            </a:rPr>
                            <m:t>R</m:t>
                          </m:r>
                        </m:sub>
                      </m:sSub>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𝑓</m:t>
                          </m:r>
                        </m:e>
                        <m:sub>
                          <m:r>
                            <m:rPr>
                              <m:sty m:val="p"/>
                            </m:rPr>
                            <a:rPr kumimoji="1" lang="en-US" altLang="ja-JP" sz="2800" b="0" i="0" smtClean="0">
                              <a:latin typeface="Cambria Math" panose="02040503050406030204" pitchFamily="18" charset="0"/>
                            </a:rPr>
                            <m:t>v</m:t>
                          </m:r>
                        </m:sub>
                      </m:sSub>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𝑥</m:t>
                              </m:r>
                            </m:e>
                            <m:sub>
                              <m:r>
                                <m:rPr>
                                  <m:sty m:val="p"/>
                                </m:rPr>
                                <a:rPr kumimoji="1" lang="en-US" altLang="ja-JP" sz="2800" b="0" i="0" smtClean="0">
                                  <a:latin typeface="Cambria Math" panose="02040503050406030204" pitchFamily="18" charset="0"/>
                                </a:rPr>
                                <m:t>R</m:t>
                              </m:r>
                            </m:sub>
                          </m:sSub>
                          <m:r>
                            <a:rPr kumimoji="1" lang="en-US" altLang="ja-JP" sz="2800" b="0" i="1" smtClean="0">
                              <a:latin typeface="Cambria Math" panose="02040503050406030204" pitchFamily="18" charset="0"/>
                            </a:rPr>
                            <m:t>,</m:t>
                          </m:r>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𝑄</m:t>
                              </m:r>
                            </m:e>
                            <m:sub>
                              <m:r>
                                <m:rPr>
                                  <m:sty m:val="p"/>
                                </m:rPr>
                                <a:rPr kumimoji="1" lang="en-US" altLang="ja-JP" sz="2800" b="0" i="0" smtClean="0">
                                  <a:latin typeface="Cambria Math" panose="02040503050406030204" pitchFamily="18" charset="0"/>
                                </a:rPr>
                                <m:t>s</m:t>
                              </m:r>
                            </m:sub>
                            <m:sup>
                              <m:r>
                                <a:rPr kumimoji="1" lang="en-US" altLang="ja-JP" sz="2800" b="0" i="1" smtClean="0">
                                  <a:latin typeface="Cambria Math" panose="02040503050406030204" pitchFamily="18" charset="0"/>
                                </a:rPr>
                                <m:t>2</m:t>
                              </m:r>
                            </m:sup>
                          </m:sSubSup>
                        </m:e>
                      </m:d>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𝑥</m:t>
                          </m:r>
                        </m:e>
                        <m:sub>
                          <m:r>
                            <m:rPr>
                              <m:sty m:val="p"/>
                            </m:rPr>
                            <a:rPr kumimoji="1" lang="en-US" altLang="ja-JP" sz="2800" b="0" i="0" smtClean="0">
                              <a:latin typeface="Cambria Math" panose="02040503050406030204" pitchFamily="18" charset="0"/>
                            </a:rPr>
                            <m:t>L</m:t>
                          </m:r>
                        </m:sub>
                      </m:sSub>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𝑓</m:t>
                          </m:r>
                        </m:e>
                        <m:sub>
                          <m:r>
                            <m:rPr>
                              <m:sty m:val="p"/>
                            </m:rPr>
                            <a:rPr kumimoji="1" lang="en-US" altLang="ja-JP" sz="2800" b="0" i="0" smtClean="0">
                              <a:latin typeface="Cambria Math" panose="02040503050406030204" pitchFamily="18" charset="0"/>
                            </a:rPr>
                            <m:t>v</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𝑥</m:t>
                          </m:r>
                        </m:e>
                        <m:sub>
                          <m:r>
                            <m:rPr>
                              <m:sty m:val="p"/>
                            </m:rPr>
                            <a:rPr kumimoji="1" lang="en-US" altLang="ja-JP" sz="2800" b="0" i="0" smtClean="0">
                              <a:latin typeface="Cambria Math" panose="02040503050406030204" pitchFamily="18" charset="0"/>
                            </a:rPr>
                            <m:t>L</m:t>
                          </m:r>
                        </m:sub>
                      </m:sSub>
                      <m:r>
                        <a:rPr kumimoji="1" lang="en-US" altLang="ja-JP" sz="2800" b="0" i="1" smtClean="0">
                          <a:latin typeface="Cambria Math" panose="02040503050406030204" pitchFamily="18" charset="0"/>
                        </a:rPr>
                        <m:t>, </m:t>
                      </m:r>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𝑄</m:t>
                          </m:r>
                        </m:e>
                        <m:sub>
                          <m:r>
                            <m:rPr>
                              <m:sty m:val="p"/>
                            </m:rPr>
                            <a:rPr kumimoji="1" lang="en-US" altLang="ja-JP" sz="2800" b="0" i="0" smtClean="0">
                              <a:latin typeface="Cambria Math" panose="02040503050406030204" pitchFamily="18" charset="0"/>
                            </a:rPr>
                            <m:t>s</m:t>
                          </m:r>
                        </m:sub>
                        <m:sup>
                          <m:r>
                            <a:rPr kumimoji="1" lang="en-US" altLang="ja-JP" sz="2800" b="0" i="1" smtClean="0">
                              <a:latin typeface="Cambria Math" panose="02040503050406030204" pitchFamily="18" charset="0"/>
                            </a:rPr>
                            <m:t>2</m:t>
                          </m:r>
                        </m:sup>
                      </m:sSubSup>
                      <m:r>
                        <a:rPr kumimoji="1" lang="en-US" altLang="ja-JP" sz="2800" b="0" i="1" smtClean="0">
                          <a:latin typeface="Cambria Math" panose="02040503050406030204" pitchFamily="18" charset="0"/>
                        </a:rPr>
                        <m:t>)</m:t>
                      </m:r>
                    </m:oMath>
                  </m:oMathPara>
                </a14:m>
                <a:endParaRPr kumimoji="1" lang="ja-JP" altLang="en-US" sz="2800" dirty="0"/>
              </a:p>
            </p:txBody>
          </p:sp>
        </mc:Choice>
        <mc:Fallback xmlns="">
          <p:sp>
            <p:nvSpPr>
              <p:cNvPr id="4" name="テキスト ボックス 3">
                <a:extLst>
                  <a:ext uri="{FF2B5EF4-FFF2-40B4-BE49-F238E27FC236}">
                    <a16:creationId xmlns:a16="http://schemas.microsoft.com/office/drawing/2014/main" id="{7927E1D8-2656-4BD8-A2D8-85ED35A53C22}"/>
                  </a:ext>
                </a:extLst>
              </p:cNvPr>
              <p:cNvSpPr txBox="1">
                <a:spLocks noRot="1" noChangeAspect="1" noMove="1" noResize="1" noEditPoints="1" noAdjustHandles="1" noChangeArrowheads="1" noChangeShapeType="1" noTextEdit="1"/>
              </p:cNvSpPr>
              <p:nvPr/>
            </p:nvSpPr>
            <p:spPr>
              <a:xfrm>
                <a:off x="6096000" y="1340768"/>
                <a:ext cx="5413725" cy="891654"/>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11808B0B-AA9B-4DBE-A9E5-0707A23B4F4C}"/>
                  </a:ext>
                </a:extLst>
              </p:cNvPr>
              <p:cNvSpPr txBox="1"/>
              <p:nvPr/>
            </p:nvSpPr>
            <p:spPr>
              <a:xfrm>
                <a:off x="7012757" y="3889825"/>
                <a:ext cx="1790105" cy="430887"/>
              </a:xfrm>
              <a:prstGeom prst="rect">
                <a:avLst/>
              </a:prstGeom>
              <a:noFill/>
            </p:spPr>
            <p:txBody>
              <a:bodyPr wrap="none" lIns="0" tIns="0" rIns="0" bIns="0" rtlCol="0">
                <a:spAutoFit/>
              </a:bodyPr>
              <a:lstStyle/>
              <a:p>
                <a:pPr algn="l"/>
                <a14:m>
                  <m:oMath xmlns:m="http://schemas.openxmlformats.org/officeDocument/2006/math">
                    <m:r>
                      <a:rPr kumimoji="1" lang="en-US" altLang="ja-JP" sz="2800" b="0" i="1" smtClean="0">
                        <a:latin typeface="Cambria Math" panose="02040503050406030204" pitchFamily="18" charset="0"/>
                      </a:rPr>
                      <m:t>~</m:t>
                    </m:r>
                    <m:func>
                      <m:funcPr>
                        <m:ctrlPr>
                          <a:rPr kumimoji="1" lang="en-US" altLang="ja-JP" sz="2800" b="0" i="1" smtClean="0">
                            <a:latin typeface="Cambria Math" panose="02040503050406030204" pitchFamily="18" charset="0"/>
                          </a:rPr>
                        </m:ctrlPr>
                      </m:funcPr>
                      <m:fName>
                        <m:r>
                          <m:rPr>
                            <m:sty m:val="p"/>
                          </m:rPr>
                          <a:rPr kumimoji="1" lang="en-US" altLang="ja-JP" sz="2800" b="0" i="0" smtClean="0">
                            <a:latin typeface="Cambria Math" panose="02040503050406030204" pitchFamily="18" charset="0"/>
                          </a:rPr>
                          <m:t>cosh</m:t>
                        </m:r>
                      </m:fName>
                      <m:e>
                        <m:sSub>
                          <m:sSubPr>
                            <m:ctrlPr>
                              <a:rPr kumimoji="1" lang="en-US" altLang="ja-JP" sz="2800" b="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Δ</m:t>
                            </m:r>
                          </m:e>
                          <m:sub>
                            <m:r>
                              <m:rPr>
                                <m:sty m:val="p"/>
                              </m:rPr>
                              <a:rPr kumimoji="1" lang="en-US" altLang="ja-JP" sz="2800" b="0" i="0" smtClean="0">
                                <a:latin typeface="Cambria Math" panose="02040503050406030204" pitchFamily="18" charset="0"/>
                              </a:rPr>
                              <m:t>R</m:t>
                            </m:r>
                          </m:sub>
                        </m:sSub>
                        <m:r>
                          <a:rPr kumimoji="1" lang="en-US" altLang="ja-JP" sz="2800" b="0" i="1" smtClean="0">
                            <a:latin typeface="Cambria Math" panose="02040503050406030204" pitchFamily="18" charset="0"/>
                          </a:rPr>
                          <m:t>𝑦</m:t>
                        </m:r>
                      </m:e>
                    </m:func>
                  </m:oMath>
                </a14:m>
                <a:r>
                  <a:rPr kumimoji="1" lang="en-US" altLang="ja-JP" sz="2800" b="0" dirty="0"/>
                  <a:t> </a:t>
                </a:r>
                <a:endParaRPr kumimoji="1" lang="ja-JP" altLang="en-US" sz="2800" dirty="0"/>
              </a:p>
            </p:txBody>
          </p:sp>
        </mc:Choice>
        <mc:Fallback xmlns="">
          <p:sp>
            <p:nvSpPr>
              <p:cNvPr id="5" name="テキスト ボックス 4">
                <a:extLst>
                  <a:ext uri="{FF2B5EF4-FFF2-40B4-BE49-F238E27FC236}">
                    <a16:creationId xmlns:a16="http://schemas.microsoft.com/office/drawing/2014/main" id="{11808B0B-AA9B-4DBE-A9E5-0707A23B4F4C}"/>
                  </a:ext>
                </a:extLst>
              </p:cNvPr>
              <p:cNvSpPr txBox="1">
                <a:spLocks noRot="1" noChangeAspect="1" noMove="1" noResize="1" noEditPoints="1" noAdjustHandles="1" noChangeArrowheads="1" noChangeShapeType="1" noTextEdit="1"/>
              </p:cNvSpPr>
              <p:nvPr/>
            </p:nvSpPr>
            <p:spPr>
              <a:xfrm>
                <a:off x="7012757" y="3889825"/>
                <a:ext cx="1790105" cy="430887"/>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A449D17-AC41-4C02-B23B-9DDC3E2F9C7F}"/>
                  </a:ext>
                </a:extLst>
              </p:cNvPr>
              <p:cNvSpPr txBox="1"/>
              <p:nvPr/>
            </p:nvSpPr>
            <p:spPr>
              <a:xfrm>
                <a:off x="8760296" y="2232422"/>
                <a:ext cx="2056845" cy="448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𝑥</m:t>
                          </m:r>
                        </m:e>
                        <m:sub>
                          <m:r>
                            <m:rPr>
                              <m:sty m:val="p"/>
                            </m:rPr>
                            <a:rPr kumimoji="1" lang="en-US" altLang="ja-JP" sz="2800" b="0" i="0" smtClean="0">
                              <a:latin typeface="Cambria Math" panose="02040503050406030204" pitchFamily="18" charset="0"/>
                            </a:rPr>
                            <m:t>R</m:t>
                          </m:r>
                        </m:sub>
                      </m:sSub>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𝑒</m:t>
                          </m:r>
                        </m:e>
                        <m:sup>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𝑌</m:t>
                              </m:r>
                            </m:e>
                            <m:sub>
                              <m:r>
                                <m:rPr>
                                  <m:sty m:val="p"/>
                                </m:rPr>
                                <a:rPr kumimoji="1" lang="en-US" altLang="ja-JP" sz="2800" b="0" i="0" smtClean="0">
                                  <a:latin typeface="Cambria Math" panose="02040503050406030204" pitchFamily="18" charset="0"/>
                                </a:rPr>
                                <m:t>B</m:t>
                              </m:r>
                            </m:sub>
                          </m:sSub>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m:t>
                          </m:r>
                        </m:sup>
                      </m:sSup>
                    </m:oMath>
                  </m:oMathPara>
                </a14:m>
                <a:endParaRPr kumimoji="1" lang="ja-JP" altLang="en-US" sz="2800" dirty="0"/>
              </a:p>
            </p:txBody>
          </p:sp>
        </mc:Choice>
        <mc:Fallback xmlns="">
          <p:sp>
            <p:nvSpPr>
              <p:cNvPr id="6" name="テキスト ボックス 5">
                <a:extLst>
                  <a:ext uri="{FF2B5EF4-FFF2-40B4-BE49-F238E27FC236}">
                    <a16:creationId xmlns:a16="http://schemas.microsoft.com/office/drawing/2014/main" id="{FA449D17-AC41-4C02-B23B-9DDC3E2F9C7F}"/>
                  </a:ext>
                </a:extLst>
              </p:cNvPr>
              <p:cNvSpPr txBox="1">
                <a:spLocks noRot="1" noChangeAspect="1" noMove="1" noResize="1" noEditPoints="1" noAdjustHandles="1" noChangeArrowheads="1" noChangeShapeType="1" noTextEdit="1"/>
              </p:cNvSpPr>
              <p:nvPr/>
            </p:nvSpPr>
            <p:spPr>
              <a:xfrm>
                <a:off x="8760296" y="2232422"/>
                <a:ext cx="2056845" cy="44877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131D4C9F-4200-4E8F-820F-2B63CAB5E56A}"/>
                  </a:ext>
                </a:extLst>
              </p:cNvPr>
              <p:cNvSpPr txBox="1"/>
              <p:nvPr/>
            </p:nvSpPr>
            <p:spPr>
              <a:xfrm>
                <a:off x="8760296" y="2739024"/>
                <a:ext cx="2027093" cy="448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𝑥</m:t>
                          </m:r>
                        </m:e>
                        <m:sub>
                          <m:r>
                            <m:rPr>
                              <m:sty m:val="p"/>
                            </m:rPr>
                            <a:rPr kumimoji="1" lang="en-US" altLang="ja-JP" sz="2800" b="0" i="0" smtClean="0">
                              <a:latin typeface="Cambria Math" panose="02040503050406030204" pitchFamily="18" charset="0"/>
                            </a:rPr>
                            <m:t>L</m:t>
                          </m:r>
                        </m:sub>
                      </m:sSub>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𝑒</m:t>
                          </m:r>
                        </m:e>
                        <m:sup>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𝑌</m:t>
                              </m:r>
                            </m:e>
                            <m:sub>
                              <m:r>
                                <m:rPr>
                                  <m:sty m:val="p"/>
                                </m:rPr>
                                <a:rPr kumimoji="1" lang="en-US" altLang="ja-JP" sz="2800" b="0" i="0" smtClean="0">
                                  <a:latin typeface="Cambria Math" panose="02040503050406030204" pitchFamily="18" charset="0"/>
                                </a:rPr>
                                <m:t>B</m:t>
                              </m:r>
                            </m:sub>
                          </m:sSub>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m:t>
                          </m:r>
                        </m:sup>
                      </m:sSup>
                    </m:oMath>
                  </m:oMathPara>
                </a14:m>
                <a:endParaRPr kumimoji="1" lang="ja-JP" altLang="en-US" sz="2800" dirty="0"/>
              </a:p>
            </p:txBody>
          </p:sp>
        </mc:Choice>
        <mc:Fallback xmlns="">
          <p:sp>
            <p:nvSpPr>
              <p:cNvPr id="7" name="テキスト ボックス 6">
                <a:extLst>
                  <a:ext uri="{FF2B5EF4-FFF2-40B4-BE49-F238E27FC236}">
                    <a16:creationId xmlns:a16="http://schemas.microsoft.com/office/drawing/2014/main" id="{131D4C9F-4200-4E8F-820F-2B63CAB5E56A}"/>
                  </a:ext>
                </a:extLst>
              </p:cNvPr>
              <p:cNvSpPr txBox="1">
                <a:spLocks noRot="1" noChangeAspect="1" noMove="1" noResize="1" noEditPoints="1" noAdjustHandles="1" noChangeArrowheads="1" noChangeShapeType="1" noTextEdit="1"/>
              </p:cNvSpPr>
              <p:nvPr/>
            </p:nvSpPr>
            <p:spPr>
              <a:xfrm>
                <a:off x="8760296" y="2739024"/>
                <a:ext cx="2027093" cy="448777"/>
              </a:xfrm>
              <a:prstGeom prst="rect">
                <a:avLst/>
              </a:prstGeom>
              <a:blipFill>
                <a:blip r:embed="rId6"/>
                <a:stretch>
                  <a:fillRect/>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1A541CDB-404F-4897-ACBF-CA751BF12EF0}"/>
              </a:ext>
            </a:extLst>
          </p:cNvPr>
          <p:cNvSpPr txBox="1"/>
          <p:nvPr/>
        </p:nvSpPr>
        <p:spPr>
          <a:xfrm>
            <a:off x="1199456" y="6309320"/>
            <a:ext cx="4578497" cy="369332"/>
          </a:xfrm>
          <a:prstGeom prst="rect">
            <a:avLst/>
          </a:prstGeom>
          <a:noFill/>
        </p:spPr>
        <p:txBody>
          <a:bodyPr wrap="none" rtlCol="0">
            <a:spAutoFit/>
          </a:bodyPr>
          <a:lstStyle/>
          <a:p>
            <a:r>
              <a:rPr kumimoji="1" lang="en-US" altLang="ja-JP" dirty="0" err="1"/>
              <a:t>K.Itakura</a:t>
            </a:r>
            <a:r>
              <a:rPr kumimoji="1" lang="en-US" altLang="ja-JP" dirty="0"/>
              <a:t> </a:t>
            </a:r>
            <a:r>
              <a:rPr kumimoji="1" lang="en-US" altLang="ja-JP" i="1" dirty="0"/>
              <a:t>et al</a:t>
            </a:r>
            <a:r>
              <a:rPr kumimoji="1" lang="en-US" altLang="ja-JP" dirty="0"/>
              <a:t>., </a:t>
            </a:r>
            <a:r>
              <a:rPr kumimoji="1" lang="en-US" altLang="ja-JP" dirty="0" err="1"/>
              <a:t>Nucl</a:t>
            </a:r>
            <a:r>
              <a:rPr kumimoji="1" lang="en-US" altLang="ja-JP" dirty="0"/>
              <a:t>. Phys. A 730, 160 (2004).</a:t>
            </a:r>
            <a:endParaRPr kumimoji="1" lang="ja-JP" altLang="en-US" dirty="0"/>
          </a:p>
        </p:txBody>
      </p:sp>
      <p:sp>
        <p:nvSpPr>
          <p:cNvPr id="10" name="矢印: 下 9">
            <a:extLst>
              <a:ext uri="{FF2B5EF4-FFF2-40B4-BE49-F238E27FC236}">
                <a16:creationId xmlns:a16="http://schemas.microsoft.com/office/drawing/2014/main" id="{79216AE0-D1F4-44A5-8992-E5ADCF7CB3AB}"/>
              </a:ext>
            </a:extLst>
          </p:cNvPr>
          <p:cNvSpPr/>
          <p:nvPr/>
        </p:nvSpPr>
        <p:spPr>
          <a:xfrm>
            <a:off x="7752184" y="2232421"/>
            <a:ext cx="772664" cy="15853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B359FA02-D9F6-4A3E-895A-955DE7EF9545}"/>
                  </a:ext>
                </a:extLst>
              </p:cNvPr>
              <p:cNvSpPr txBox="1"/>
              <p:nvPr/>
            </p:nvSpPr>
            <p:spPr>
              <a:xfrm>
                <a:off x="8760296" y="3360850"/>
                <a:ext cx="1921232" cy="4420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𝑓</m:t>
                          </m:r>
                        </m:e>
                        <m:sub>
                          <m:r>
                            <a:rPr kumimoji="1" lang="en-US" altLang="ja-JP" sz="2800" b="0" i="1" smtClean="0">
                              <a:latin typeface="Cambria Math" panose="02040503050406030204" pitchFamily="18" charset="0"/>
                            </a:rPr>
                            <m:t>𝑣</m:t>
                          </m:r>
                        </m:sub>
                      </m:sSub>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𝑥</m:t>
                          </m:r>
                        </m:e>
                      </m:d>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𝑥</m:t>
                          </m:r>
                        </m:e>
                        <m:sup>
                          <m:sSub>
                            <m:sSubPr>
                              <m:ctrlPr>
                                <a:rPr kumimoji="1" lang="en-US" altLang="ja-JP" sz="2800" b="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Δ</m:t>
                              </m:r>
                            </m:e>
                            <m:sub>
                              <m:r>
                                <a:rPr kumimoji="1" lang="en-US" altLang="ja-JP" sz="2800" b="0" i="1" smtClean="0">
                                  <a:latin typeface="Cambria Math" panose="02040503050406030204" pitchFamily="18" charset="0"/>
                                </a:rPr>
                                <m:t>𝑅</m:t>
                              </m:r>
                            </m:sub>
                          </m:sSub>
                        </m:sup>
                      </m:sSup>
                    </m:oMath>
                  </m:oMathPara>
                </a14:m>
                <a:endParaRPr kumimoji="1" lang="ja-JP" altLang="en-US" sz="2800" dirty="0"/>
              </a:p>
            </p:txBody>
          </p:sp>
        </mc:Choice>
        <mc:Fallback xmlns="">
          <p:sp>
            <p:nvSpPr>
              <p:cNvPr id="11" name="テキスト ボックス 10">
                <a:extLst>
                  <a:ext uri="{FF2B5EF4-FFF2-40B4-BE49-F238E27FC236}">
                    <a16:creationId xmlns:a16="http://schemas.microsoft.com/office/drawing/2014/main" id="{B359FA02-D9F6-4A3E-895A-955DE7EF9545}"/>
                  </a:ext>
                </a:extLst>
              </p:cNvPr>
              <p:cNvSpPr txBox="1">
                <a:spLocks noRot="1" noChangeAspect="1" noMove="1" noResize="1" noEditPoints="1" noAdjustHandles="1" noChangeArrowheads="1" noChangeShapeType="1" noTextEdit="1"/>
              </p:cNvSpPr>
              <p:nvPr/>
            </p:nvSpPr>
            <p:spPr>
              <a:xfrm>
                <a:off x="8760296" y="3360850"/>
                <a:ext cx="1921232" cy="442044"/>
              </a:xfrm>
              <a:prstGeom prst="rect">
                <a:avLst/>
              </a:prstGeom>
              <a:blipFill>
                <a:blip r:embed="rId7"/>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70851385-8B62-4D5B-8FCF-64BDA56AE85B}"/>
              </a:ext>
            </a:extLst>
          </p:cNvPr>
          <p:cNvSpPr txBox="1"/>
          <p:nvPr/>
        </p:nvSpPr>
        <p:spPr>
          <a:xfrm>
            <a:off x="6384032" y="4437112"/>
            <a:ext cx="5472608" cy="1384995"/>
          </a:xfrm>
          <a:prstGeom prst="rect">
            <a:avLst/>
          </a:prstGeom>
          <a:noFill/>
        </p:spPr>
        <p:txBody>
          <a:bodyPr wrap="square" rtlCol="0">
            <a:spAutoFit/>
          </a:bodyPr>
          <a:lstStyle/>
          <a:p>
            <a:pPr algn="l"/>
            <a:r>
              <a:rPr kumimoji="1" lang="ja-JP" altLang="en-US" sz="2800" dirty="0"/>
              <a:t>・</a:t>
            </a:r>
            <a:r>
              <a:rPr kumimoji="1" lang="en-US" altLang="ja-JP" sz="2800" dirty="0"/>
              <a:t>RHIC/LHC</a:t>
            </a:r>
            <a:r>
              <a:rPr kumimoji="1" lang="ja-JP" altLang="en-US" sz="2800" dirty="0"/>
              <a:t>でどの程度必要か？</a:t>
            </a:r>
            <a:endParaRPr kumimoji="1" lang="en-US" altLang="ja-JP" sz="2800" dirty="0"/>
          </a:p>
          <a:p>
            <a:pPr algn="l"/>
            <a:r>
              <a:rPr kumimoji="1" lang="ja-JP" altLang="en-US" sz="2800" dirty="0"/>
              <a:t>・エネルギー保存則を満たす枠組みに落とし込めないか？</a:t>
            </a:r>
          </a:p>
        </p:txBody>
      </p:sp>
      <p:grpSp>
        <p:nvGrpSpPr>
          <p:cNvPr id="13" name="グループ化 12">
            <a:extLst>
              <a:ext uri="{FF2B5EF4-FFF2-40B4-BE49-F238E27FC236}">
                <a16:creationId xmlns:a16="http://schemas.microsoft.com/office/drawing/2014/main" id="{70228B10-D89A-42D0-859C-830A6CB5A759}"/>
              </a:ext>
            </a:extLst>
          </p:cNvPr>
          <p:cNvGrpSpPr>
            <a:grpSpLocks noChangeAspect="1"/>
          </p:cNvGrpSpPr>
          <p:nvPr/>
        </p:nvGrpSpPr>
        <p:grpSpPr>
          <a:xfrm>
            <a:off x="11162575" y="5333195"/>
            <a:ext cx="791146" cy="1728871"/>
            <a:chOff x="1795273" y="2610896"/>
            <a:chExt cx="1977865" cy="4322177"/>
          </a:xfrm>
        </p:grpSpPr>
        <p:pic>
          <p:nvPicPr>
            <p:cNvPr id="14" name="グラフィックス 13" descr="装飾的な円">
              <a:extLst>
                <a:ext uri="{FF2B5EF4-FFF2-40B4-BE49-F238E27FC236}">
                  <a16:creationId xmlns:a16="http://schemas.microsoft.com/office/drawing/2014/main" id="{B9D78AF5-309F-44F2-9B35-BB3C521B88F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400000">
              <a:off x="2444035" y="2610896"/>
              <a:ext cx="680338" cy="4322177"/>
            </a:xfrm>
            <a:prstGeom prst="rect">
              <a:avLst/>
            </a:prstGeom>
          </p:spPr>
        </p:pic>
        <p:pic>
          <p:nvPicPr>
            <p:cNvPr id="15" name="グラフィックス 14" descr="中心点から放射状に広がる複数の円">
              <a:extLst>
                <a:ext uri="{FF2B5EF4-FFF2-40B4-BE49-F238E27FC236}">
                  <a16:creationId xmlns:a16="http://schemas.microsoft.com/office/drawing/2014/main" id="{7EBB45F2-A327-457A-97DE-676C9832BE5D}"/>
                </a:ext>
              </a:extLst>
            </p:cNvPr>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95273" y="3331796"/>
              <a:ext cx="1977865" cy="2880000"/>
            </a:xfrm>
            <a:prstGeom prst="rect">
              <a:avLst/>
            </a:prstGeom>
          </p:spPr>
        </p:pic>
      </p:grpSp>
      <p:sp>
        <p:nvSpPr>
          <p:cNvPr id="16" name="テキスト ボックス 15">
            <a:extLst>
              <a:ext uri="{FF2B5EF4-FFF2-40B4-BE49-F238E27FC236}">
                <a16:creationId xmlns:a16="http://schemas.microsoft.com/office/drawing/2014/main" id="{9DE37431-AE26-4DF5-97D4-889C834CEA8F}"/>
              </a:ext>
            </a:extLst>
          </p:cNvPr>
          <p:cNvSpPr txBox="1"/>
          <p:nvPr/>
        </p:nvSpPr>
        <p:spPr>
          <a:xfrm>
            <a:off x="6556124" y="5938507"/>
            <a:ext cx="4354077" cy="584775"/>
          </a:xfrm>
          <a:prstGeom prst="rect">
            <a:avLst/>
          </a:prstGeom>
          <a:noFill/>
        </p:spPr>
        <p:txBody>
          <a:bodyPr wrap="none" rtlCol="0">
            <a:spAutoFit/>
          </a:bodyPr>
          <a:lstStyle/>
          <a:p>
            <a:pPr algn="l"/>
            <a:r>
              <a:rPr kumimoji="1" lang="ja-JP" altLang="en-US" sz="1600" dirty="0"/>
              <a:t>前後方での</a:t>
            </a:r>
            <a:r>
              <a:rPr kumimoji="1" lang="en-US" altLang="ja-JP" sz="1600" dirty="0"/>
              <a:t>Monte Carlo:</a:t>
            </a:r>
          </a:p>
          <a:p>
            <a:pPr algn="l"/>
            <a:r>
              <a:rPr kumimoji="1" lang="en-US" altLang="ja-JP" sz="1600" dirty="0"/>
              <a:t>W.-</a:t>
            </a:r>
            <a:r>
              <a:rPr kumimoji="1" lang="en-US" altLang="ja-JP" sz="1600" dirty="0" err="1"/>
              <a:t>T.Deng</a:t>
            </a:r>
            <a:r>
              <a:rPr kumimoji="1" lang="en-US" altLang="ja-JP" sz="1600" dirty="0"/>
              <a:t> </a:t>
            </a:r>
            <a:r>
              <a:rPr kumimoji="1" lang="en-US" altLang="ja-JP" sz="1600" i="1" dirty="0"/>
              <a:t>et al</a:t>
            </a:r>
            <a:r>
              <a:rPr kumimoji="1" lang="en-US" altLang="ja-JP" sz="1600" dirty="0"/>
              <a:t>., Phys. Rev. D 91, 014006 (2015).</a:t>
            </a:r>
            <a:endParaRPr kumimoji="1" lang="ja-JP" altLang="en-US" sz="1600" dirty="0"/>
          </a:p>
        </p:txBody>
      </p:sp>
    </p:spTree>
    <p:extLst>
      <p:ext uri="{BB962C8B-B14F-4D97-AF65-F5344CB8AC3E}">
        <p14:creationId xmlns:p14="http://schemas.microsoft.com/office/powerpoint/2010/main" val="2510699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A1F18-5411-4E25-B365-437800B959F8}"/>
              </a:ext>
            </a:extLst>
          </p:cNvPr>
          <p:cNvSpPr>
            <a:spLocks noGrp="1"/>
          </p:cNvSpPr>
          <p:nvPr>
            <p:ph type="title"/>
          </p:nvPr>
        </p:nvSpPr>
        <p:spPr/>
        <p:txBody>
          <a:bodyPr>
            <a:normAutofit/>
          </a:bodyPr>
          <a:lstStyle/>
          <a:p>
            <a:pPr algn="ctr"/>
            <a:r>
              <a:rPr kumimoji="1" lang="ja-JP" altLang="en-US" sz="4000" dirty="0"/>
              <a:t>横エネルギーの時間発展</a:t>
            </a:r>
          </a:p>
        </p:txBody>
      </p:sp>
      <p:pic>
        <p:nvPicPr>
          <p:cNvPr id="3" name="図 2">
            <a:extLst>
              <a:ext uri="{FF2B5EF4-FFF2-40B4-BE49-F238E27FC236}">
                <a16:creationId xmlns:a16="http://schemas.microsoft.com/office/drawing/2014/main" id="{7872656A-DA84-489B-B8CD-E551CA4F010D}"/>
              </a:ext>
            </a:extLst>
          </p:cNvPr>
          <p:cNvPicPr>
            <a:picLocks noChangeAspect="1"/>
          </p:cNvPicPr>
          <p:nvPr/>
        </p:nvPicPr>
        <p:blipFill rotWithShape="1">
          <a:blip r:embed="rId2"/>
          <a:srcRect l="21913" t="10824" r="24722" b="20226"/>
          <a:stretch/>
        </p:blipFill>
        <p:spPr>
          <a:xfrm>
            <a:off x="263352" y="1556792"/>
            <a:ext cx="5472608" cy="3168352"/>
          </a:xfrm>
          <a:prstGeom prst="rect">
            <a:avLst/>
          </a:prstGeom>
        </p:spPr>
      </p:pic>
      <p:sp>
        <p:nvSpPr>
          <p:cNvPr id="4" name="テキスト ボックス 3">
            <a:extLst>
              <a:ext uri="{FF2B5EF4-FFF2-40B4-BE49-F238E27FC236}">
                <a16:creationId xmlns:a16="http://schemas.microsoft.com/office/drawing/2014/main" id="{CF11F503-D7E9-4617-8738-23790CB05B3D}"/>
              </a:ext>
            </a:extLst>
          </p:cNvPr>
          <p:cNvSpPr txBox="1"/>
          <p:nvPr/>
        </p:nvSpPr>
        <p:spPr>
          <a:xfrm>
            <a:off x="623392" y="4725144"/>
            <a:ext cx="5224507" cy="369332"/>
          </a:xfrm>
          <a:prstGeom prst="rect">
            <a:avLst/>
          </a:prstGeom>
          <a:noFill/>
        </p:spPr>
        <p:txBody>
          <a:bodyPr wrap="none" rtlCol="0">
            <a:spAutoFit/>
          </a:bodyPr>
          <a:lstStyle/>
          <a:p>
            <a:pPr algn="l"/>
            <a:r>
              <a:rPr kumimoji="1" lang="en-US" altLang="ja-JP" dirty="0"/>
              <a:t>Y. </a:t>
            </a:r>
            <a:r>
              <a:rPr kumimoji="1" lang="en-US" altLang="ja-JP" dirty="0" err="1"/>
              <a:t>Kanakubo</a:t>
            </a:r>
            <a:r>
              <a:rPr kumimoji="1" lang="en-US" altLang="ja-JP" dirty="0"/>
              <a:t> </a:t>
            </a:r>
            <a:r>
              <a:rPr kumimoji="1" lang="en-US" altLang="ja-JP" i="1" dirty="0"/>
              <a:t>et al</a:t>
            </a:r>
            <a:r>
              <a:rPr kumimoji="1" lang="en-US" altLang="ja-JP" dirty="0"/>
              <a:t>., Phys. Rev. C 105, 024905 (2022).</a:t>
            </a:r>
            <a:endParaRPr kumimoji="1" lang="ja-JP" altLang="en-US" dirty="0"/>
          </a:p>
        </p:txBody>
      </p:sp>
      <p:cxnSp>
        <p:nvCxnSpPr>
          <p:cNvPr id="6" name="直線矢印コネクタ 5">
            <a:extLst>
              <a:ext uri="{FF2B5EF4-FFF2-40B4-BE49-F238E27FC236}">
                <a16:creationId xmlns:a16="http://schemas.microsoft.com/office/drawing/2014/main" id="{15DEE45A-A726-4ADD-9BB1-E55E868C6C54}"/>
              </a:ext>
            </a:extLst>
          </p:cNvPr>
          <p:cNvCxnSpPr/>
          <p:nvPr/>
        </p:nvCxnSpPr>
        <p:spPr>
          <a:xfrm>
            <a:off x="6672064" y="4755122"/>
            <a:ext cx="475252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8C416AE1-E077-459D-93D4-9D6F59E4888A}"/>
              </a:ext>
            </a:extLst>
          </p:cNvPr>
          <p:cNvCxnSpPr>
            <a:cxnSpLocks/>
          </p:cNvCxnSpPr>
          <p:nvPr/>
        </p:nvCxnSpPr>
        <p:spPr>
          <a:xfrm flipV="1">
            <a:off x="6701863" y="1564336"/>
            <a:ext cx="0" cy="321738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6FCC6AA-D7E7-400B-9089-8BC97FD15BF4}"/>
              </a:ext>
            </a:extLst>
          </p:cNvPr>
          <p:cNvSpPr txBox="1"/>
          <p:nvPr/>
        </p:nvSpPr>
        <p:spPr>
          <a:xfrm>
            <a:off x="8565011" y="4797152"/>
            <a:ext cx="1160895" cy="523220"/>
          </a:xfrm>
          <a:prstGeom prst="rect">
            <a:avLst/>
          </a:prstGeom>
          <a:noFill/>
        </p:spPr>
        <p:txBody>
          <a:bodyPr wrap="none" rtlCol="0">
            <a:spAutoFit/>
          </a:bodyPr>
          <a:lstStyle/>
          <a:p>
            <a:pPr algn="l"/>
            <a:r>
              <a:rPr kumimoji="1" lang="en-US" altLang="ja-JP" sz="2800" dirty="0"/>
              <a:t>“</a:t>
            </a:r>
            <a:r>
              <a:rPr kumimoji="1" lang="ja-JP" altLang="en-US" sz="2800" dirty="0"/>
              <a:t>時間</a:t>
            </a:r>
            <a:r>
              <a:rPr kumimoji="1" lang="en-US" altLang="ja-JP" sz="2800" dirty="0"/>
              <a:t>”</a:t>
            </a:r>
            <a:endParaRPr kumimoji="1" lang="ja-JP" altLang="en-US" sz="2800" dirty="0"/>
          </a:p>
        </p:txBody>
      </p:sp>
      <p:sp>
        <p:nvSpPr>
          <p:cNvPr id="11" name="テキスト ボックス 10">
            <a:extLst>
              <a:ext uri="{FF2B5EF4-FFF2-40B4-BE49-F238E27FC236}">
                <a16:creationId xmlns:a16="http://schemas.microsoft.com/office/drawing/2014/main" id="{0513329A-8C32-49E3-A875-62629931E2D9}"/>
              </a:ext>
            </a:extLst>
          </p:cNvPr>
          <p:cNvSpPr txBox="1"/>
          <p:nvPr/>
        </p:nvSpPr>
        <p:spPr>
          <a:xfrm rot="16200000">
            <a:off x="5389237" y="2863927"/>
            <a:ext cx="1936749" cy="523220"/>
          </a:xfrm>
          <a:prstGeom prst="rect">
            <a:avLst/>
          </a:prstGeom>
          <a:noFill/>
        </p:spPr>
        <p:txBody>
          <a:bodyPr wrap="none" rtlCol="0">
            <a:spAutoFit/>
          </a:bodyPr>
          <a:lstStyle/>
          <a:p>
            <a:pPr algn="l"/>
            <a:r>
              <a:rPr kumimoji="1" lang="ja-JP" altLang="en-US" sz="2800" dirty="0"/>
              <a:t>横エネルギー</a:t>
            </a:r>
          </a:p>
        </p:txBody>
      </p:sp>
      <p:cxnSp>
        <p:nvCxnSpPr>
          <p:cNvPr id="13" name="直線矢印コネクタ 12">
            <a:extLst>
              <a:ext uri="{FF2B5EF4-FFF2-40B4-BE49-F238E27FC236}">
                <a16:creationId xmlns:a16="http://schemas.microsoft.com/office/drawing/2014/main" id="{0D0CFA2F-6A96-4FE3-9C88-CABA47E9F2E0}"/>
              </a:ext>
            </a:extLst>
          </p:cNvPr>
          <p:cNvCxnSpPr/>
          <p:nvPr/>
        </p:nvCxnSpPr>
        <p:spPr>
          <a:xfrm flipV="1">
            <a:off x="6744072" y="3845618"/>
            <a:ext cx="504056" cy="90950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F9D7BDC-0786-416F-A2BC-7E93DC4FBC4D}"/>
              </a:ext>
            </a:extLst>
          </p:cNvPr>
          <p:cNvCxnSpPr>
            <a:cxnSpLocks/>
          </p:cNvCxnSpPr>
          <p:nvPr/>
        </p:nvCxnSpPr>
        <p:spPr>
          <a:xfrm flipV="1">
            <a:off x="6744072" y="2006762"/>
            <a:ext cx="529916" cy="2748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フリーフォーム: 図形 17">
            <a:extLst>
              <a:ext uri="{FF2B5EF4-FFF2-40B4-BE49-F238E27FC236}">
                <a16:creationId xmlns:a16="http://schemas.microsoft.com/office/drawing/2014/main" id="{87BE578E-CD9D-49C1-8D03-8D045FDE2453}"/>
              </a:ext>
            </a:extLst>
          </p:cNvPr>
          <p:cNvSpPr/>
          <p:nvPr/>
        </p:nvSpPr>
        <p:spPr>
          <a:xfrm>
            <a:off x="7295029" y="2002710"/>
            <a:ext cx="2716306" cy="1398982"/>
          </a:xfrm>
          <a:custGeom>
            <a:avLst/>
            <a:gdLst>
              <a:gd name="connsiteX0" fmla="*/ 0 w 2716306"/>
              <a:gd name="connsiteY0" fmla="*/ 0 h 1472453"/>
              <a:gd name="connsiteX1" fmla="*/ 894230 w 2716306"/>
              <a:gd name="connsiteY1" fmla="*/ 988358 h 1472453"/>
              <a:gd name="connsiteX2" fmla="*/ 1922930 w 2716306"/>
              <a:gd name="connsiteY2" fmla="*/ 1391770 h 1472453"/>
              <a:gd name="connsiteX3" fmla="*/ 2716306 w 2716306"/>
              <a:gd name="connsiteY3" fmla="*/ 1472453 h 1472453"/>
            </a:gdLst>
            <a:ahLst/>
            <a:cxnLst>
              <a:cxn ang="0">
                <a:pos x="connsiteX0" y="connsiteY0"/>
              </a:cxn>
              <a:cxn ang="0">
                <a:pos x="connsiteX1" y="connsiteY1"/>
              </a:cxn>
              <a:cxn ang="0">
                <a:pos x="connsiteX2" y="connsiteY2"/>
              </a:cxn>
              <a:cxn ang="0">
                <a:pos x="connsiteX3" y="connsiteY3"/>
              </a:cxn>
            </a:cxnLst>
            <a:rect l="l" t="t" r="r" b="b"/>
            <a:pathLst>
              <a:path w="2716306" h="1472453">
                <a:moveTo>
                  <a:pt x="0" y="0"/>
                </a:moveTo>
                <a:cubicBezTo>
                  <a:pt x="286871" y="378198"/>
                  <a:pt x="573742" y="756396"/>
                  <a:pt x="894230" y="988358"/>
                </a:cubicBezTo>
                <a:cubicBezTo>
                  <a:pt x="1214718" y="1220320"/>
                  <a:pt x="1619251" y="1311088"/>
                  <a:pt x="1922930" y="1391770"/>
                </a:cubicBezTo>
                <a:cubicBezTo>
                  <a:pt x="2226609" y="1472452"/>
                  <a:pt x="2471457" y="1472452"/>
                  <a:pt x="2716306" y="1472453"/>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2FCFD8B-D2BC-473F-B9CF-61F237DBB966}"/>
              </a:ext>
            </a:extLst>
          </p:cNvPr>
          <p:cNvSpPr txBox="1"/>
          <p:nvPr/>
        </p:nvSpPr>
        <p:spPr>
          <a:xfrm>
            <a:off x="7940531" y="2381224"/>
            <a:ext cx="1638590" cy="369332"/>
          </a:xfrm>
          <a:prstGeom prst="rect">
            <a:avLst/>
          </a:prstGeom>
          <a:noFill/>
        </p:spPr>
        <p:txBody>
          <a:bodyPr wrap="none" rtlCol="0">
            <a:spAutoFit/>
          </a:bodyPr>
          <a:lstStyle/>
          <a:p>
            <a:pPr algn="l"/>
            <a:r>
              <a:rPr kumimoji="1" lang="ja-JP" altLang="en-US" dirty="0">
                <a:solidFill>
                  <a:srgbClr val="FF0000"/>
                </a:solidFill>
              </a:rPr>
              <a:t>圧力による仕事</a:t>
            </a:r>
          </a:p>
        </p:txBody>
      </p:sp>
      <p:sp>
        <p:nvSpPr>
          <p:cNvPr id="20" name="テキスト ボックス 19">
            <a:extLst>
              <a:ext uri="{FF2B5EF4-FFF2-40B4-BE49-F238E27FC236}">
                <a16:creationId xmlns:a16="http://schemas.microsoft.com/office/drawing/2014/main" id="{BE9752B5-774D-476A-BECF-123831099D95}"/>
              </a:ext>
            </a:extLst>
          </p:cNvPr>
          <p:cNvSpPr txBox="1"/>
          <p:nvPr/>
        </p:nvSpPr>
        <p:spPr>
          <a:xfrm>
            <a:off x="7392144" y="3683890"/>
            <a:ext cx="1096775" cy="369332"/>
          </a:xfrm>
          <a:prstGeom prst="rect">
            <a:avLst/>
          </a:prstGeom>
          <a:noFill/>
        </p:spPr>
        <p:txBody>
          <a:bodyPr wrap="none" rtlCol="0">
            <a:spAutoFit/>
          </a:bodyPr>
          <a:lstStyle/>
          <a:p>
            <a:pPr algn="l"/>
            <a:r>
              <a:rPr kumimoji="1" lang="ja-JP" altLang="en-US" dirty="0">
                <a:solidFill>
                  <a:srgbClr val="FFFF00"/>
                </a:solidFill>
              </a:rPr>
              <a:t>ハドロン化</a:t>
            </a:r>
          </a:p>
        </p:txBody>
      </p:sp>
      <p:cxnSp>
        <p:nvCxnSpPr>
          <p:cNvPr id="21" name="直線矢印コネクタ 20">
            <a:extLst>
              <a:ext uri="{FF2B5EF4-FFF2-40B4-BE49-F238E27FC236}">
                <a16:creationId xmlns:a16="http://schemas.microsoft.com/office/drawing/2014/main" id="{0F8A36FD-E64A-4052-B953-4EDE24ACFEEE}"/>
              </a:ext>
            </a:extLst>
          </p:cNvPr>
          <p:cNvCxnSpPr>
            <a:cxnSpLocks/>
          </p:cNvCxnSpPr>
          <p:nvPr/>
        </p:nvCxnSpPr>
        <p:spPr>
          <a:xfrm flipV="1">
            <a:off x="7269169" y="3428290"/>
            <a:ext cx="539797" cy="44246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FCAE434-05EE-4D02-8FF7-6907B1186367}"/>
              </a:ext>
            </a:extLst>
          </p:cNvPr>
          <p:cNvCxnSpPr>
            <a:cxnSpLocks/>
          </p:cNvCxnSpPr>
          <p:nvPr/>
        </p:nvCxnSpPr>
        <p:spPr>
          <a:xfrm>
            <a:off x="7799085" y="3475162"/>
            <a:ext cx="3337475"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F973174F-402D-43C0-9F40-4D1F144D9FD2}"/>
              </a:ext>
            </a:extLst>
          </p:cNvPr>
          <p:cNvCxnSpPr>
            <a:cxnSpLocks/>
          </p:cNvCxnSpPr>
          <p:nvPr/>
        </p:nvCxnSpPr>
        <p:spPr>
          <a:xfrm>
            <a:off x="9984432" y="3392797"/>
            <a:ext cx="1152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B3E67D1A-2738-4D1F-AA0A-6542603CCBA5}"/>
              </a:ext>
            </a:extLst>
          </p:cNvPr>
          <p:cNvSpPr txBox="1"/>
          <p:nvPr/>
        </p:nvSpPr>
        <p:spPr>
          <a:xfrm>
            <a:off x="6953546" y="1571785"/>
            <a:ext cx="646331" cy="369332"/>
          </a:xfrm>
          <a:prstGeom prst="rect">
            <a:avLst/>
          </a:prstGeom>
          <a:noFill/>
        </p:spPr>
        <p:txBody>
          <a:bodyPr wrap="none" rtlCol="0">
            <a:spAutoFit/>
          </a:bodyPr>
          <a:lstStyle/>
          <a:p>
            <a:pPr algn="l"/>
            <a:r>
              <a:rPr kumimoji="1" lang="ja-JP" altLang="en-US" dirty="0">
                <a:solidFill>
                  <a:srgbClr val="FF0000"/>
                </a:solidFill>
              </a:rPr>
              <a:t>熱化</a:t>
            </a:r>
          </a:p>
        </p:txBody>
      </p:sp>
      <p:sp>
        <p:nvSpPr>
          <p:cNvPr id="32" name="テキスト ボックス 31">
            <a:extLst>
              <a:ext uri="{FF2B5EF4-FFF2-40B4-BE49-F238E27FC236}">
                <a16:creationId xmlns:a16="http://schemas.microsoft.com/office/drawing/2014/main" id="{4E350A8A-A27A-4DF2-84D4-656FE94A93E0}"/>
              </a:ext>
            </a:extLst>
          </p:cNvPr>
          <p:cNvSpPr txBox="1"/>
          <p:nvPr/>
        </p:nvSpPr>
        <p:spPr>
          <a:xfrm>
            <a:off x="7007440" y="4241676"/>
            <a:ext cx="1311578" cy="369332"/>
          </a:xfrm>
          <a:prstGeom prst="rect">
            <a:avLst/>
          </a:prstGeom>
          <a:noFill/>
        </p:spPr>
        <p:txBody>
          <a:bodyPr wrap="none" rtlCol="0">
            <a:spAutoFit/>
          </a:bodyPr>
          <a:lstStyle/>
          <a:p>
            <a:pPr algn="l"/>
            <a:r>
              <a:rPr kumimoji="1" lang="ja-JP" altLang="en-US" dirty="0">
                <a:solidFill>
                  <a:srgbClr val="FFFF00"/>
                </a:solidFill>
              </a:rPr>
              <a:t>パートン生成</a:t>
            </a:r>
          </a:p>
        </p:txBody>
      </p:sp>
      <p:sp>
        <p:nvSpPr>
          <p:cNvPr id="33" name="テキスト ボックス 32">
            <a:extLst>
              <a:ext uri="{FF2B5EF4-FFF2-40B4-BE49-F238E27FC236}">
                <a16:creationId xmlns:a16="http://schemas.microsoft.com/office/drawing/2014/main" id="{54A61CEB-9193-4917-923C-FFA866410F81}"/>
              </a:ext>
            </a:extLst>
          </p:cNvPr>
          <p:cNvSpPr txBox="1"/>
          <p:nvPr/>
        </p:nvSpPr>
        <p:spPr>
          <a:xfrm>
            <a:off x="8976320" y="3568173"/>
            <a:ext cx="1107996" cy="369332"/>
          </a:xfrm>
          <a:prstGeom prst="rect">
            <a:avLst/>
          </a:prstGeom>
          <a:noFill/>
        </p:spPr>
        <p:txBody>
          <a:bodyPr wrap="none" rtlCol="0">
            <a:spAutoFit/>
          </a:bodyPr>
          <a:lstStyle/>
          <a:p>
            <a:pPr algn="l"/>
            <a:r>
              <a:rPr kumimoji="1" lang="ja-JP" altLang="en-US" dirty="0">
                <a:solidFill>
                  <a:srgbClr val="FFFF00"/>
                </a:solidFill>
              </a:rPr>
              <a:t>自由流れ</a:t>
            </a:r>
          </a:p>
        </p:txBody>
      </p:sp>
      <p:sp>
        <p:nvSpPr>
          <p:cNvPr id="34" name="テキスト ボックス 33">
            <a:extLst>
              <a:ext uri="{FF2B5EF4-FFF2-40B4-BE49-F238E27FC236}">
                <a16:creationId xmlns:a16="http://schemas.microsoft.com/office/drawing/2014/main" id="{20C8A7B9-CCD4-445B-A90A-2196DFD2B6DC}"/>
              </a:ext>
            </a:extLst>
          </p:cNvPr>
          <p:cNvSpPr txBox="1"/>
          <p:nvPr/>
        </p:nvSpPr>
        <p:spPr>
          <a:xfrm>
            <a:off x="10028564" y="2961873"/>
            <a:ext cx="1107996" cy="369332"/>
          </a:xfrm>
          <a:prstGeom prst="rect">
            <a:avLst/>
          </a:prstGeom>
          <a:noFill/>
        </p:spPr>
        <p:txBody>
          <a:bodyPr wrap="none" rtlCol="0">
            <a:spAutoFit/>
          </a:bodyPr>
          <a:lstStyle/>
          <a:p>
            <a:pPr algn="l"/>
            <a:r>
              <a:rPr kumimoji="1" lang="ja-JP" altLang="en-US" dirty="0">
                <a:solidFill>
                  <a:srgbClr val="FF0000"/>
                </a:solidFill>
              </a:rPr>
              <a:t>自由流れ</a:t>
            </a:r>
          </a:p>
        </p:txBody>
      </p:sp>
      <p:sp>
        <p:nvSpPr>
          <p:cNvPr id="5" name="テキスト ボックス 4">
            <a:extLst>
              <a:ext uri="{FF2B5EF4-FFF2-40B4-BE49-F238E27FC236}">
                <a16:creationId xmlns:a16="http://schemas.microsoft.com/office/drawing/2014/main" id="{9AF57882-EA6A-480A-942F-6F6FFC0A86C6}"/>
              </a:ext>
            </a:extLst>
          </p:cNvPr>
          <p:cNvSpPr txBox="1"/>
          <p:nvPr/>
        </p:nvSpPr>
        <p:spPr>
          <a:xfrm>
            <a:off x="11208797" y="2951236"/>
            <a:ext cx="997971" cy="954107"/>
          </a:xfrm>
          <a:prstGeom prst="rect">
            <a:avLst/>
          </a:prstGeom>
          <a:noFill/>
        </p:spPr>
        <p:txBody>
          <a:bodyPr wrap="square" rtlCol="0">
            <a:spAutoFit/>
          </a:bodyPr>
          <a:lstStyle/>
          <a:p>
            <a:pPr algn="l"/>
            <a:r>
              <a:rPr kumimoji="1" lang="ja-JP" altLang="en-US" sz="2800" dirty="0"/>
              <a:t>実験結果</a:t>
            </a:r>
            <a:endParaRPr kumimoji="1" lang="en-US" altLang="ja-JP" sz="2800" dirty="0"/>
          </a:p>
        </p:txBody>
      </p:sp>
      <p:sp>
        <p:nvSpPr>
          <p:cNvPr id="8" name="テキスト ボックス 7">
            <a:extLst>
              <a:ext uri="{FF2B5EF4-FFF2-40B4-BE49-F238E27FC236}">
                <a16:creationId xmlns:a16="http://schemas.microsoft.com/office/drawing/2014/main" id="{4191D0E2-56A1-4101-9831-7260AC010E77}"/>
              </a:ext>
            </a:extLst>
          </p:cNvPr>
          <p:cNvSpPr txBox="1"/>
          <p:nvPr/>
        </p:nvSpPr>
        <p:spPr>
          <a:xfrm>
            <a:off x="8437174" y="4019785"/>
            <a:ext cx="2880917" cy="523220"/>
          </a:xfrm>
          <a:prstGeom prst="rect">
            <a:avLst/>
          </a:prstGeom>
          <a:noFill/>
        </p:spPr>
        <p:txBody>
          <a:bodyPr wrap="none" rtlCol="0">
            <a:spAutoFit/>
          </a:bodyPr>
          <a:lstStyle/>
          <a:p>
            <a:pPr algn="l"/>
            <a:r>
              <a:rPr kumimoji="1" lang="en-US" altLang="ja-JP" sz="2800" dirty="0">
                <a:solidFill>
                  <a:schemeClr val="accent1"/>
                </a:solidFill>
                <a:highlight>
                  <a:srgbClr val="FFFF00"/>
                </a:highlight>
              </a:rPr>
              <a:t>PYTHIA/</a:t>
            </a:r>
            <a:r>
              <a:rPr kumimoji="1" lang="en-US" altLang="ja-JP" sz="2800" dirty="0" err="1">
                <a:solidFill>
                  <a:schemeClr val="accent1"/>
                </a:solidFill>
                <a:highlight>
                  <a:srgbClr val="FFFF00"/>
                </a:highlight>
              </a:rPr>
              <a:t>Angantyr</a:t>
            </a:r>
            <a:endParaRPr kumimoji="1" lang="ja-JP" altLang="en-US" sz="2800" dirty="0">
              <a:solidFill>
                <a:schemeClr val="accent1"/>
              </a:solidFill>
              <a:highlight>
                <a:srgbClr val="FFFF00"/>
              </a:highlight>
            </a:endParaRPr>
          </a:p>
        </p:txBody>
      </p:sp>
      <p:sp>
        <p:nvSpPr>
          <p:cNvPr id="9" name="テキスト ボックス 8">
            <a:extLst>
              <a:ext uri="{FF2B5EF4-FFF2-40B4-BE49-F238E27FC236}">
                <a16:creationId xmlns:a16="http://schemas.microsoft.com/office/drawing/2014/main" id="{C3C5B9E5-3F54-4982-B8BF-42DA02ADE4F5}"/>
              </a:ext>
            </a:extLst>
          </p:cNvPr>
          <p:cNvSpPr txBox="1"/>
          <p:nvPr/>
        </p:nvSpPr>
        <p:spPr>
          <a:xfrm>
            <a:off x="8399078" y="1788221"/>
            <a:ext cx="1154483" cy="523220"/>
          </a:xfrm>
          <a:prstGeom prst="rect">
            <a:avLst/>
          </a:prstGeom>
          <a:noFill/>
        </p:spPr>
        <p:txBody>
          <a:bodyPr wrap="none" rtlCol="0">
            <a:spAutoFit/>
          </a:bodyPr>
          <a:lstStyle/>
          <a:p>
            <a:pPr algn="l"/>
            <a:r>
              <a:rPr kumimoji="1" lang="en-US" altLang="ja-JP" sz="2800" dirty="0">
                <a:solidFill>
                  <a:schemeClr val="accent1"/>
                </a:solidFill>
                <a:highlight>
                  <a:srgbClr val="FF0000"/>
                </a:highlight>
              </a:rPr>
              <a:t>DCCI2</a:t>
            </a:r>
            <a:endParaRPr kumimoji="1" lang="ja-JP" altLang="en-US" sz="2800" dirty="0">
              <a:solidFill>
                <a:schemeClr val="accent1"/>
              </a:solidFill>
              <a:highlight>
                <a:srgbClr val="FF0000"/>
              </a:highlight>
            </a:endParaRPr>
          </a:p>
        </p:txBody>
      </p:sp>
      <p:sp>
        <p:nvSpPr>
          <p:cNvPr id="12" name="テキスト ボックス 11">
            <a:extLst>
              <a:ext uri="{FF2B5EF4-FFF2-40B4-BE49-F238E27FC236}">
                <a16:creationId xmlns:a16="http://schemas.microsoft.com/office/drawing/2014/main" id="{2FB14387-FC31-4E52-9E99-2789A162E3B6}"/>
              </a:ext>
            </a:extLst>
          </p:cNvPr>
          <p:cNvSpPr txBox="1"/>
          <p:nvPr/>
        </p:nvSpPr>
        <p:spPr>
          <a:xfrm>
            <a:off x="838200" y="5381831"/>
            <a:ext cx="10445488" cy="1384995"/>
          </a:xfrm>
          <a:prstGeom prst="rect">
            <a:avLst/>
          </a:prstGeom>
          <a:noFill/>
        </p:spPr>
        <p:txBody>
          <a:bodyPr wrap="none" rtlCol="0">
            <a:spAutoFit/>
          </a:bodyPr>
          <a:lstStyle/>
          <a:p>
            <a:pPr algn="l"/>
            <a:r>
              <a:rPr kumimoji="1" lang="ja-JP" altLang="en-US" sz="2800" dirty="0"/>
              <a:t>・イベントジェネレータなどの初期のパラメータは終状態のダイナミクスとセット</a:t>
            </a:r>
            <a:endParaRPr kumimoji="1" lang="en-US" altLang="ja-JP" sz="2800" dirty="0"/>
          </a:p>
          <a:p>
            <a:pPr algn="l"/>
            <a:r>
              <a:rPr kumimoji="1" lang="ja-JP" altLang="en-US" sz="2800" dirty="0"/>
              <a:t>・イベントジェネレータの結果をそのまま流体の初期条件にしても合わない</a:t>
            </a:r>
            <a:endParaRPr kumimoji="1" lang="en-US" altLang="ja-JP" sz="2800" dirty="0"/>
          </a:p>
          <a:p>
            <a:pPr algn="l"/>
            <a:r>
              <a:rPr kumimoji="1" lang="en-US" altLang="ja-JP" sz="2800" dirty="0">
                <a:sym typeface="Wingdings" panose="05000000000000000000" pitchFamily="2" charset="2"/>
              </a:rPr>
              <a:t></a:t>
            </a:r>
            <a:r>
              <a:rPr kumimoji="1" lang="ja-JP" altLang="en-US" sz="2800" dirty="0">
                <a:sym typeface="Wingdings" panose="05000000000000000000" pitchFamily="2" charset="2"/>
              </a:rPr>
              <a:t> 時空</a:t>
            </a:r>
            <a:r>
              <a:rPr kumimoji="1" lang="ja-JP" altLang="en-US" sz="2800" dirty="0"/>
              <a:t>発展全体で見る必要性</a:t>
            </a:r>
            <a:r>
              <a:rPr kumimoji="1" lang="en-US" altLang="ja-JP" sz="2800" dirty="0"/>
              <a:t>(</a:t>
            </a:r>
            <a:r>
              <a:rPr kumimoji="1" lang="ja-JP" altLang="en-US" sz="2800" dirty="0"/>
              <a:t>木を見て森も見る</a:t>
            </a:r>
            <a:r>
              <a:rPr kumimoji="1" lang="en-US" altLang="ja-JP" sz="2800" dirty="0"/>
              <a:t>)</a:t>
            </a:r>
            <a:endParaRPr kumimoji="1" lang="ja-JP" altLang="en-US" sz="2800" dirty="0"/>
          </a:p>
        </p:txBody>
      </p:sp>
      <p:grpSp>
        <p:nvGrpSpPr>
          <p:cNvPr id="25" name="グループ化 24">
            <a:extLst>
              <a:ext uri="{FF2B5EF4-FFF2-40B4-BE49-F238E27FC236}">
                <a16:creationId xmlns:a16="http://schemas.microsoft.com/office/drawing/2014/main" id="{43C40A7B-24CB-49C6-A44F-06382CA90B77}"/>
              </a:ext>
            </a:extLst>
          </p:cNvPr>
          <p:cNvGrpSpPr>
            <a:grpSpLocks noChangeAspect="1"/>
          </p:cNvGrpSpPr>
          <p:nvPr/>
        </p:nvGrpSpPr>
        <p:grpSpPr>
          <a:xfrm>
            <a:off x="11162575" y="5333195"/>
            <a:ext cx="791146" cy="1728871"/>
            <a:chOff x="1795273" y="2610896"/>
            <a:chExt cx="1977865" cy="4322177"/>
          </a:xfrm>
        </p:grpSpPr>
        <p:pic>
          <p:nvPicPr>
            <p:cNvPr id="26" name="グラフィックス 25" descr="装飾的な円">
              <a:extLst>
                <a:ext uri="{FF2B5EF4-FFF2-40B4-BE49-F238E27FC236}">
                  <a16:creationId xmlns:a16="http://schemas.microsoft.com/office/drawing/2014/main" id="{1755DB8F-5248-45C3-AA9D-3A386B52C6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27" name="グラフィックス 26" descr="中心点から放射状に広がる複数の円">
              <a:extLst>
                <a:ext uri="{FF2B5EF4-FFF2-40B4-BE49-F238E27FC236}">
                  <a16:creationId xmlns:a16="http://schemas.microsoft.com/office/drawing/2014/main" id="{DE247CA9-57BA-49CA-BCEB-9676FC3AAF54}"/>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cxnSp>
        <p:nvCxnSpPr>
          <p:cNvPr id="16" name="直線矢印コネクタ 15">
            <a:extLst>
              <a:ext uri="{FF2B5EF4-FFF2-40B4-BE49-F238E27FC236}">
                <a16:creationId xmlns:a16="http://schemas.microsoft.com/office/drawing/2014/main" id="{69B3DBCE-FD4C-42B2-9FA8-3F7062545124}"/>
              </a:ext>
            </a:extLst>
          </p:cNvPr>
          <p:cNvCxnSpPr/>
          <p:nvPr/>
        </p:nvCxnSpPr>
        <p:spPr>
          <a:xfrm flipH="1">
            <a:off x="7276711" y="2282489"/>
            <a:ext cx="46901" cy="140559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52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C36A0-C320-41AC-A090-219EA7F4E292}"/>
              </a:ext>
            </a:extLst>
          </p:cNvPr>
          <p:cNvSpPr>
            <a:spLocks noGrp="1"/>
          </p:cNvSpPr>
          <p:nvPr>
            <p:ph type="title"/>
          </p:nvPr>
        </p:nvSpPr>
        <p:spPr/>
        <p:txBody>
          <a:bodyPr>
            <a:normAutofit/>
          </a:bodyPr>
          <a:lstStyle/>
          <a:p>
            <a:pPr algn="ctr"/>
            <a:r>
              <a:rPr lang="en-US" altLang="ja-JP" sz="4000" dirty="0"/>
              <a:t>Remark</a:t>
            </a:r>
            <a:r>
              <a:rPr lang="ja-JP" altLang="en-US" sz="4000" dirty="0"/>
              <a:t> </a:t>
            </a:r>
            <a:r>
              <a:rPr lang="en-US" altLang="ja-JP" sz="4000" dirty="0"/>
              <a:t>5:</a:t>
            </a:r>
            <a:r>
              <a:rPr lang="ja-JP" altLang="en-US" sz="4000" dirty="0"/>
              <a:t> 基本的なダイナミクスは</a:t>
            </a:r>
            <a:br>
              <a:rPr lang="en-US" altLang="ja-JP" sz="4000" dirty="0"/>
            </a:br>
            <a:r>
              <a:rPr lang="ja-JP" altLang="en-US" sz="4000" dirty="0"/>
              <a:t>どこまで理解できたのか？</a:t>
            </a:r>
            <a:endParaRPr kumimoji="1" lang="ja-JP" altLang="en-US" sz="4000" dirty="0"/>
          </a:p>
        </p:txBody>
      </p:sp>
      <p:grpSp>
        <p:nvGrpSpPr>
          <p:cNvPr id="3" name="グループ化 2">
            <a:extLst>
              <a:ext uri="{FF2B5EF4-FFF2-40B4-BE49-F238E27FC236}">
                <a16:creationId xmlns:a16="http://schemas.microsoft.com/office/drawing/2014/main" id="{63CE000C-D899-49C0-91AD-45FCAD2CF754}"/>
              </a:ext>
            </a:extLst>
          </p:cNvPr>
          <p:cNvGrpSpPr>
            <a:grpSpLocks noChangeAspect="1"/>
          </p:cNvGrpSpPr>
          <p:nvPr/>
        </p:nvGrpSpPr>
        <p:grpSpPr>
          <a:xfrm>
            <a:off x="411208" y="1556792"/>
            <a:ext cx="4179271" cy="4068689"/>
            <a:chOff x="424110" y="2058883"/>
            <a:chExt cx="3762758" cy="3663194"/>
          </a:xfrm>
        </p:grpSpPr>
        <p:sp>
          <p:nvSpPr>
            <p:cNvPr id="4" name="Line 3">
              <a:extLst>
                <a:ext uri="{FF2B5EF4-FFF2-40B4-BE49-F238E27FC236}">
                  <a16:creationId xmlns:a16="http://schemas.microsoft.com/office/drawing/2014/main" id="{AEA84F0B-B71B-4368-9E00-195135B39F15}"/>
                </a:ext>
              </a:extLst>
            </p:cNvPr>
            <p:cNvSpPr>
              <a:spLocks noChangeAspect="1" noChangeShapeType="1"/>
            </p:cNvSpPr>
            <p:nvPr/>
          </p:nvSpPr>
          <p:spPr bwMode="auto">
            <a:xfrm flipV="1">
              <a:off x="2246195" y="2677126"/>
              <a:ext cx="0" cy="2462449"/>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5" name="Line 4">
              <a:extLst>
                <a:ext uri="{FF2B5EF4-FFF2-40B4-BE49-F238E27FC236}">
                  <a16:creationId xmlns:a16="http://schemas.microsoft.com/office/drawing/2014/main" id="{BECE1BC7-FE34-4FEB-B158-FE5729E509E2}"/>
                </a:ext>
              </a:extLst>
            </p:cNvPr>
            <p:cNvSpPr>
              <a:spLocks noChangeAspect="1" noChangeShapeType="1"/>
            </p:cNvSpPr>
            <p:nvPr/>
          </p:nvSpPr>
          <p:spPr bwMode="auto">
            <a:xfrm>
              <a:off x="604133" y="4837395"/>
              <a:ext cx="3240405"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 name="Freeform 5">
              <a:extLst>
                <a:ext uri="{FF2B5EF4-FFF2-40B4-BE49-F238E27FC236}">
                  <a16:creationId xmlns:a16="http://schemas.microsoft.com/office/drawing/2014/main" id="{146FBCF9-8AD5-44BB-884F-0D43F6C5B464}"/>
                </a:ext>
              </a:extLst>
            </p:cNvPr>
            <p:cNvSpPr>
              <a:spLocks noChangeAspect="1"/>
            </p:cNvSpPr>
            <p:nvPr/>
          </p:nvSpPr>
          <p:spPr bwMode="auto">
            <a:xfrm>
              <a:off x="1910582" y="3032028"/>
              <a:ext cx="2142268" cy="2151268"/>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7" name="Freeform 6">
              <a:extLst>
                <a:ext uri="{FF2B5EF4-FFF2-40B4-BE49-F238E27FC236}">
                  <a16:creationId xmlns:a16="http://schemas.microsoft.com/office/drawing/2014/main" id="{D06A54C4-027B-4805-9FEC-C3537BB8023E}"/>
                </a:ext>
              </a:extLst>
            </p:cNvPr>
            <p:cNvSpPr>
              <a:spLocks noChangeAspect="1"/>
            </p:cNvSpPr>
            <p:nvPr/>
          </p:nvSpPr>
          <p:spPr bwMode="auto">
            <a:xfrm>
              <a:off x="424110" y="3032028"/>
              <a:ext cx="2166699" cy="2151268"/>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8" name="Freeform 7">
              <a:extLst>
                <a:ext uri="{FF2B5EF4-FFF2-40B4-BE49-F238E27FC236}">
                  <a16:creationId xmlns:a16="http://schemas.microsoft.com/office/drawing/2014/main" id="{91CA3A9C-21C7-4893-8816-F15EEAB4AFCD}"/>
                </a:ext>
              </a:extLst>
            </p:cNvPr>
            <p:cNvSpPr>
              <a:spLocks noChangeAspect="1"/>
            </p:cNvSpPr>
            <p:nvPr/>
          </p:nvSpPr>
          <p:spPr bwMode="auto">
            <a:xfrm>
              <a:off x="800871" y="2895725"/>
              <a:ext cx="2957513" cy="161377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latin typeface="+mn-lt"/>
              </a:endParaRPr>
            </a:p>
          </p:txBody>
        </p:sp>
        <p:sp>
          <p:nvSpPr>
            <p:cNvPr id="9" name="Text Box 8">
              <a:extLst>
                <a:ext uri="{FF2B5EF4-FFF2-40B4-BE49-F238E27FC236}">
                  <a16:creationId xmlns:a16="http://schemas.microsoft.com/office/drawing/2014/main" id="{777244FF-A135-4C95-8CC5-5C70550001FC}"/>
                </a:ext>
              </a:extLst>
            </p:cNvPr>
            <p:cNvSpPr txBox="1">
              <a:spLocks noChangeAspect="1" noChangeArrowheads="1"/>
            </p:cNvSpPr>
            <p:nvPr/>
          </p:nvSpPr>
          <p:spPr bwMode="auto">
            <a:xfrm>
              <a:off x="2374783" y="4812963"/>
              <a:ext cx="278125" cy="3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effectLst/>
                  <a:latin typeface="+mn-lt"/>
                  <a:cs typeface="Arial" charset="0"/>
                </a:rPr>
                <a:t>0</a:t>
              </a:r>
            </a:p>
          </p:txBody>
        </p:sp>
        <p:sp>
          <p:nvSpPr>
            <p:cNvPr id="10" name="AutoShape 9">
              <a:extLst>
                <a:ext uri="{FF2B5EF4-FFF2-40B4-BE49-F238E27FC236}">
                  <a16:creationId xmlns:a16="http://schemas.microsoft.com/office/drawing/2014/main" id="{E5C3EEF0-24F7-4C20-A583-EF1022981F7C}"/>
                </a:ext>
              </a:extLst>
            </p:cNvPr>
            <p:cNvSpPr>
              <a:spLocks noChangeAspect="1" noChangeArrowheads="1"/>
            </p:cNvSpPr>
            <p:nvPr/>
          </p:nvSpPr>
          <p:spPr bwMode="auto">
            <a:xfrm rot="2704117">
              <a:off x="1779422" y="4902975"/>
              <a:ext cx="276463" cy="513064"/>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11" name="Text Box 10">
              <a:extLst>
                <a:ext uri="{FF2B5EF4-FFF2-40B4-BE49-F238E27FC236}">
                  <a16:creationId xmlns:a16="http://schemas.microsoft.com/office/drawing/2014/main" id="{9E5530E7-8B39-4E3A-9F47-895476630D49}"/>
                </a:ext>
              </a:extLst>
            </p:cNvPr>
            <p:cNvSpPr txBox="1">
              <a:spLocks noChangeAspect="1" noChangeArrowheads="1"/>
            </p:cNvSpPr>
            <p:nvPr/>
          </p:nvSpPr>
          <p:spPr bwMode="auto">
            <a:xfrm>
              <a:off x="2796735" y="4477161"/>
              <a:ext cx="1390133" cy="3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collision</a:t>
              </a:r>
              <a:r>
                <a:rPr kumimoji="0" lang="ja-JP" altLang="en-US" sz="2000" dirty="0">
                  <a:solidFill>
                    <a:schemeClr val="tx1"/>
                  </a:solidFill>
                  <a:latin typeface="Yu Gothic UI Semilight" panose="020B0400000000000000" pitchFamily="50" charset="-128"/>
                  <a:ea typeface="Yu Gothic UI Semilight" panose="020B0400000000000000" pitchFamily="50" charset="-128"/>
                  <a:cs typeface="Arial" charset="0"/>
                </a:rPr>
                <a:t> </a:t>
              </a:r>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axis</a:t>
              </a:r>
              <a:endParaRPr kumimoji="0" lang="en-US" altLang="ja-JP" sz="20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12" name="Text Box 11">
              <a:extLst>
                <a:ext uri="{FF2B5EF4-FFF2-40B4-BE49-F238E27FC236}">
                  <a16:creationId xmlns:a16="http://schemas.microsoft.com/office/drawing/2014/main" id="{E109CB24-FA84-4E29-AFC3-75C2B02AE05F}"/>
                </a:ext>
              </a:extLst>
            </p:cNvPr>
            <p:cNvSpPr txBox="1">
              <a:spLocks noChangeAspect="1" noChangeArrowheads="1"/>
            </p:cNvSpPr>
            <p:nvPr/>
          </p:nvSpPr>
          <p:spPr bwMode="auto">
            <a:xfrm rot="16200000">
              <a:off x="1722725" y="2197579"/>
              <a:ext cx="693047" cy="41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Yu Gothic UI Semilight" panose="020B0400000000000000" pitchFamily="50" charset="-128"/>
                  <a:ea typeface="Yu Gothic UI Semilight" panose="020B0400000000000000" pitchFamily="50" charset="-128"/>
                  <a:cs typeface="Arial" charset="0"/>
                </a:rPr>
                <a:t>time</a:t>
              </a:r>
              <a:endParaRPr kumimoji="0" lang="en-US" altLang="ja-JP" sz="24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13" name="Oval 12">
              <a:extLst>
                <a:ext uri="{FF2B5EF4-FFF2-40B4-BE49-F238E27FC236}">
                  <a16:creationId xmlns:a16="http://schemas.microsoft.com/office/drawing/2014/main" id="{BC51FB05-487C-4042-BD87-FFCC7980A3B6}"/>
                </a:ext>
              </a:extLst>
            </p:cNvPr>
            <p:cNvSpPr>
              <a:spLocks noChangeAspect="1" noChangeArrowheads="1"/>
            </p:cNvSpPr>
            <p:nvPr/>
          </p:nvSpPr>
          <p:spPr bwMode="auto">
            <a:xfrm>
              <a:off x="1481100" y="2945874"/>
              <a:ext cx="87440"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4" name="Oval 13">
              <a:extLst>
                <a:ext uri="{FF2B5EF4-FFF2-40B4-BE49-F238E27FC236}">
                  <a16:creationId xmlns:a16="http://schemas.microsoft.com/office/drawing/2014/main" id="{E0EAD3D5-511F-4A0C-8837-7184FD0DDA97}"/>
                </a:ext>
              </a:extLst>
            </p:cNvPr>
            <p:cNvSpPr>
              <a:spLocks noChangeAspect="1" noChangeArrowheads="1"/>
            </p:cNvSpPr>
            <p:nvPr/>
          </p:nvSpPr>
          <p:spPr bwMode="auto">
            <a:xfrm>
              <a:off x="2100892" y="2957447"/>
              <a:ext cx="86153"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5" name="Oval 14">
              <a:extLst>
                <a:ext uri="{FF2B5EF4-FFF2-40B4-BE49-F238E27FC236}">
                  <a16:creationId xmlns:a16="http://schemas.microsoft.com/office/drawing/2014/main" id="{C8D78F2B-8699-4655-A1DD-C29766AC00CE}"/>
                </a:ext>
              </a:extLst>
            </p:cNvPr>
            <p:cNvSpPr>
              <a:spLocks noChangeAspect="1" noChangeArrowheads="1"/>
            </p:cNvSpPr>
            <p:nvPr/>
          </p:nvSpPr>
          <p:spPr bwMode="auto">
            <a:xfrm>
              <a:off x="2144611" y="3173474"/>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6" name="Oval 15">
              <a:extLst>
                <a:ext uri="{FF2B5EF4-FFF2-40B4-BE49-F238E27FC236}">
                  <a16:creationId xmlns:a16="http://schemas.microsoft.com/office/drawing/2014/main" id="{8DA6D495-CCE2-4827-BA33-C34DEE6E6821}"/>
                </a:ext>
              </a:extLst>
            </p:cNvPr>
            <p:cNvSpPr>
              <a:spLocks noChangeAspect="1" noChangeArrowheads="1"/>
            </p:cNvSpPr>
            <p:nvPr/>
          </p:nvSpPr>
          <p:spPr bwMode="auto">
            <a:xfrm>
              <a:off x="1971018" y="3109180"/>
              <a:ext cx="86154"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7" name="Oval 16">
              <a:extLst>
                <a:ext uri="{FF2B5EF4-FFF2-40B4-BE49-F238E27FC236}">
                  <a16:creationId xmlns:a16="http://schemas.microsoft.com/office/drawing/2014/main" id="{C563A7FD-3178-497C-B31A-229A84338699}"/>
                </a:ext>
              </a:extLst>
            </p:cNvPr>
            <p:cNvSpPr>
              <a:spLocks noChangeAspect="1" noChangeArrowheads="1"/>
            </p:cNvSpPr>
            <p:nvPr/>
          </p:nvSpPr>
          <p:spPr bwMode="auto">
            <a:xfrm>
              <a:off x="2419789" y="3150328"/>
              <a:ext cx="87440"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8" name="Oval 17">
              <a:extLst>
                <a:ext uri="{FF2B5EF4-FFF2-40B4-BE49-F238E27FC236}">
                  <a16:creationId xmlns:a16="http://schemas.microsoft.com/office/drawing/2014/main" id="{740283A7-5D45-445F-89AC-CC34D74842C9}"/>
                </a:ext>
              </a:extLst>
            </p:cNvPr>
            <p:cNvSpPr>
              <a:spLocks noChangeAspect="1" noChangeArrowheads="1"/>
            </p:cNvSpPr>
            <p:nvPr/>
          </p:nvSpPr>
          <p:spPr bwMode="auto">
            <a:xfrm>
              <a:off x="2273199" y="2957447"/>
              <a:ext cx="86153" cy="86153"/>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9" name="Oval 18">
              <a:extLst>
                <a:ext uri="{FF2B5EF4-FFF2-40B4-BE49-F238E27FC236}">
                  <a16:creationId xmlns:a16="http://schemas.microsoft.com/office/drawing/2014/main" id="{50FAAF33-CA01-4301-8B4F-55728278252E}"/>
                </a:ext>
              </a:extLst>
            </p:cNvPr>
            <p:cNvSpPr>
              <a:spLocks noChangeAspect="1" noChangeArrowheads="1"/>
            </p:cNvSpPr>
            <p:nvPr/>
          </p:nvSpPr>
          <p:spPr bwMode="auto">
            <a:xfrm>
              <a:off x="1644405" y="2945874"/>
              <a:ext cx="86154"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0" name="Oval 19">
              <a:extLst>
                <a:ext uri="{FF2B5EF4-FFF2-40B4-BE49-F238E27FC236}">
                  <a16:creationId xmlns:a16="http://schemas.microsoft.com/office/drawing/2014/main" id="{4592FEF7-0AED-4961-9EA7-C34CC93991C8}"/>
                </a:ext>
              </a:extLst>
            </p:cNvPr>
            <p:cNvSpPr>
              <a:spLocks noChangeAspect="1" noChangeArrowheads="1"/>
            </p:cNvSpPr>
            <p:nvPr/>
          </p:nvSpPr>
          <p:spPr bwMode="auto">
            <a:xfrm>
              <a:off x="1888722" y="2904726"/>
              <a:ext cx="87440"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1" name="Oval 20">
              <a:extLst>
                <a:ext uri="{FF2B5EF4-FFF2-40B4-BE49-F238E27FC236}">
                  <a16:creationId xmlns:a16="http://schemas.microsoft.com/office/drawing/2014/main" id="{989DC6AD-2172-4933-9F3A-60F399D15848}"/>
                </a:ext>
              </a:extLst>
            </p:cNvPr>
            <p:cNvSpPr>
              <a:spLocks noChangeAspect="1" noChangeArrowheads="1"/>
            </p:cNvSpPr>
            <p:nvPr/>
          </p:nvSpPr>
          <p:spPr bwMode="auto">
            <a:xfrm>
              <a:off x="1766564" y="3109180"/>
              <a:ext cx="86153" cy="86153"/>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2" name="Oval 21">
              <a:extLst>
                <a:ext uri="{FF2B5EF4-FFF2-40B4-BE49-F238E27FC236}">
                  <a16:creationId xmlns:a16="http://schemas.microsoft.com/office/drawing/2014/main" id="{A8DC8D3F-9AA9-4095-8F66-1DE04042757C}"/>
                </a:ext>
              </a:extLst>
            </p:cNvPr>
            <p:cNvSpPr>
              <a:spLocks noChangeAspect="1" noChangeArrowheads="1"/>
            </p:cNvSpPr>
            <p:nvPr/>
          </p:nvSpPr>
          <p:spPr bwMode="auto">
            <a:xfrm>
              <a:off x="2624242" y="2987021"/>
              <a:ext cx="86154"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3" name="Oval 22">
              <a:extLst>
                <a:ext uri="{FF2B5EF4-FFF2-40B4-BE49-F238E27FC236}">
                  <a16:creationId xmlns:a16="http://schemas.microsoft.com/office/drawing/2014/main" id="{6371C464-9665-4E05-986F-3BF813CDF018}"/>
                </a:ext>
              </a:extLst>
            </p:cNvPr>
            <p:cNvSpPr>
              <a:spLocks noChangeAspect="1" noChangeArrowheads="1"/>
            </p:cNvSpPr>
            <p:nvPr/>
          </p:nvSpPr>
          <p:spPr bwMode="auto">
            <a:xfrm>
              <a:off x="2665390" y="3150328"/>
              <a:ext cx="86154" cy="86153"/>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4" name="Oval 23">
              <a:extLst>
                <a:ext uri="{FF2B5EF4-FFF2-40B4-BE49-F238E27FC236}">
                  <a16:creationId xmlns:a16="http://schemas.microsoft.com/office/drawing/2014/main" id="{3A42E54D-8A08-454D-8A45-D57734A853E7}"/>
                </a:ext>
              </a:extLst>
            </p:cNvPr>
            <p:cNvSpPr>
              <a:spLocks noChangeAspect="1" noChangeArrowheads="1"/>
            </p:cNvSpPr>
            <p:nvPr/>
          </p:nvSpPr>
          <p:spPr bwMode="auto">
            <a:xfrm>
              <a:off x="2869845" y="2945874"/>
              <a:ext cx="86153"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5" name="Oval 24">
              <a:extLst>
                <a:ext uri="{FF2B5EF4-FFF2-40B4-BE49-F238E27FC236}">
                  <a16:creationId xmlns:a16="http://schemas.microsoft.com/office/drawing/2014/main" id="{C58223C6-5F8A-4BE6-9E2B-62BFAAFCF739}"/>
                </a:ext>
              </a:extLst>
            </p:cNvPr>
            <p:cNvSpPr>
              <a:spLocks noChangeAspect="1" noChangeArrowheads="1"/>
            </p:cNvSpPr>
            <p:nvPr/>
          </p:nvSpPr>
          <p:spPr bwMode="auto">
            <a:xfrm>
              <a:off x="2787549" y="3064174"/>
              <a:ext cx="86153"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6" name="Oval 25">
              <a:extLst>
                <a:ext uri="{FF2B5EF4-FFF2-40B4-BE49-F238E27FC236}">
                  <a16:creationId xmlns:a16="http://schemas.microsoft.com/office/drawing/2014/main" id="{04B170CF-5372-4E79-A80A-E7A791B2EE90}"/>
                </a:ext>
              </a:extLst>
            </p:cNvPr>
            <p:cNvSpPr>
              <a:spLocks noChangeAspect="1" noChangeArrowheads="1"/>
            </p:cNvSpPr>
            <p:nvPr/>
          </p:nvSpPr>
          <p:spPr bwMode="auto">
            <a:xfrm>
              <a:off x="2460937" y="2863578"/>
              <a:ext cx="86153" cy="87439"/>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7" name="Oval 26">
              <a:extLst>
                <a:ext uri="{FF2B5EF4-FFF2-40B4-BE49-F238E27FC236}">
                  <a16:creationId xmlns:a16="http://schemas.microsoft.com/office/drawing/2014/main" id="{B065ECFE-128B-438A-9429-0FC865B76654}"/>
                </a:ext>
              </a:extLst>
            </p:cNvPr>
            <p:cNvSpPr>
              <a:spLocks noChangeAspect="1" noChangeArrowheads="1"/>
            </p:cNvSpPr>
            <p:nvPr/>
          </p:nvSpPr>
          <p:spPr bwMode="auto">
            <a:xfrm>
              <a:off x="1236783" y="2823716"/>
              <a:ext cx="86153"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8" name="Oval 27">
              <a:extLst>
                <a:ext uri="{FF2B5EF4-FFF2-40B4-BE49-F238E27FC236}">
                  <a16:creationId xmlns:a16="http://schemas.microsoft.com/office/drawing/2014/main" id="{E4C46DF5-9AE0-4733-8571-87B2CA55D5EF}"/>
                </a:ext>
              </a:extLst>
            </p:cNvPr>
            <p:cNvSpPr>
              <a:spLocks noChangeAspect="1" noChangeArrowheads="1"/>
            </p:cNvSpPr>
            <p:nvPr/>
          </p:nvSpPr>
          <p:spPr bwMode="auto">
            <a:xfrm>
              <a:off x="2333635" y="2741420"/>
              <a:ext cx="86154" cy="8615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29" name="Oval 28">
              <a:extLst>
                <a:ext uri="{FF2B5EF4-FFF2-40B4-BE49-F238E27FC236}">
                  <a16:creationId xmlns:a16="http://schemas.microsoft.com/office/drawing/2014/main" id="{25C7CB1A-4F4F-475F-BE6C-57BAB89B58ED}"/>
                </a:ext>
              </a:extLst>
            </p:cNvPr>
            <p:cNvSpPr>
              <a:spLocks noChangeAspect="1" noChangeArrowheads="1"/>
            </p:cNvSpPr>
            <p:nvPr/>
          </p:nvSpPr>
          <p:spPr bwMode="auto">
            <a:xfrm>
              <a:off x="1439952" y="2782568"/>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30" name="Oval 29">
              <a:extLst>
                <a:ext uri="{FF2B5EF4-FFF2-40B4-BE49-F238E27FC236}">
                  <a16:creationId xmlns:a16="http://schemas.microsoft.com/office/drawing/2014/main" id="{BA23E97B-9459-4C85-8723-18DBB6D88A4E}"/>
                </a:ext>
              </a:extLst>
            </p:cNvPr>
            <p:cNvSpPr>
              <a:spLocks noChangeAspect="1" noChangeArrowheads="1"/>
            </p:cNvSpPr>
            <p:nvPr/>
          </p:nvSpPr>
          <p:spPr bwMode="auto">
            <a:xfrm>
              <a:off x="1762706" y="2818572"/>
              <a:ext cx="86154"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31" name="Oval 30">
              <a:extLst>
                <a:ext uri="{FF2B5EF4-FFF2-40B4-BE49-F238E27FC236}">
                  <a16:creationId xmlns:a16="http://schemas.microsoft.com/office/drawing/2014/main" id="{D33944BB-EBC8-4488-81DE-06619569B5DF}"/>
                </a:ext>
              </a:extLst>
            </p:cNvPr>
            <p:cNvSpPr>
              <a:spLocks noChangeAspect="1" noChangeArrowheads="1"/>
            </p:cNvSpPr>
            <p:nvPr/>
          </p:nvSpPr>
          <p:spPr bwMode="auto">
            <a:xfrm>
              <a:off x="2665390" y="2777424"/>
              <a:ext cx="86154"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32" name="Oval 31">
              <a:extLst>
                <a:ext uri="{FF2B5EF4-FFF2-40B4-BE49-F238E27FC236}">
                  <a16:creationId xmlns:a16="http://schemas.microsoft.com/office/drawing/2014/main" id="{789FB439-FB07-4233-849E-34BFEDFA6499}"/>
                </a:ext>
              </a:extLst>
            </p:cNvPr>
            <p:cNvSpPr>
              <a:spLocks noChangeAspect="1" noChangeArrowheads="1"/>
            </p:cNvSpPr>
            <p:nvPr/>
          </p:nvSpPr>
          <p:spPr bwMode="auto">
            <a:xfrm>
              <a:off x="3110303" y="2904726"/>
              <a:ext cx="86154" cy="86154"/>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33" name="Oval 32">
              <a:extLst>
                <a:ext uri="{FF2B5EF4-FFF2-40B4-BE49-F238E27FC236}">
                  <a16:creationId xmlns:a16="http://schemas.microsoft.com/office/drawing/2014/main" id="{2964F0E4-A221-4541-9CE6-1C6199C56D14}"/>
                </a:ext>
              </a:extLst>
            </p:cNvPr>
            <p:cNvSpPr>
              <a:spLocks noChangeAspect="1" noChangeArrowheads="1"/>
            </p:cNvSpPr>
            <p:nvPr/>
          </p:nvSpPr>
          <p:spPr bwMode="auto">
            <a:xfrm>
              <a:off x="2905849" y="2782568"/>
              <a:ext cx="86153" cy="86153"/>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34" name="AutoShape 33">
              <a:extLst>
                <a:ext uri="{FF2B5EF4-FFF2-40B4-BE49-F238E27FC236}">
                  <a16:creationId xmlns:a16="http://schemas.microsoft.com/office/drawing/2014/main" id="{14134BBC-0B5B-4950-9BFC-C4E25A372CC1}"/>
                </a:ext>
              </a:extLst>
            </p:cNvPr>
            <p:cNvSpPr>
              <a:spLocks noChangeAspect="1" noChangeArrowheads="1"/>
            </p:cNvSpPr>
            <p:nvPr/>
          </p:nvSpPr>
          <p:spPr bwMode="auto">
            <a:xfrm>
              <a:off x="2098892" y="4670232"/>
              <a:ext cx="285464" cy="326612"/>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35" name="Oval 34">
              <a:extLst>
                <a:ext uri="{FF2B5EF4-FFF2-40B4-BE49-F238E27FC236}">
                  <a16:creationId xmlns:a16="http://schemas.microsoft.com/office/drawing/2014/main" id="{434E8798-9562-43D7-8903-AC22763367A7}"/>
                </a:ext>
              </a:extLst>
            </p:cNvPr>
            <p:cNvSpPr>
              <a:spLocks noChangeAspect="1" noChangeArrowheads="1"/>
            </p:cNvSpPr>
            <p:nvPr/>
          </p:nvSpPr>
          <p:spPr bwMode="auto">
            <a:xfrm>
              <a:off x="1400089" y="535431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sp>
          <p:nvSpPr>
            <p:cNvPr id="36" name="AutoShape 39">
              <a:extLst>
                <a:ext uri="{FF2B5EF4-FFF2-40B4-BE49-F238E27FC236}">
                  <a16:creationId xmlns:a16="http://schemas.microsoft.com/office/drawing/2014/main" id="{AD0C9333-0E8E-494F-9B4F-2DB4A732C342}"/>
                </a:ext>
              </a:extLst>
            </p:cNvPr>
            <p:cNvSpPr>
              <a:spLocks noChangeAspect="1" noChangeArrowheads="1"/>
            </p:cNvSpPr>
            <p:nvPr/>
          </p:nvSpPr>
          <p:spPr bwMode="auto">
            <a:xfrm rot="18900000">
              <a:off x="2444220" y="4917120"/>
              <a:ext cx="276464" cy="455200"/>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37" name="Oval 34">
              <a:extLst>
                <a:ext uri="{FF2B5EF4-FFF2-40B4-BE49-F238E27FC236}">
                  <a16:creationId xmlns:a16="http://schemas.microsoft.com/office/drawing/2014/main" id="{BD7C088D-37A9-4A7D-B50B-CF3D179D68A1}"/>
                </a:ext>
              </a:extLst>
            </p:cNvPr>
            <p:cNvSpPr>
              <a:spLocks noChangeAspect="1" noChangeArrowheads="1"/>
            </p:cNvSpPr>
            <p:nvPr/>
          </p:nvSpPr>
          <p:spPr bwMode="auto">
            <a:xfrm>
              <a:off x="2675988" y="533623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grpSp>
      <p:sp>
        <p:nvSpPr>
          <p:cNvPr id="38" name="テキスト ボックス 37">
            <a:extLst>
              <a:ext uri="{FF2B5EF4-FFF2-40B4-BE49-F238E27FC236}">
                <a16:creationId xmlns:a16="http://schemas.microsoft.com/office/drawing/2014/main" id="{0B23FD4E-E542-41DC-A527-2A1BB0D9CEB1}"/>
              </a:ext>
            </a:extLst>
          </p:cNvPr>
          <p:cNvSpPr txBox="1"/>
          <p:nvPr/>
        </p:nvSpPr>
        <p:spPr>
          <a:xfrm>
            <a:off x="1839085" y="3408273"/>
            <a:ext cx="1133644" cy="369332"/>
          </a:xfrm>
          <a:prstGeom prst="rect">
            <a:avLst/>
          </a:prstGeom>
          <a:noFill/>
        </p:spPr>
        <p:txBody>
          <a:bodyPr wrap="none" rtlCol="0">
            <a:spAutoFit/>
          </a:bodyPr>
          <a:lstStyle/>
          <a:p>
            <a:pPr algn="l"/>
            <a:r>
              <a:rPr kumimoji="1" lang="en-US" altLang="ja-JP" dirty="0">
                <a:effectLst/>
              </a:rPr>
              <a:t>QGP fluid</a:t>
            </a:r>
            <a:endParaRPr kumimoji="1" lang="ja-JP" altLang="en-US" dirty="0">
              <a:effectLst/>
            </a:endParaRPr>
          </a:p>
        </p:txBody>
      </p:sp>
      <p:sp>
        <p:nvSpPr>
          <p:cNvPr id="39" name="テキスト ボックス 38">
            <a:extLst>
              <a:ext uri="{FF2B5EF4-FFF2-40B4-BE49-F238E27FC236}">
                <a16:creationId xmlns:a16="http://schemas.microsoft.com/office/drawing/2014/main" id="{4DB19A6E-EB12-42E7-BC37-63BD6EF9764B}"/>
              </a:ext>
            </a:extLst>
          </p:cNvPr>
          <p:cNvSpPr txBox="1"/>
          <p:nvPr/>
        </p:nvSpPr>
        <p:spPr>
          <a:xfrm>
            <a:off x="3143779" y="2054454"/>
            <a:ext cx="1303562" cy="369332"/>
          </a:xfrm>
          <a:prstGeom prst="rect">
            <a:avLst/>
          </a:prstGeom>
          <a:noFill/>
        </p:spPr>
        <p:txBody>
          <a:bodyPr wrap="none" rtlCol="0">
            <a:spAutoFit/>
          </a:bodyPr>
          <a:lstStyle/>
          <a:p>
            <a:pPr algn="l"/>
            <a:r>
              <a:rPr kumimoji="1" lang="en-US" altLang="ja-JP" dirty="0">
                <a:effectLst/>
              </a:rPr>
              <a:t>hadron gas</a:t>
            </a:r>
            <a:endParaRPr kumimoji="1" lang="ja-JP" altLang="en-US" dirty="0">
              <a:effectLst/>
            </a:endParaRPr>
          </a:p>
        </p:txBody>
      </p:sp>
      <p:sp>
        <p:nvSpPr>
          <p:cNvPr id="40" name="テキスト ボックス 39">
            <a:extLst>
              <a:ext uri="{FF2B5EF4-FFF2-40B4-BE49-F238E27FC236}">
                <a16:creationId xmlns:a16="http://schemas.microsoft.com/office/drawing/2014/main" id="{DB723502-A7CC-47C5-BBA7-26BF75356B69}"/>
              </a:ext>
            </a:extLst>
          </p:cNvPr>
          <p:cNvSpPr txBox="1"/>
          <p:nvPr/>
        </p:nvSpPr>
        <p:spPr>
          <a:xfrm>
            <a:off x="251978" y="5147327"/>
            <a:ext cx="1173719" cy="646331"/>
          </a:xfrm>
          <a:prstGeom prst="rect">
            <a:avLst/>
          </a:prstGeom>
          <a:noFill/>
        </p:spPr>
        <p:txBody>
          <a:bodyPr wrap="none" rtlCol="0">
            <a:spAutoFit/>
          </a:bodyPr>
          <a:lstStyle/>
          <a:p>
            <a:pPr algn="l"/>
            <a:r>
              <a:rPr kumimoji="1" lang="en-US" altLang="ja-JP" dirty="0">
                <a:effectLst/>
              </a:rPr>
              <a:t>Gluon </a:t>
            </a:r>
          </a:p>
          <a:p>
            <a:pPr algn="l"/>
            <a:r>
              <a:rPr kumimoji="1" lang="en-US" altLang="ja-JP" dirty="0">
                <a:effectLst/>
              </a:rPr>
              <a:t>saturation</a:t>
            </a:r>
            <a:endParaRPr kumimoji="1" lang="ja-JP" altLang="en-US" dirty="0">
              <a:effectLst/>
            </a:endParaRPr>
          </a:p>
        </p:txBody>
      </p:sp>
      <p:sp>
        <p:nvSpPr>
          <p:cNvPr id="41" name="テキスト ボックス 40">
            <a:extLst>
              <a:ext uri="{FF2B5EF4-FFF2-40B4-BE49-F238E27FC236}">
                <a16:creationId xmlns:a16="http://schemas.microsoft.com/office/drawing/2014/main" id="{B6D0C272-5456-4528-98CB-AA30468EEA86}"/>
              </a:ext>
            </a:extLst>
          </p:cNvPr>
          <p:cNvSpPr txBox="1"/>
          <p:nvPr/>
        </p:nvSpPr>
        <p:spPr>
          <a:xfrm>
            <a:off x="5375920" y="4261611"/>
            <a:ext cx="5921409" cy="1815882"/>
          </a:xfrm>
          <a:prstGeom prst="rect">
            <a:avLst/>
          </a:prstGeom>
          <a:noFill/>
        </p:spPr>
        <p:txBody>
          <a:bodyPr wrap="square" rtlCol="0">
            <a:spAutoFit/>
          </a:bodyPr>
          <a:lstStyle/>
          <a:p>
            <a:pPr algn="l"/>
            <a:r>
              <a:rPr kumimoji="1" lang="ja-JP" altLang="en-US" sz="2800" dirty="0"/>
              <a:t>衝突によってどれだけのエネルギーが落とされたか？</a:t>
            </a:r>
            <a:endParaRPr kumimoji="1" lang="en-US" altLang="ja-JP" sz="2800" dirty="0"/>
          </a:p>
          <a:p>
            <a:pPr algn="l"/>
            <a:r>
              <a:rPr kumimoji="1" lang="ja-JP" altLang="en-US" sz="2800" dirty="0"/>
              <a:t>衝突する原子核はどれだけエネルギーを失ったか？</a:t>
            </a:r>
          </a:p>
        </p:txBody>
      </p:sp>
      <p:sp>
        <p:nvSpPr>
          <p:cNvPr id="42" name="テキスト ボックス 41">
            <a:extLst>
              <a:ext uri="{FF2B5EF4-FFF2-40B4-BE49-F238E27FC236}">
                <a16:creationId xmlns:a16="http://schemas.microsoft.com/office/drawing/2014/main" id="{CC502D59-BD47-4303-B683-795218AA06F4}"/>
              </a:ext>
            </a:extLst>
          </p:cNvPr>
          <p:cNvSpPr txBox="1"/>
          <p:nvPr/>
        </p:nvSpPr>
        <p:spPr>
          <a:xfrm>
            <a:off x="5375921" y="3130069"/>
            <a:ext cx="5760639" cy="954107"/>
          </a:xfrm>
          <a:prstGeom prst="rect">
            <a:avLst/>
          </a:prstGeom>
          <a:noFill/>
        </p:spPr>
        <p:txBody>
          <a:bodyPr wrap="square" rtlCol="0">
            <a:spAutoFit/>
          </a:bodyPr>
          <a:lstStyle/>
          <a:p>
            <a:pPr algn="l"/>
            <a:r>
              <a:rPr kumimoji="1" lang="ja-JP" altLang="en-US" sz="2800" dirty="0"/>
              <a:t>衝突によって落とされたエネルギーはどれだけ熱化したか？</a:t>
            </a:r>
            <a:endParaRPr kumimoji="1" lang="en-US" altLang="ja-JP" sz="2800" dirty="0"/>
          </a:p>
        </p:txBody>
      </p:sp>
      <p:sp>
        <p:nvSpPr>
          <p:cNvPr id="43" name="テキスト ボックス 42">
            <a:extLst>
              <a:ext uri="{FF2B5EF4-FFF2-40B4-BE49-F238E27FC236}">
                <a16:creationId xmlns:a16="http://schemas.microsoft.com/office/drawing/2014/main" id="{8C557D12-DC29-41D3-BD79-C63C7E958AC1}"/>
              </a:ext>
            </a:extLst>
          </p:cNvPr>
          <p:cNvSpPr txBox="1"/>
          <p:nvPr/>
        </p:nvSpPr>
        <p:spPr>
          <a:xfrm>
            <a:off x="5396270" y="1690690"/>
            <a:ext cx="5527475" cy="1815882"/>
          </a:xfrm>
          <a:prstGeom prst="rect">
            <a:avLst/>
          </a:prstGeom>
          <a:noFill/>
        </p:spPr>
        <p:txBody>
          <a:bodyPr wrap="none" rtlCol="0">
            <a:spAutoFit/>
          </a:bodyPr>
          <a:lstStyle/>
          <a:p>
            <a:pPr algn="l"/>
            <a:r>
              <a:rPr kumimoji="1" lang="ja-JP" altLang="en-US" sz="2800" dirty="0"/>
              <a:t>熱化したエネルギーはどう発展したか？</a:t>
            </a:r>
            <a:endParaRPr kumimoji="1" lang="en-US" altLang="ja-JP" sz="2800" dirty="0"/>
          </a:p>
          <a:p>
            <a:r>
              <a:rPr kumimoji="1" lang="ja-JP" altLang="en-US" sz="2800" dirty="0"/>
              <a:t>バリオンはどう輸送されるか？</a:t>
            </a:r>
            <a:endParaRPr kumimoji="1" lang="en-US" altLang="ja-JP" sz="2800" dirty="0"/>
          </a:p>
          <a:p>
            <a:r>
              <a:rPr kumimoji="1" lang="ja-JP" altLang="en-US" sz="2800" dirty="0"/>
              <a:t>圧力勾配？拡散？</a:t>
            </a:r>
          </a:p>
          <a:p>
            <a:pPr algn="l"/>
            <a:endParaRPr kumimoji="1" lang="ja-JP" altLang="en-US" sz="2800" dirty="0"/>
          </a:p>
        </p:txBody>
      </p:sp>
      <p:sp>
        <p:nvSpPr>
          <p:cNvPr id="44" name="テキスト ボックス 43">
            <a:extLst>
              <a:ext uri="{FF2B5EF4-FFF2-40B4-BE49-F238E27FC236}">
                <a16:creationId xmlns:a16="http://schemas.microsoft.com/office/drawing/2014/main" id="{0B0C7901-AE86-48B1-B848-B4A759DD4973}"/>
              </a:ext>
            </a:extLst>
          </p:cNvPr>
          <p:cNvSpPr txBox="1"/>
          <p:nvPr/>
        </p:nvSpPr>
        <p:spPr>
          <a:xfrm>
            <a:off x="1343472" y="6068065"/>
            <a:ext cx="9512540" cy="523220"/>
          </a:xfrm>
          <a:prstGeom prst="rect">
            <a:avLst/>
          </a:prstGeom>
          <a:noFill/>
        </p:spPr>
        <p:txBody>
          <a:bodyPr wrap="none" rtlCol="0">
            <a:spAutoFit/>
          </a:bodyPr>
          <a:lstStyle/>
          <a:p>
            <a:pPr algn="l"/>
            <a:r>
              <a:rPr kumimoji="1" lang="ja-JP" altLang="en-US" sz="2800" dirty="0"/>
              <a:t>これらの問題はさらに</a:t>
            </a:r>
            <a:r>
              <a:rPr kumimoji="1" lang="en-US" altLang="ja-JP" sz="2800" dirty="0"/>
              <a:t>RHIC-BES, GSI-FAIR, J-PARC-HI</a:t>
            </a:r>
            <a:r>
              <a:rPr kumimoji="1" lang="ja-JP" altLang="en-US" sz="2800" dirty="0"/>
              <a:t>でも最重要</a:t>
            </a:r>
          </a:p>
        </p:txBody>
      </p:sp>
      <p:grpSp>
        <p:nvGrpSpPr>
          <p:cNvPr id="45" name="グループ化 44">
            <a:extLst>
              <a:ext uri="{FF2B5EF4-FFF2-40B4-BE49-F238E27FC236}">
                <a16:creationId xmlns:a16="http://schemas.microsoft.com/office/drawing/2014/main" id="{66AC0089-F805-4905-BA4F-AED9CE893565}"/>
              </a:ext>
            </a:extLst>
          </p:cNvPr>
          <p:cNvGrpSpPr>
            <a:grpSpLocks noChangeAspect="1"/>
          </p:cNvGrpSpPr>
          <p:nvPr/>
        </p:nvGrpSpPr>
        <p:grpSpPr>
          <a:xfrm>
            <a:off x="11162575" y="5333195"/>
            <a:ext cx="791146" cy="1728871"/>
            <a:chOff x="1795273" y="2610896"/>
            <a:chExt cx="1977865" cy="4322177"/>
          </a:xfrm>
        </p:grpSpPr>
        <p:pic>
          <p:nvPicPr>
            <p:cNvPr id="46" name="グラフィックス 45" descr="装飾的な円">
              <a:extLst>
                <a:ext uri="{FF2B5EF4-FFF2-40B4-BE49-F238E27FC236}">
                  <a16:creationId xmlns:a16="http://schemas.microsoft.com/office/drawing/2014/main" id="{52D1A18A-4E80-4DA5-B72E-A4298BE7AE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47" name="グラフィックス 46" descr="中心点から放射状に広がる複数の円">
              <a:extLst>
                <a:ext uri="{FF2B5EF4-FFF2-40B4-BE49-F238E27FC236}">
                  <a16:creationId xmlns:a16="http://schemas.microsoft.com/office/drawing/2014/main" id="{BEA109C2-9A53-43DA-BEC7-8F4EAFA29160}"/>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48" name="矢印: 上 47">
            <a:extLst>
              <a:ext uri="{FF2B5EF4-FFF2-40B4-BE49-F238E27FC236}">
                <a16:creationId xmlns:a16="http://schemas.microsoft.com/office/drawing/2014/main" id="{E132C95B-628B-47BE-BCBC-89C492C958AB}"/>
              </a:ext>
            </a:extLst>
          </p:cNvPr>
          <p:cNvSpPr/>
          <p:nvPr/>
        </p:nvSpPr>
        <p:spPr>
          <a:xfrm>
            <a:off x="4897039" y="1783637"/>
            <a:ext cx="318475" cy="3837918"/>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71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矢印: 上 7">
            <a:extLst>
              <a:ext uri="{FF2B5EF4-FFF2-40B4-BE49-F238E27FC236}">
                <a16:creationId xmlns:a16="http://schemas.microsoft.com/office/drawing/2014/main" id="{9311D4D6-7874-4CCB-A877-299F09B24390}"/>
              </a:ext>
            </a:extLst>
          </p:cNvPr>
          <p:cNvSpPr/>
          <p:nvPr/>
        </p:nvSpPr>
        <p:spPr>
          <a:xfrm rot="17618718">
            <a:off x="7942459" y="2696892"/>
            <a:ext cx="1977236" cy="4745739"/>
          </a:xfrm>
          <a:prstGeom prst="upArrow">
            <a:avLst/>
          </a:prstGeom>
          <a:solidFill>
            <a:schemeClr val="accent5">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上 8">
            <a:extLst>
              <a:ext uri="{FF2B5EF4-FFF2-40B4-BE49-F238E27FC236}">
                <a16:creationId xmlns:a16="http://schemas.microsoft.com/office/drawing/2014/main" id="{397A137C-723E-46DA-AAA1-84D1A3F67A16}"/>
              </a:ext>
            </a:extLst>
          </p:cNvPr>
          <p:cNvSpPr/>
          <p:nvPr/>
        </p:nvSpPr>
        <p:spPr>
          <a:xfrm rot="6818718">
            <a:off x="1700884" y="-110891"/>
            <a:ext cx="1977236" cy="4745739"/>
          </a:xfrm>
          <a:prstGeom prst="upArrow">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3BFBDDA-80BD-429A-9B68-958D857A39D3}"/>
              </a:ext>
            </a:extLst>
          </p:cNvPr>
          <p:cNvSpPr>
            <a:spLocks noGrp="1"/>
          </p:cNvSpPr>
          <p:nvPr>
            <p:ph type="title"/>
          </p:nvPr>
        </p:nvSpPr>
        <p:spPr/>
        <p:txBody>
          <a:bodyPr>
            <a:normAutofit/>
          </a:bodyPr>
          <a:lstStyle/>
          <a:p>
            <a:pPr algn="ctr"/>
            <a:r>
              <a:rPr lang="ja-JP" altLang="en-US" sz="4000" dirty="0"/>
              <a:t>戦略</a:t>
            </a:r>
            <a:endParaRPr kumimoji="1" lang="ja-JP" altLang="en-US" sz="4000" dirty="0"/>
          </a:p>
        </p:txBody>
      </p:sp>
      <p:sp>
        <p:nvSpPr>
          <p:cNvPr id="3" name="テキスト ボックス 2">
            <a:extLst>
              <a:ext uri="{FF2B5EF4-FFF2-40B4-BE49-F238E27FC236}">
                <a16:creationId xmlns:a16="http://schemas.microsoft.com/office/drawing/2014/main" id="{3A589F67-B4C3-4432-9C30-915CDA0A2814}"/>
              </a:ext>
            </a:extLst>
          </p:cNvPr>
          <p:cNvSpPr txBox="1"/>
          <p:nvPr/>
        </p:nvSpPr>
        <p:spPr>
          <a:xfrm>
            <a:off x="9845059" y="5372687"/>
            <a:ext cx="1723549" cy="1015663"/>
          </a:xfrm>
          <a:prstGeom prst="rect">
            <a:avLst/>
          </a:prstGeom>
          <a:noFill/>
        </p:spPr>
        <p:txBody>
          <a:bodyPr wrap="none" rtlCol="0">
            <a:spAutoFit/>
          </a:bodyPr>
          <a:lstStyle/>
          <a:p>
            <a:pPr algn="l"/>
            <a:r>
              <a:rPr kumimoji="1" lang="ja-JP" altLang="en-US" sz="6000" dirty="0"/>
              <a:t>実験</a:t>
            </a:r>
          </a:p>
        </p:txBody>
      </p:sp>
      <p:sp>
        <p:nvSpPr>
          <p:cNvPr id="4" name="テキスト ボックス 3">
            <a:extLst>
              <a:ext uri="{FF2B5EF4-FFF2-40B4-BE49-F238E27FC236}">
                <a16:creationId xmlns:a16="http://schemas.microsoft.com/office/drawing/2014/main" id="{90B0305D-B307-4949-82EF-430150B93875}"/>
              </a:ext>
            </a:extLst>
          </p:cNvPr>
          <p:cNvSpPr txBox="1"/>
          <p:nvPr/>
        </p:nvSpPr>
        <p:spPr>
          <a:xfrm>
            <a:off x="7056684" y="4392537"/>
            <a:ext cx="2492990" cy="1015663"/>
          </a:xfrm>
          <a:prstGeom prst="rect">
            <a:avLst/>
          </a:prstGeom>
          <a:noFill/>
        </p:spPr>
        <p:txBody>
          <a:bodyPr wrap="none" rtlCol="0">
            <a:spAutoFit/>
          </a:bodyPr>
          <a:lstStyle/>
          <a:p>
            <a:pPr algn="l"/>
            <a:r>
              <a:rPr kumimoji="1" lang="ja-JP" altLang="en-US" sz="6000" dirty="0"/>
              <a:t>現象論</a:t>
            </a:r>
          </a:p>
        </p:txBody>
      </p:sp>
      <p:sp>
        <p:nvSpPr>
          <p:cNvPr id="6" name="テキスト ボックス 5">
            <a:extLst>
              <a:ext uri="{FF2B5EF4-FFF2-40B4-BE49-F238E27FC236}">
                <a16:creationId xmlns:a16="http://schemas.microsoft.com/office/drawing/2014/main" id="{296F9E83-FCBA-4550-AE22-B1050D42366C}"/>
              </a:ext>
            </a:extLst>
          </p:cNvPr>
          <p:cNvSpPr txBox="1"/>
          <p:nvPr/>
        </p:nvSpPr>
        <p:spPr>
          <a:xfrm>
            <a:off x="195987" y="1196752"/>
            <a:ext cx="4801314" cy="1015663"/>
          </a:xfrm>
          <a:prstGeom prst="rect">
            <a:avLst/>
          </a:prstGeom>
          <a:noFill/>
        </p:spPr>
        <p:txBody>
          <a:bodyPr wrap="none" rtlCol="0">
            <a:spAutoFit/>
          </a:bodyPr>
          <a:lstStyle/>
          <a:p>
            <a:pPr algn="l"/>
            <a:r>
              <a:rPr kumimoji="1" lang="ja-JP" altLang="en-US" sz="6000" dirty="0"/>
              <a:t>第一原理計算</a:t>
            </a:r>
          </a:p>
        </p:txBody>
      </p:sp>
      <p:sp>
        <p:nvSpPr>
          <p:cNvPr id="10" name="テキスト ボックス 9">
            <a:extLst>
              <a:ext uri="{FF2B5EF4-FFF2-40B4-BE49-F238E27FC236}">
                <a16:creationId xmlns:a16="http://schemas.microsoft.com/office/drawing/2014/main" id="{3CFB5DF3-B473-4A7A-8DB1-A18EE1FAC1AE}"/>
              </a:ext>
            </a:extLst>
          </p:cNvPr>
          <p:cNvSpPr txBox="1"/>
          <p:nvPr/>
        </p:nvSpPr>
        <p:spPr>
          <a:xfrm>
            <a:off x="4930169" y="2497591"/>
            <a:ext cx="1774845" cy="1938992"/>
          </a:xfrm>
          <a:prstGeom prst="rect">
            <a:avLst/>
          </a:prstGeom>
          <a:solidFill>
            <a:schemeClr val="accent2"/>
          </a:solidFill>
        </p:spPr>
        <p:txBody>
          <a:bodyPr wrap="none" rtlCol="0">
            <a:spAutoFit/>
          </a:bodyPr>
          <a:lstStyle/>
          <a:p>
            <a:pPr algn="ctr"/>
            <a:r>
              <a:rPr kumimoji="1" lang="en-US" altLang="ja-JP" sz="6000" dirty="0"/>
              <a:t>QCD</a:t>
            </a:r>
          </a:p>
          <a:p>
            <a:pPr algn="ctr"/>
            <a:r>
              <a:rPr kumimoji="1" lang="ja-JP" altLang="en-US" sz="6000" dirty="0"/>
              <a:t>物性</a:t>
            </a:r>
          </a:p>
        </p:txBody>
      </p:sp>
      <p:sp>
        <p:nvSpPr>
          <p:cNvPr id="11" name="テキスト ボックス 10">
            <a:extLst>
              <a:ext uri="{FF2B5EF4-FFF2-40B4-BE49-F238E27FC236}">
                <a16:creationId xmlns:a16="http://schemas.microsoft.com/office/drawing/2014/main" id="{CA0C99F0-3A38-4919-A950-67139CED4C46}"/>
              </a:ext>
            </a:extLst>
          </p:cNvPr>
          <p:cNvSpPr txBox="1"/>
          <p:nvPr/>
        </p:nvSpPr>
        <p:spPr>
          <a:xfrm rot="1420251">
            <a:off x="1158426" y="2718418"/>
            <a:ext cx="1760418" cy="523220"/>
          </a:xfrm>
          <a:prstGeom prst="rect">
            <a:avLst/>
          </a:prstGeom>
          <a:noFill/>
        </p:spPr>
        <p:txBody>
          <a:bodyPr wrap="none" rtlCol="0">
            <a:spAutoFit/>
          </a:bodyPr>
          <a:lstStyle/>
          <a:p>
            <a:pPr algn="l"/>
            <a:r>
              <a:rPr kumimoji="1" lang="ja-JP" altLang="en-US" sz="2800" dirty="0"/>
              <a:t>トップダウン</a:t>
            </a:r>
          </a:p>
        </p:txBody>
      </p:sp>
      <p:sp>
        <p:nvSpPr>
          <p:cNvPr id="12" name="テキスト ボックス 11">
            <a:extLst>
              <a:ext uri="{FF2B5EF4-FFF2-40B4-BE49-F238E27FC236}">
                <a16:creationId xmlns:a16="http://schemas.microsoft.com/office/drawing/2014/main" id="{796E4A82-DF3C-410B-B04E-63785366D8D5}"/>
              </a:ext>
            </a:extLst>
          </p:cNvPr>
          <p:cNvSpPr txBox="1"/>
          <p:nvPr/>
        </p:nvSpPr>
        <p:spPr>
          <a:xfrm rot="1420251">
            <a:off x="8847087" y="4206263"/>
            <a:ext cx="1829347" cy="523220"/>
          </a:xfrm>
          <a:prstGeom prst="rect">
            <a:avLst/>
          </a:prstGeom>
          <a:noFill/>
        </p:spPr>
        <p:txBody>
          <a:bodyPr wrap="none" rtlCol="0">
            <a:spAutoFit/>
          </a:bodyPr>
          <a:lstStyle/>
          <a:p>
            <a:pPr algn="l"/>
            <a:r>
              <a:rPr kumimoji="1" lang="ja-JP" altLang="en-US" sz="2800" dirty="0"/>
              <a:t>ボトムアップ</a:t>
            </a:r>
          </a:p>
        </p:txBody>
      </p:sp>
      <p:sp>
        <p:nvSpPr>
          <p:cNvPr id="14" name="テキスト ボックス 13">
            <a:extLst>
              <a:ext uri="{FF2B5EF4-FFF2-40B4-BE49-F238E27FC236}">
                <a16:creationId xmlns:a16="http://schemas.microsoft.com/office/drawing/2014/main" id="{AEF481AE-1489-463B-A960-EF7E5E7663E8}"/>
              </a:ext>
            </a:extLst>
          </p:cNvPr>
          <p:cNvSpPr txBox="1"/>
          <p:nvPr/>
        </p:nvSpPr>
        <p:spPr>
          <a:xfrm>
            <a:off x="649945" y="4392537"/>
            <a:ext cx="3833101" cy="1200329"/>
          </a:xfrm>
          <a:prstGeom prst="rect">
            <a:avLst/>
          </a:prstGeom>
          <a:noFill/>
          <a:ln w="38100">
            <a:solidFill>
              <a:schemeClr val="tx1"/>
            </a:solidFill>
          </a:ln>
        </p:spPr>
        <p:txBody>
          <a:bodyPr wrap="none" rtlCol="0">
            <a:spAutoFit/>
          </a:bodyPr>
          <a:lstStyle/>
          <a:p>
            <a:pPr algn="ctr"/>
            <a:r>
              <a:rPr kumimoji="1" lang="ja-JP" altLang="en-US" sz="2400" dirty="0"/>
              <a:t>高エネルギー原子核衝突反応</a:t>
            </a:r>
            <a:endParaRPr kumimoji="1" lang="en-US" altLang="ja-JP" sz="2400" dirty="0"/>
          </a:p>
          <a:p>
            <a:pPr algn="ctr"/>
            <a:r>
              <a:rPr kumimoji="1" lang="ja-JP" altLang="en-US" sz="2400" dirty="0"/>
              <a:t>「を通した」</a:t>
            </a:r>
            <a:endParaRPr kumimoji="1" lang="en-US" altLang="ja-JP" sz="2400" dirty="0"/>
          </a:p>
          <a:p>
            <a:pPr algn="ctr"/>
            <a:r>
              <a:rPr kumimoji="1" lang="en-US" altLang="ja-JP" sz="2400" dirty="0"/>
              <a:t>QGP</a:t>
            </a:r>
            <a:r>
              <a:rPr kumimoji="1" lang="ja-JP" altLang="en-US" sz="2400" dirty="0"/>
              <a:t>輸送の解析</a:t>
            </a:r>
          </a:p>
        </p:txBody>
      </p:sp>
      <p:grpSp>
        <p:nvGrpSpPr>
          <p:cNvPr id="15" name="グループ化 14">
            <a:extLst>
              <a:ext uri="{FF2B5EF4-FFF2-40B4-BE49-F238E27FC236}">
                <a16:creationId xmlns:a16="http://schemas.microsoft.com/office/drawing/2014/main" id="{D57E52A4-7089-4E49-AA7F-B270BE96EC33}"/>
              </a:ext>
            </a:extLst>
          </p:cNvPr>
          <p:cNvGrpSpPr>
            <a:grpSpLocks noChangeAspect="1"/>
          </p:cNvGrpSpPr>
          <p:nvPr/>
        </p:nvGrpSpPr>
        <p:grpSpPr>
          <a:xfrm>
            <a:off x="11162575" y="5333195"/>
            <a:ext cx="791146" cy="1728871"/>
            <a:chOff x="1795273" y="2610896"/>
            <a:chExt cx="1977865" cy="4322177"/>
          </a:xfrm>
        </p:grpSpPr>
        <p:pic>
          <p:nvPicPr>
            <p:cNvPr id="16" name="グラフィックス 15" descr="装飾的な円">
              <a:extLst>
                <a:ext uri="{FF2B5EF4-FFF2-40B4-BE49-F238E27FC236}">
                  <a16:creationId xmlns:a16="http://schemas.microsoft.com/office/drawing/2014/main" id="{CDB50DC0-2733-4A08-9D19-68A5135F7AD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7" name="グラフィックス 16" descr="中心点から放射状に広がる複数の円">
              <a:extLst>
                <a:ext uri="{FF2B5EF4-FFF2-40B4-BE49-F238E27FC236}">
                  <a16:creationId xmlns:a16="http://schemas.microsoft.com/office/drawing/2014/main" id="{06EBFAC9-21DA-4A59-8C02-87A15F0C04A4}"/>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5" name="テキスト ボックス 4">
            <a:extLst>
              <a:ext uri="{FF2B5EF4-FFF2-40B4-BE49-F238E27FC236}">
                <a16:creationId xmlns:a16="http://schemas.microsoft.com/office/drawing/2014/main" id="{4C3C9734-45EA-4F6D-9BA0-64BDE7FDF642}"/>
              </a:ext>
            </a:extLst>
          </p:cNvPr>
          <p:cNvSpPr txBox="1"/>
          <p:nvPr/>
        </p:nvSpPr>
        <p:spPr>
          <a:xfrm>
            <a:off x="7870420" y="1570920"/>
            <a:ext cx="3664786" cy="954107"/>
          </a:xfrm>
          <a:prstGeom prst="rect">
            <a:avLst/>
          </a:prstGeom>
          <a:noFill/>
          <a:ln w="38100">
            <a:solidFill>
              <a:schemeClr val="tx1"/>
            </a:solidFill>
          </a:ln>
        </p:spPr>
        <p:txBody>
          <a:bodyPr wrap="none" rtlCol="0">
            <a:spAutoFit/>
          </a:bodyPr>
          <a:lstStyle/>
          <a:p>
            <a:pPr algn="l"/>
            <a:r>
              <a:rPr kumimoji="1" lang="ja-JP" altLang="en-US" sz="2800" dirty="0"/>
              <a:t>動的模型が重要な役割</a:t>
            </a:r>
            <a:endParaRPr kumimoji="1" lang="en-US" altLang="ja-JP" sz="2800" dirty="0"/>
          </a:p>
          <a:p>
            <a:pPr algn="l"/>
            <a:r>
              <a:rPr kumimoji="1" lang="en-US" altLang="ja-JP" sz="2800" dirty="0">
                <a:sym typeface="Wingdings" panose="05000000000000000000" pitchFamily="2" charset="2"/>
              </a:rPr>
              <a:t> </a:t>
            </a:r>
            <a:r>
              <a:rPr kumimoji="1" lang="ja-JP" altLang="en-US" sz="2800" dirty="0">
                <a:sym typeface="Wingdings" panose="05000000000000000000" pitchFamily="2" charset="2"/>
              </a:rPr>
              <a:t>今後も重要</a:t>
            </a:r>
            <a:endParaRPr kumimoji="1" lang="ja-JP" altLang="en-US" sz="2800" dirty="0"/>
          </a:p>
        </p:txBody>
      </p:sp>
    </p:spTree>
    <p:extLst>
      <p:ext uri="{BB962C8B-B14F-4D97-AF65-F5344CB8AC3E}">
        <p14:creationId xmlns:p14="http://schemas.microsoft.com/office/powerpoint/2010/main" val="37389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FF00"/>
                                      </p:to>
                                    </p:animClr>
                                    <p:animClr clrSpc="rgb" dir="cw">
                                      <p:cBhvr>
                                        <p:cTn id="7" dur="500" fill="hold"/>
                                        <p:tgtEl>
                                          <p:spTgt spid="4">
                                            <p:txEl>
                                              <p:pRg st="0" end="0"/>
                                            </p:txEl>
                                          </p:spTgt>
                                        </p:tgtEl>
                                        <p:attrNameLst>
                                          <p:attrName>fillcolor</p:attrName>
                                        </p:attrNameLst>
                                      </p:cBhvr>
                                      <p:to>
                                        <a:srgbClr val="FFFF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19C30-D409-4E4A-B89A-70AD9590FBFD}"/>
              </a:ext>
            </a:extLst>
          </p:cNvPr>
          <p:cNvSpPr>
            <a:spLocks noGrp="1"/>
          </p:cNvSpPr>
          <p:nvPr>
            <p:ph type="title"/>
          </p:nvPr>
        </p:nvSpPr>
        <p:spPr/>
        <p:txBody>
          <a:bodyPr>
            <a:normAutofit/>
          </a:bodyPr>
          <a:lstStyle/>
          <a:p>
            <a:pPr algn="ctr"/>
            <a:r>
              <a:rPr kumimoji="1" lang="ja-JP" altLang="en-US" sz="4000" dirty="0"/>
              <a:t>まとめ</a:t>
            </a:r>
          </a:p>
        </p:txBody>
      </p:sp>
      <p:grpSp>
        <p:nvGrpSpPr>
          <p:cNvPr id="3" name="グループ化 2">
            <a:extLst>
              <a:ext uri="{FF2B5EF4-FFF2-40B4-BE49-F238E27FC236}">
                <a16:creationId xmlns:a16="http://schemas.microsoft.com/office/drawing/2014/main" id="{020DE565-52B9-4B7E-B517-05648F85D043}"/>
              </a:ext>
            </a:extLst>
          </p:cNvPr>
          <p:cNvGrpSpPr>
            <a:grpSpLocks noChangeAspect="1"/>
          </p:cNvGrpSpPr>
          <p:nvPr/>
        </p:nvGrpSpPr>
        <p:grpSpPr>
          <a:xfrm>
            <a:off x="11162575" y="5333195"/>
            <a:ext cx="791146" cy="1728871"/>
            <a:chOff x="1795273" y="2610896"/>
            <a:chExt cx="1977865" cy="4322177"/>
          </a:xfrm>
        </p:grpSpPr>
        <p:pic>
          <p:nvPicPr>
            <p:cNvPr id="4" name="グラフィックス 3" descr="装飾的な円">
              <a:extLst>
                <a:ext uri="{FF2B5EF4-FFF2-40B4-BE49-F238E27FC236}">
                  <a16:creationId xmlns:a16="http://schemas.microsoft.com/office/drawing/2014/main" id="{2EB3140F-C5C4-4977-A756-D6BFD701F3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5" name="グラフィックス 4" descr="中心点から放射状に広がる複数の円">
              <a:extLst>
                <a:ext uri="{FF2B5EF4-FFF2-40B4-BE49-F238E27FC236}">
                  <a16:creationId xmlns:a16="http://schemas.microsoft.com/office/drawing/2014/main" id="{9FACD2C9-FFCF-4B93-9AEF-67061793CC75}"/>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9" name="テキスト ボックス 8">
            <a:extLst>
              <a:ext uri="{FF2B5EF4-FFF2-40B4-BE49-F238E27FC236}">
                <a16:creationId xmlns:a16="http://schemas.microsoft.com/office/drawing/2014/main" id="{94BE3779-FE97-4726-BE0B-1C79C58BE45E}"/>
              </a:ext>
            </a:extLst>
          </p:cNvPr>
          <p:cNvSpPr txBox="1"/>
          <p:nvPr/>
        </p:nvSpPr>
        <p:spPr>
          <a:xfrm>
            <a:off x="1054561" y="1491838"/>
            <a:ext cx="10081120" cy="4832092"/>
          </a:xfrm>
          <a:prstGeom prst="rect">
            <a:avLst/>
          </a:prstGeom>
          <a:noFill/>
        </p:spPr>
        <p:txBody>
          <a:bodyPr wrap="square" rtlCol="0">
            <a:spAutoFit/>
          </a:bodyPr>
          <a:lstStyle/>
          <a:p>
            <a:pPr marL="457200" indent="-457200" algn="l">
              <a:buFont typeface="Arial" panose="020B0604020202020204" pitchFamily="34" charset="0"/>
              <a:buChar char="•"/>
            </a:pPr>
            <a:r>
              <a:rPr kumimoji="1" lang="en-US" altLang="ja-JP" sz="2800" dirty="0"/>
              <a:t>RHIC</a:t>
            </a:r>
            <a:r>
              <a:rPr kumimoji="1" lang="ja-JP" altLang="en-US" sz="2800" dirty="0"/>
              <a:t>稼働から</a:t>
            </a:r>
            <a:r>
              <a:rPr kumimoji="1" lang="en-US" altLang="ja-JP" sz="2800" dirty="0"/>
              <a:t>~20</a:t>
            </a:r>
            <a:r>
              <a:rPr kumimoji="1" lang="ja-JP" altLang="en-US" sz="2800" dirty="0"/>
              <a:t>年間、</a:t>
            </a:r>
            <a:r>
              <a:rPr kumimoji="1" lang="en-US" altLang="ja-JP" sz="2800" dirty="0"/>
              <a:t>LHC</a:t>
            </a:r>
            <a:r>
              <a:rPr kumimoji="1" lang="ja-JP" altLang="en-US" sz="2800" dirty="0"/>
              <a:t>稼働から</a:t>
            </a:r>
            <a:r>
              <a:rPr kumimoji="1" lang="en-US" altLang="ja-JP" sz="2800" dirty="0"/>
              <a:t>~10</a:t>
            </a:r>
            <a:r>
              <a:rPr kumimoji="1" lang="ja-JP" altLang="en-US" sz="2800" dirty="0"/>
              <a:t>年間で「</a:t>
            </a:r>
            <a:r>
              <a:rPr kumimoji="1" lang="en-US" altLang="ja-JP" sz="2800" dirty="0"/>
              <a:t>(</a:t>
            </a:r>
            <a:r>
              <a:rPr kumimoji="1" lang="ja-JP" altLang="en-US" sz="2800" dirty="0"/>
              <a:t>反応</a:t>
            </a:r>
            <a:r>
              <a:rPr kumimoji="1" lang="en-US" altLang="ja-JP" sz="2800" dirty="0"/>
              <a:t>)</a:t>
            </a:r>
            <a:r>
              <a:rPr kumimoji="1" lang="ja-JP" altLang="en-US" sz="2800" dirty="0"/>
              <a:t>中で何が起こっているか」がかなり明らかに</a:t>
            </a:r>
            <a:endParaRPr kumimoji="1" lang="en-US" altLang="ja-JP" sz="2800" dirty="0"/>
          </a:p>
          <a:p>
            <a:pPr marL="457200" indent="-457200" algn="l">
              <a:buFont typeface="Arial" panose="020B0604020202020204" pitchFamily="34" charset="0"/>
              <a:buChar char="•"/>
            </a:pPr>
            <a:r>
              <a:rPr kumimoji="1" lang="ja-JP" altLang="en-US" sz="2800" dirty="0"/>
              <a:t>精密科学に向けたベイズ推定法を活用した物性量の導出</a:t>
            </a:r>
            <a:endParaRPr kumimoji="1" lang="en-US" altLang="ja-JP" sz="2800" dirty="0"/>
          </a:p>
          <a:p>
            <a:pPr marL="914400" lvl="1" indent="-457200">
              <a:buFont typeface="Arial" panose="020B0604020202020204" pitchFamily="34" charset="0"/>
              <a:buChar char="•"/>
            </a:pPr>
            <a:r>
              <a:rPr kumimoji="1" lang="ja-JP" altLang="en-US" sz="2800" dirty="0"/>
              <a:t>輸送係数の温度依存性の導出</a:t>
            </a:r>
            <a:endParaRPr kumimoji="1" lang="en-US" altLang="ja-JP" sz="2800" dirty="0"/>
          </a:p>
          <a:p>
            <a:pPr marL="914400" lvl="1" indent="-457200">
              <a:buFont typeface="Arial" panose="020B0604020202020204" pitchFamily="34" charset="0"/>
              <a:buChar char="•"/>
            </a:pPr>
            <a:r>
              <a:rPr kumimoji="1" lang="ja-JP" altLang="en-US" sz="2800" dirty="0"/>
              <a:t>あくまでも模型の範囲 </a:t>
            </a:r>
            <a:r>
              <a:rPr kumimoji="1" lang="en-US" altLang="ja-JP" sz="2800" dirty="0"/>
              <a:t>(</a:t>
            </a:r>
            <a:r>
              <a:rPr kumimoji="1" lang="ja-JP" altLang="en-US" sz="2800" dirty="0"/>
              <a:t>結果の独り歩き注意</a:t>
            </a:r>
            <a:r>
              <a:rPr kumimoji="1" lang="en-US" altLang="ja-JP" sz="2800" dirty="0"/>
              <a:t>)</a:t>
            </a:r>
          </a:p>
          <a:p>
            <a:pPr marL="457200" indent="-457200">
              <a:buFont typeface="Arial" panose="020B0604020202020204" pitchFamily="34" charset="0"/>
              <a:buChar char="•"/>
            </a:pPr>
            <a:r>
              <a:rPr kumimoji="1" lang="ja-JP" altLang="en-US" sz="2800" dirty="0"/>
              <a:t>現状の流体模型の問題点</a:t>
            </a:r>
            <a:endParaRPr kumimoji="1" lang="en-US" altLang="ja-JP" sz="2800" dirty="0"/>
          </a:p>
          <a:p>
            <a:pPr marL="914400" lvl="1" indent="-457200">
              <a:buFont typeface="Arial" panose="020B0604020202020204" pitchFamily="34" charset="0"/>
              <a:buChar char="•"/>
            </a:pPr>
            <a:r>
              <a:rPr kumimoji="1" lang="ja-JP" altLang="en-US" sz="2800" dirty="0"/>
              <a:t>因果律の破れ、保存則の破れ→測定量にどう影響？</a:t>
            </a:r>
            <a:endParaRPr kumimoji="1" lang="en-US" altLang="ja-JP" sz="2800" dirty="0"/>
          </a:p>
          <a:p>
            <a:pPr marL="914400" lvl="1" indent="-457200">
              <a:buFont typeface="Arial" panose="020B0604020202020204" pitchFamily="34" charset="0"/>
              <a:buChar char="•"/>
            </a:pPr>
            <a:r>
              <a:rPr kumimoji="1" lang="ja-JP" altLang="en-US" sz="2800" dirty="0"/>
              <a:t>コアーコロナ描像でどこまで解決できるか？</a:t>
            </a:r>
            <a:endParaRPr kumimoji="1" lang="en-US" altLang="ja-JP" sz="2800" dirty="0"/>
          </a:p>
          <a:p>
            <a:pPr marL="457200" indent="-457200">
              <a:buFont typeface="Arial" panose="020B0604020202020204" pitchFamily="34" charset="0"/>
              <a:buChar char="•"/>
            </a:pPr>
            <a:r>
              <a:rPr kumimoji="1" lang="ja-JP" altLang="en-US" sz="2800" dirty="0"/>
              <a:t>前後方の物理と合わせて反応の全体像を見渡す必要性 </a:t>
            </a:r>
            <a:endParaRPr kumimoji="1" lang="en-US" altLang="ja-JP" sz="2800" dirty="0"/>
          </a:p>
          <a:p>
            <a:pPr marL="457200" indent="-457200">
              <a:buFont typeface="Arial" panose="020B0604020202020204" pitchFamily="34" charset="0"/>
              <a:buChar char="•"/>
            </a:pPr>
            <a:r>
              <a:rPr kumimoji="1" lang="ja-JP" altLang="en-US" sz="2800" dirty="0"/>
              <a:t>木を見て森も見る</a:t>
            </a:r>
            <a:endParaRPr kumimoji="1" lang="en-US" altLang="ja-JP" sz="2800" dirty="0"/>
          </a:p>
          <a:p>
            <a:pPr marL="457200" indent="-457200">
              <a:buFont typeface="Arial" panose="020B0604020202020204" pitchFamily="34" charset="0"/>
              <a:buChar char="•"/>
            </a:pPr>
            <a:r>
              <a:rPr kumimoji="1" lang="ja-JP" altLang="en-US" sz="2800" dirty="0"/>
              <a:t>より精密な</a:t>
            </a:r>
            <a:r>
              <a:rPr kumimoji="1" lang="en-US" altLang="ja-JP" sz="2800" dirty="0"/>
              <a:t>QCD</a:t>
            </a:r>
            <a:r>
              <a:rPr kumimoji="1" lang="ja-JP" altLang="en-US" sz="2800" dirty="0"/>
              <a:t>物性物理の構築に向けて</a:t>
            </a:r>
            <a:endParaRPr kumimoji="1" lang="en-US" altLang="ja-JP" sz="2800" dirty="0"/>
          </a:p>
        </p:txBody>
      </p:sp>
    </p:spTree>
    <p:extLst>
      <p:ext uri="{BB962C8B-B14F-4D97-AF65-F5344CB8AC3E}">
        <p14:creationId xmlns:p14="http://schemas.microsoft.com/office/powerpoint/2010/main" val="1608885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E55B450-C93F-478D-9D0C-84F7CEDF586E}"/>
              </a:ext>
            </a:extLst>
          </p:cNvPr>
          <p:cNvSpPr>
            <a:spLocks noGrp="1"/>
          </p:cNvSpPr>
          <p:nvPr>
            <p:ph type="title"/>
          </p:nvPr>
        </p:nvSpPr>
        <p:spPr/>
        <p:txBody>
          <a:bodyPr>
            <a:normAutofit/>
          </a:bodyPr>
          <a:lstStyle/>
          <a:p>
            <a:pPr algn="ctr"/>
            <a:r>
              <a:rPr kumimoji="1" lang="ja-JP" altLang="en-US" sz="4000" dirty="0"/>
              <a:t>ベイズ推定を用いた輸送係数の解析</a:t>
            </a:r>
          </a:p>
        </p:txBody>
      </p:sp>
      <p:sp>
        <p:nvSpPr>
          <p:cNvPr id="5" name="テキスト ボックス 4">
            <a:extLst>
              <a:ext uri="{FF2B5EF4-FFF2-40B4-BE49-F238E27FC236}">
                <a16:creationId xmlns:a16="http://schemas.microsoft.com/office/drawing/2014/main" id="{0DD4A036-36E1-4950-9639-807447E2AEFE}"/>
              </a:ext>
            </a:extLst>
          </p:cNvPr>
          <p:cNvSpPr txBox="1"/>
          <p:nvPr/>
        </p:nvSpPr>
        <p:spPr>
          <a:xfrm>
            <a:off x="1075123" y="1506147"/>
            <a:ext cx="4084773" cy="2462213"/>
          </a:xfrm>
          <a:prstGeom prst="rect">
            <a:avLst/>
          </a:prstGeom>
          <a:noFill/>
        </p:spPr>
        <p:txBody>
          <a:bodyPr wrap="none" rtlCol="0">
            <a:spAutoFit/>
          </a:bodyPr>
          <a:lstStyle/>
          <a:p>
            <a:pPr algn="l"/>
            <a:r>
              <a:rPr kumimoji="1" lang="en-US" altLang="ja-JP" sz="2800" dirty="0"/>
              <a:t>Duke, Ohio, …+JETSCAPE</a:t>
            </a:r>
          </a:p>
          <a:p>
            <a:pPr algn="l"/>
            <a:r>
              <a:rPr kumimoji="1" lang="en-US" altLang="ja-JP" dirty="0"/>
              <a:t>Phys. Rev. C 91, 054910 (2015).</a:t>
            </a:r>
          </a:p>
          <a:p>
            <a:pPr algn="l"/>
            <a:r>
              <a:rPr kumimoji="1" lang="en-US" altLang="ja-JP" dirty="0"/>
              <a:t>Phys. Rev. C 94, 024907 (2016).</a:t>
            </a:r>
          </a:p>
          <a:p>
            <a:pPr algn="l"/>
            <a:r>
              <a:rPr kumimoji="1" lang="en-US" altLang="ja-JP" dirty="0"/>
              <a:t>arXiv:1804.06469.</a:t>
            </a:r>
          </a:p>
          <a:p>
            <a:r>
              <a:rPr kumimoji="1" lang="en-US" altLang="ja-JP" dirty="0"/>
              <a:t>Phys. Rev. C 97, 044905 (2018).</a:t>
            </a:r>
          </a:p>
          <a:p>
            <a:pPr algn="l"/>
            <a:r>
              <a:rPr kumimoji="1" lang="en-US" altLang="ja-JP" dirty="0"/>
              <a:t>Nature Phys. 15, 11 (2019).</a:t>
            </a:r>
          </a:p>
          <a:p>
            <a:r>
              <a:rPr kumimoji="1" lang="en-US" altLang="ja-JP" dirty="0"/>
              <a:t>Phys. Rev. C 103, 054904 (2021).</a:t>
            </a:r>
          </a:p>
          <a:p>
            <a:r>
              <a:rPr lang="en-GB" altLang="ja-JP" dirty="0"/>
              <a:t>Phys. Rev. Lett. 126, 242301 (2021).</a:t>
            </a:r>
            <a:endParaRPr kumimoji="1" lang="ja-JP" altLang="en-US" dirty="0"/>
          </a:p>
        </p:txBody>
      </p:sp>
      <p:sp>
        <p:nvSpPr>
          <p:cNvPr id="6" name="テキスト ボックス 5">
            <a:extLst>
              <a:ext uri="{FF2B5EF4-FFF2-40B4-BE49-F238E27FC236}">
                <a16:creationId xmlns:a16="http://schemas.microsoft.com/office/drawing/2014/main" id="{FD85C185-467A-4A6E-BCF5-55957A93AC33}"/>
              </a:ext>
            </a:extLst>
          </p:cNvPr>
          <p:cNvSpPr txBox="1"/>
          <p:nvPr/>
        </p:nvSpPr>
        <p:spPr>
          <a:xfrm>
            <a:off x="1055440" y="4581128"/>
            <a:ext cx="3554178" cy="1354217"/>
          </a:xfrm>
          <a:prstGeom prst="rect">
            <a:avLst/>
          </a:prstGeom>
          <a:noFill/>
        </p:spPr>
        <p:txBody>
          <a:bodyPr wrap="none" rtlCol="0">
            <a:spAutoFit/>
          </a:bodyPr>
          <a:lstStyle/>
          <a:p>
            <a:pPr algn="l"/>
            <a:r>
              <a:rPr kumimoji="1" lang="en-US" altLang="ja-JP" sz="2800" dirty="0"/>
              <a:t>TRAJECTUM</a:t>
            </a:r>
          </a:p>
          <a:p>
            <a:r>
              <a:rPr kumimoji="1" lang="en-GB" altLang="ja-JP" dirty="0"/>
              <a:t>Phys. Rev. Lett. 126, 202301 (2021).</a:t>
            </a:r>
          </a:p>
          <a:p>
            <a:r>
              <a:rPr kumimoji="1" lang="en-GB" altLang="ja-JP" dirty="0"/>
              <a:t>Phys. Rev. C 103, 054909 (2021).</a:t>
            </a:r>
          </a:p>
          <a:p>
            <a:r>
              <a:rPr kumimoji="1" lang="en-GB" altLang="ja-JP" dirty="0"/>
              <a:t>arXiv:2110.13153.</a:t>
            </a:r>
            <a:endParaRPr kumimoji="1" lang="ja-JP" altLang="en-US" dirty="0"/>
          </a:p>
        </p:txBody>
      </p:sp>
      <p:sp>
        <p:nvSpPr>
          <p:cNvPr id="7" name="テキスト ボックス 6">
            <a:extLst>
              <a:ext uri="{FF2B5EF4-FFF2-40B4-BE49-F238E27FC236}">
                <a16:creationId xmlns:a16="http://schemas.microsoft.com/office/drawing/2014/main" id="{B15CC1E5-1CBE-4F1A-9D7D-D0341F307A6B}"/>
              </a:ext>
            </a:extLst>
          </p:cNvPr>
          <p:cNvSpPr txBox="1"/>
          <p:nvPr/>
        </p:nvSpPr>
        <p:spPr>
          <a:xfrm>
            <a:off x="6816080" y="2996952"/>
            <a:ext cx="3321743" cy="1077218"/>
          </a:xfrm>
          <a:prstGeom prst="rect">
            <a:avLst/>
          </a:prstGeom>
          <a:noFill/>
        </p:spPr>
        <p:txBody>
          <a:bodyPr wrap="none" rtlCol="0">
            <a:spAutoFit/>
          </a:bodyPr>
          <a:lstStyle/>
          <a:p>
            <a:r>
              <a:rPr kumimoji="1" lang="en-US" altLang="ja-JP" sz="2800" dirty="0" err="1"/>
              <a:t>Jyväskylä</a:t>
            </a:r>
            <a:r>
              <a:rPr kumimoji="1" lang="en-US" altLang="ja-JP" sz="2800" dirty="0"/>
              <a:t>-Munich</a:t>
            </a:r>
          </a:p>
          <a:p>
            <a:r>
              <a:rPr kumimoji="1" lang="en-US" altLang="ja-JP" dirty="0"/>
              <a:t>Phys. Rev. C 104, 054904 (2021).</a:t>
            </a:r>
          </a:p>
          <a:p>
            <a:r>
              <a:rPr kumimoji="1" lang="en-US" altLang="ja-JP" dirty="0"/>
              <a:t>arXiv:2111.08145.</a:t>
            </a:r>
            <a:endParaRPr kumimoji="1" lang="ja-JP" altLang="en-US" dirty="0"/>
          </a:p>
        </p:txBody>
      </p:sp>
      <p:sp>
        <p:nvSpPr>
          <p:cNvPr id="8" name="テキスト ボックス 7">
            <a:extLst>
              <a:ext uri="{FF2B5EF4-FFF2-40B4-BE49-F238E27FC236}">
                <a16:creationId xmlns:a16="http://schemas.microsoft.com/office/drawing/2014/main" id="{1B90BED5-ECD1-433D-9DEC-FD99B94C5CB0}"/>
              </a:ext>
            </a:extLst>
          </p:cNvPr>
          <p:cNvSpPr txBox="1"/>
          <p:nvPr/>
        </p:nvSpPr>
        <p:spPr>
          <a:xfrm>
            <a:off x="6816080" y="1506147"/>
            <a:ext cx="3281668" cy="1077218"/>
          </a:xfrm>
          <a:prstGeom prst="rect">
            <a:avLst/>
          </a:prstGeom>
          <a:noFill/>
        </p:spPr>
        <p:txBody>
          <a:bodyPr wrap="none" rtlCol="0">
            <a:spAutoFit/>
          </a:bodyPr>
          <a:lstStyle/>
          <a:p>
            <a:r>
              <a:rPr kumimoji="1" lang="en-US" altLang="ja-JP" sz="2800" dirty="0" err="1"/>
              <a:t>Jyväskylä</a:t>
            </a:r>
            <a:r>
              <a:rPr kumimoji="1" lang="en-US" altLang="ja-JP" sz="2800" dirty="0"/>
              <a:t>-Wroclaw</a:t>
            </a:r>
          </a:p>
          <a:p>
            <a:r>
              <a:rPr kumimoji="1" lang="en-US" altLang="ja-JP" dirty="0"/>
              <a:t>Phys. Rev. C 102, 044911 (2020).</a:t>
            </a:r>
          </a:p>
          <a:p>
            <a:endParaRPr kumimoji="1" lang="ja-JP" altLang="en-US" dirty="0"/>
          </a:p>
        </p:txBody>
      </p:sp>
      <p:sp>
        <p:nvSpPr>
          <p:cNvPr id="9" name="テキスト ボックス 8">
            <a:extLst>
              <a:ext uri="{FF2B5EF4-FFF2-40B4-BE49-F238E27FC236}">
                <a16:creationId xmlns:a16="http://schemas.microsoft.com/office/drawing/2014/main" id="{08DDCB68-F4D0-4842-B04C-D781A63A81F5}"/>
              </a:ext>
            </a:extLst>
          </p:cNvPr>
          <p:cNvSpPr txBox="1"/>
          <p:nvPr/>
        </p:nvSpPr>
        <p:spPr>
          <a:xfrm>
            <a:off x="7104112" y="5186361"/>
            <a:ext cx="2528256" cy="523220"/>
          </a:xfrm>
          <a:prstGeom prst="rect">
            <a:avLst/>
          </a:prstGeom>
          <a:noFill/>
        </p:spPr>
        <p:txBody>
          <a:bodyPr wrap="none" rtlCol="0">
            <a:spAutoFit/>
          </a:bodyPr>
          <a:lstStyle/>
          <a:p>
            <a:pPr algn="l"/>
            <a:r>
              <a:rPr kumimoji="1" lang="en-US" altLang="ja-JP" sz="2800" dirty="0"/>
              <a:t>※</a:t>
            </a:r>
            <a:r>
              <a:rPr kumimoji="1" lang="ja-JP" altLang="en-US" sz="2800" dirty="0"/>
              <a:t>抜け落ち注意</a:t>
            </a:r>
          </a:p>
        </p:txBody>
      </p:sp>
      <p:grpSp>
        <p:nvGrpSpPr>
          <p:cNvPr id="10" name="グループ化 9">
            <a:extLst>
              <a:ext uri="{FF2B5EF4-FFF2-40B4-BE49-F238E27FC236}">
                <a16:creationId xmlns:a16="http://schemas.microsoft.com/office/drawing/2014/main" id="{146507E7-7D6B-43BE-88F4-45ECA362A28B}"/>
              </a:ext>
            </a:extLst>
          </p:cNvPr>
          <p:cNvGrpSpPr>
            <a:grpSpLocks noChangeAspect="1"/>
          </p:cNvGrpSpPr>
          <p:nvPr/>
        </p:nvGrpSpPr>
        <p:grpSpPr>
          <a:xfrm>
            <a:off x="11162575" y="5333195"/>
            <a:ext cx="791146" cy="1728871"/>
            <a:chOff x="1795273" y="2610896"/>
            <a:chExt cx="1977865" cy="4322177"/>
          </a:xfrm>
        </p:grpSpPr>
        <p:pic>
          <p:nvPicPr>
            <p:cNvPr id="11" name="グラフィックス 10" descr="装飾的な円">
              <a:extLst>
                <a:ext uri="{FF2B5EF4-FFF2-40B4-BE49-F238E27FC236}">
                  <a16:creationId xmlns:a16="http://schemas.microsoft.com/office/drawing/2014/main" id="{875B7ABE-FB88-4F19-8732-1B2B51F70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2" name="グラフィックス 11" descr="中心点から放射状に広がる複数の円">
              <a:extLst>
                <a:ext uri="{FF2B5EF4-FFF2-40B4-BE49-F238E27FC236}">
                  <a16:creationId xmlns:a16="http://schemas.microsoft.com/office/drawing/2014/main" id="{EAB17088-8458-4E2A-9967-9001C1E3D6A9}"/>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53287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76FA0B-DD5B-4728-A0A8-FE1E24D976D7}"/>
              </a:ext>
            </a:extLst>
          </p:cNvPr>
          <p:cNvSpPr>
            <a:spLocks noGrp="1"/>
          </p:cNvSpPr>
          <p:nvPr>
            <p:ph type="title"/>
          </p:nvPr>
        </p:nvSpPr>
        <p:spPr/>
        <p:txBody>
          <a:bodyPr>
            <a:normAutofit/>
          </a:bodyPr>
          <a:lstStyle/>
          <a:p>
            <a:pPr algn="ctr"/>
            <a:r>
              <a:rPr lang="ja-JP" altLang="en-US" sz="4000" dirty="0"/>
              <a:t>流体方程式の線形化と分散関係</a:t>
            </a:r>
            <a:endParaRPr kumimoji="1" lang="ja-JP" altLang="en-US" sz="4000" dirty="0"/>
          </a:p>
        </p:txBody>
      </p:sp>
      <p:sp>
        <p:nvSpPr>
          <p:cNvPr id="3" name="テキスト ボックス 2">
            <a:extLst>
              <a:ext uri="{FF2B5EF4-FFF2-40B4-BE49-F238E27FC236}">
                <a16:creationId xmlns:a16="http://schemas.microsoft.com/office/drawing/2014/main" id="{FB0AE23B-1653-45FE-8066-C7D6F66ADF5F}"/>
              </a:ext>
            </a:extLst>
          </p:cNvPr>
          <p:cNvSpPr txBox="1"/>
          <p:nvPr/>
        </p:nvSpPr>
        <p:spPr>
          <a:xfrm>
            <a:off x="1500292" y="3174193"/>
            <a:ext cx="3841116" cy="523220"/>
          </a:xfrm>
          <a:prstGeom prst="rect">
            <a:avLst/>
          </a:prstGeom>
          <a:noFill/>
        </p:spPr>
        <p:txBody>
          <a:bodyPr wrap="none" rtlCol="0">
            <a:spAutoFit/>
          </a:bodyPr>
          <a:lstStyle/>
          <a:p>
            <a:pPr algn="l"/>
            <a:r>
              <a:rPr kumimoji="1" lang="en-US" altLang="ja-JP" sz="2800" dirty="0"/>
              <a:t>1</a:t>
            </a:r>
            <a:r>
              <a:rPr kumimoji="1" lang="ja-JP" altLang="en-US" sz="2800" dirty="0"/>
              <a:t>次理論 </a:t>
            </a:r>
            <a:r>
              <a:rPr kumimoji="1" lang="en-US" altLang="ja-JP" sz="2800" dirty="0"/>
              <a:t>(</a:t>
            </a:r>
            <a:r>
              <a:rPr kumimoji="1" lang="en-US" altLang="ja-JP" sz="2800" dirty="0" err="1"/>
              <a:t>Navier</a:t>
            </a:r>
            <a:r>
              <a:rPr kumimoji="1" lang="en-US" altLang="ja-JP" sz="2800" dirty="0"/>
              <a:t>-Stokes)</a:t>
            </a:r>
            <a:endParaRPr kumimoji="1" lang="ja-JP" altLang="en-US" sz="2800"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73244D6E-A2FC-4402-A863-BCE76356A5DF}"/>
                  </a:ext>
                </a:extLst>
              </p:cNvPr>
              <p:cNvSpPr txBox="1"/>
              <p:nvPr/>
            </p:nvSpPr>
            <p:spPr>
              <a:xfrm>
                <a:off x="4121117" y="3573016"/>
                <a:ext cx="3937167" cy="80086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𝜔</m:t>
                          </m:r>
                        </m:e>
                        <m:sub>
                          <m:r>
                            <m:rPr>
                              <m:sty m:val="p"/>
                            </m:rPr>
                            <a:rPr kumimoji="1" lang="en-US" altLang="ja-JP" sz="2800" b="0" i="0" smtClean="0">
                              <a:latin typeface="Cambria Math" panose="02040503050406030204" pitchFamily="18" charset="0"/>
                            </a:rPr>
                            <m:t>sound</m:t>
                          </m:r>
                        </m:sub>
                      </m:sSub>
                      <m:r>
                        <a:rPr kumimoji="1" lang="en-US" altLang="ja-JP" sz="2800" b="0" i="1" smtClean="0">
                          <a:latin typeface="Cambria Math" panose="02040503050406030204" pitchFamily="18" charset="0"/>
                        </a:rPr>
                        <m:t>= ±</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𝑐</m:t>
                          </m:r>
                        </m:e>
                        <m:sub>
                          <m:r>
                            <m:rPr>
                              <m:sty m:val="p"/>
                            </m:rPr>
                            <a:rPr kumimoji="1" lang="en-US" altLang="ja-JP" sz="2800" b="0" i="0" smtClean="0">
                              <a:latin typeface="Cambria Math" panose="02040503050406030204" pitchFamily="18" charset="0"/>
                            </a:rPr>
                            <m:t>s</m:t>
                          </m:r>
                        </m:sub>
                      </m:sSub>
                      <m:r>
                        <a:rPr kumimoji="1" lang="en-US" altLang="ja-JP" sz="2800" b="0" i="1" smtClean="0">
                          <a:latin typeface="Cambria Math" panose="02040503050406030204" pitchFamily="18" charset="0"/>
                        </a:rPr>
                        <m:t>𝑘</m:t>
                      </m:r>
                      <m:r>
                        <a:rPr kumimoji="1" lang="en-US" altLang="ja-JP" sz="2800" b="0" i="1" smtClean="0">
                          <a:latin typeface="Cambria Math" panose="02040503050406030204" pitchFamily="18" charset="0"/>
                        </a:rPr>
                        <m:t> −</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𝑖</m:t>
                          </m:r>
                        </m:num>
                        <m:den>
                          <m:r>
                            <a:rPr kumimoji="1" lang="en-US" altLang="ja-JP" sz="2800" b="0" i="1" smtClean="0">
                              <a:latin typeface="Cambria Math" panose="02040503050406030204" pitchFamily="18" charset="0"/>
                            </a:rPr>
                            <m:t>2</m:t>
                          </m:r>
                        </m:den>
                      </m:f>
                      <m:sSub>
                        <m:sSubPr>
                          <m:ctrlPr>
                            <a:rPr kumimoji="1" lang="en-US" altLang="ja-JP" sz="2800" b="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Γ</m:t>
                          </m:r>
                        </m:e>
                        <m:sub>
                          <m:r>
                            <m:rPr>
                              <m:sty m:val="p"/>
                            </m:rPr>
                            <a:rPr kumimoji="1" lang="en-US" altLang="ja-JP" sz="2800" b="0" i="0" smtClean="0">
                              <a:latin typeface="Cambria Math" panose="02040503050406030204" pitchFamily="18" charset="0"/>
                            </a:rPr>
                            <m:t>s</m:t>
                          </m:r>
                        </m:sub>
                      </m:sSub>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𝑘</m:t>
                          </m:r>
                        </m:e>
                        <m:sup>
                          <m:r>
                            <a:rPr kumimoji="1" lang="en-US" altLang="ja-JP" sz="2800" b="0" i="1" smtClean="0">
                              <a:latin typeface="Cambria Math" panose="02040503050406030204" pitchFamily="18" charset="0"/>
                            </a:rPr>
                            <m:t>2</m:t>
                          </m:r>
                        </m:sup>
                      </m:sSup>
                    </m:oMath>
                  </m:oMathPara>
                </a14:m>
                <a:endParaRPr kumimoji="1" lang="ja-JP" altLang="en-US" sz="2800" dirty="0"/>
              </a:p>
            </p:txBody>
          </p:sp>
        </mc:Choice>
        <mc:Fallback xmlns="">
          <p:sp>
            <p:nvSpPr>
              <p:cNvPr id="4" name="テキスト ボックス 3">
                <a:extLst>
                  <a:ext uri="{FF2B5EF4-FFF2-40B4-BE49-F238E27FC236}">
                    <a16:creationId xmlns:a16="http://schemas.microsoft.com/office/drawing/2014/main" id="{73244D6E-A2FC-4402-A863-BCE76356A5DF}"/>
                  </a:ext>
                </a:extLst>
              </p:cNvPr>
              <p:cNvSpPr txBox="1">
                <a:spLocks noRot="1" noChangeAspect="1" noMove="1" noResize="1" noEditPoints="1" noAdjustHandles="1" noChangeArrowheads="1" noChangeShapeType="1" noTextEdit="1"/>
              </p:cNvSpPr>
              <p:nvPr/>
            </p:nvSpPr>
            <p:spPr>
              <a:xfrm>
                <a:off x="4121117" y="3573016"/>
                <a:ext cx="3937167" cy="800860"/>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1A70EE73-34C3-4E61-A761-E131F11E5564}"/>
                  </a:ext>
                </a:extLst>
              </p:cNvPr>
              <p:cNvSpPr txBox="1"/>
              <p:nvPr/>
            </p:nvSpPr>
            <p:spPr>
              <a:xfrm>
                <a:off x="4418044" y="4526105"/>
                <a:ext cx="3364126" cy="74494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𝜔</m:t>
                          </m:r>
                        </m:e>
                        <m:sub>
                          <m:r>
                            <m:rPr>
                              <m:sty m:val="p"/>
                            </m:rPr>
                            <a:rPr kumimoji="1" lang="en-US" altLang="ja-JP" sz="2800" b="0" i="0" smtClean="0">
                              <a:latin typeface="Cambria Math" panose="02040503050406030204" pitchFamily="18" charset="0"/>
                            </a:rPr>
                            <m:t>shear</m:t>
                          </m:r>
                        </m:sub>
                      </m:sSub>
                      <m: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rPr>
                        <m:t>𝑖</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𝜂</m:t>
                          </m:r>
                        </m:num>
                        <m:den>
                          <m:r>
                            <a:rPr kumimoji="1" lang="en-US" altLang="ja-JP" sz="2800" b="0" i="1" smtClean="0">
                              <a:latin typeface="Cambria Math" panose="02040503050406030204" pitchFamily="18" charset="0"/>
                            </a:rPr>
                            <m:t>𝑒</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𝑃</m:t>
                          </m:r>
                        </m:den>
                      </m:f>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𝑘</m:t>
                          </m:r>
                        </m:e>
                        <m:sup>
                          <m:r>
                            <a:rPr kumimoji="1" lang="en-US" altLang="ja-JP" sz="2800" b="0" i="1" smtClean="0">
                              <a:latin typeface="Cambria Math" panose="02040503050406030204" pitchFamily="18" charset="0"/>
                            </a:rPr>
                            <m:t>2</m:t>
                          </m:r>
                        </m:sup>
                      </m:sSup>
                    </m:oMath>
                  </m:oMathPara>
                </a14:m>
                <a:endParaRPr kumimoji="1" lang="ja-JP" altLang="en-US" sz="2800" dirty="0"/>
              </a:p>
            </p:txBody>
          </p:sp>
        </mc:Choice>
        <mc:Fallback xmlns="">
          <p:sp>
            <p:nvSpPr>
              <p:cNvPr id="5" name="テキスト ボックス 4">
                <a:extLst>
                  <a:ext uri="{FF2B5EF4-FFF2-40B4-BE49-F238E27FC236}">
                    <a16:creationId xmlns:a16="http://schemas.microsoft.com/office/drawing/2014/main" id="{1A70EE73-34C3-4E61-A761-E131F11E5564}"/>
                  </a:ext>
                </a:extLst>
              </p:cNvPr>
              <p:cNvSpPr txBox="1">
                <a:spLocks noRot="1" noChangeAspect="1" noMove="1" noResize="1" noEditPoints="1" noAdjustHandles="1" noChangeArrowheads="1" noChangeShapeType="1" noTextEdit="1"/>
              </p:cNvSpPr>
              <p:nvPr/>
            </p:nvSpPr>
            <p:spPr>
              <a:xfrm>
                <a:off x="4418044" y="4526105"/>
                <a:ext cx="3364126" cy="744948"/>
              </a:xfrm>
              <a:prstGeom prst="rect">
                <a:avLst/>
              </a:prstGeom>
              <a:blipFill>
                <a:blip r:embed="rId3"/>
                <a:stretch>
                  <a:fillRect/>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98F99D0D-5502-4786-92A8-C54FAC77D71C}"/>
              </a:ext>
            </a:extLst>
          </p:cNvPr>
          <p:cNvSpPr txBox="1"/>
          <p:nvPr/>
        </p:nvSpPr>
        <p:spPr>
          <a:xfrm>
            <a:off x="3261294" y="5359945"/>
            <a:ext cx="5715026" cy="523220"/>
          </a:xfrm>
          <a:prstGeom prst="rect">
            <a:avLst/>
          </a:prstGeom>
          <a:noFill/>
        </p:spPr>
        <p:txBody>
          <a:bodyPr wrap="none" rtlCol="0">
            <a:spAutoFit/>
          </a:bodyPr>
          <a:lstStyle/>
          <a:p>
            <a:pPr algn="l"/>
            <a:r>
              <a:rPr kumimoji="1" lang="en-US" altLang="ja-JP" sz="2800" dirty="0">
                <a:sym typeface="Wingdings" panose="05000000000000000000" pitchFamily="2" charset="2"/>
              </a:rPr>
              <a:t> </a:t>
            </a:r>
            <a:r>
              <a:rPr kumimoji="1" lang="en-US" altLang="ja-JP" sz="2800" dirty="0"/>
              <a:t>2</a:t>
            </a:r>
            <a:r>
              <a:rPr kumimoji="1" lang="ja-JP" altLang="en-US" sz="2800" dirty="0"/>
              <a:t>次理論</a:t>
            </a:r>
            <a:r>
              <a:rPr kumimoji="1" lang="en-US" altLang="ja-JP" sz="2800" dirty="0"/>
              <a:t>(Muller-Israel-Stewart)</a:t>
            </a:r>
            <a:r>
              <a:rPr kumimoji="1" lang="ja-JP" altLang="en-US" sz="2800" dirty="0"/>
              <a:t>へ</a:t>
            </a:r>
          </a:p>
        </p:txBody>
      </p:sp>
      <p:sp>
        <p:nvSpPr>
          <p:cNvPr id="7" name="テキスト ボックス 6">
            <a:extLst>
              <a:ext uri="{FF2B5EF4-FFF2-40B4-BE49-F238E27FC236}">
                <a16:creationId xmlns:a16="http://schemas.microsoft.com/office/drawing/2014/main" id="{82DAF050-C875-4D61-9C94-2B690BD1D6ED}"/>
              </a:ext>
            </a:extLst>
          </p:cNvPr>
          <p:cNvSpPr txBox="1"/>
          <p:nvPr/>
        </p:nvSpPr>
        <p:spPr>
          <a:xfrm>
            <a:off x="1051187" y="1400055"/>
            <a:ext cx="5211683" cy="523220"/>
          </a:xfrm>
          <a:prstGeom prst="rect">
            <a:avLst/>
          </a:prstGeom>
          <a:noFill/>
        </p:spPr>
        <p:txBody>
          <a:bodyPr wrap="none" rtlCol="0">
            <a:spAutoFit/>
          </a:bodyPr>
          <a:lstStyle/>
          <a:p>
            <a:pPr algn="l"/>
            <a:r>
              <a:rPr kumimoji="1" lang="ja-JP" altLang="en-US" sz="2800" dirty="0"/>
              <a:t>相対論的流体方程式の線形解析</a:t>
            </a:r>
          </a:p>
        </p:txBody>
      </p:sp>
      <p:sp>
        <p:nvSpPr>
          <p:cNvPr id="10" name="テキスト ボックス 9">
            <a:extLst>
              <a:ext uri="{FF2B5EF4-FFF2-40B4-BE49-F238E27FC236}">
                <a16:creationId xmlns:a16="http://schemas.microsoft.com/office/drawing/2014/main" id="{BD76D061-20D8-46F4-83D6-562B98983C82}"/>
              </a:ext>
            </a:extLst>
          </p:cNvPr>
          <p:cNvSpPr txBox="1"/>
          <p:nvPr/>
        </p:nvSpPr>
        <p:spPr>
          <a:xfrm>
            <a:off x="1142720" y="6129748"/>
            <a:ext cx="9940542" cy="523220"/>
          </a:xfrm>
          <a:prstGeom prst="rect">
            <a:avLst/>
          </a:prstGeom>
          <a:noFill/>
        </p:spPr>
        <p:txBody>
          <a:bodyPr wrap="none" rtlCol="0">
            <a:spAutoFit/>
          </a:bodyPr>
          <a:lstStyle/>
          <a:p>
            <a:pPr algn="l"/>
            <a:r>
              <a:rPr kumimoji="1" lang="en-US" altLang="ja-JP" sz="2800" dirty="0">
                <a:sym typeface="Wingdings" panose="05000000000000000000" pitchFamily="2" charset="2"/>
              </a:rPr>
              <a:t> </a:t>
            </a:r>
            <a:r>
              <a:rPr kumimoji="1" lang="en-US" altLang="ja-JP" sz="2800" dirty="0"/>
              <a:t>Hiscock-Lindblom</a:t>
            </a:r>
            <a:r>
              <a:rPr kumimoji="1" lang="ja-JP" altLang="en-US" sz="2800" dirty="0"/>
              <a:t>方程式</a:t>
            </a:r>
            <a:r>
              <a:rPr kumimoji="1" lang="en-US" altLang="ja-JP" sz="2800" dirty="0"/>
              <a:t>(</a:t>
            </a:r>
            <a:r>
              <a:rPr kumimoji="1" lang="ja-JP" altLang="en-US" sz="2800" dirty="0"/>
              <a:t>分野では</a:t>
            </a:r>
            <a:r>
              <a:rPr kumimoji="1" lang="en-US" altLang="ja-JP" sz="2800" dirty="0"/>
              <a:t>Israel-Stewart</a:t>
            </a:r>
            <a:r>
              <a:rPr kumimoji="1" lang="ja-JP" altLang="en-US" sz="2800" dirty="0"/>
              <a:t>方程式</a:t>
            </a:r>
            <a:r>
              <a:rPr kumimoji="1" lang="en-US" altLang="ja-JP" sz="2800" dirty="0"/>
              <a:t>)</a:t>
            </a:r>
            <a:r>
              <a:rPr kumimoji="1" lang="ja-JP" altLang="en-US" sz="2800" dirty="0"/>
              <a:t>は</a:t>
            </a:r>
            <a:r>
              <a:rPr kumimoji="1" lang="en-US" altLang="ja-JP" sz="2800" dirty="0"/>
              <a:t>OK</a:t>
            </a:r>
            <a:endParaRPr kumimoji="1" lang="ja-JP" altLang="en-US" sz="2800" dirty="0"/>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7F570489-AC4D-4D7D-A865-ED394A703044}"/>
                  </a:ext>
                </a:extLst>
              </p:cNvPr>
              <p:cNvSpPr txBox="1"/>
              <p:nvPr/>
            </p:nvSpPr>
            <p:spPr>
              <a:xfrm>
                <a:off x="9603764" y="4067894"/>
                <a:ext cx="1945432" cy="66434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kumimoji="1" lang="en-US" altLang="ja-JP" sz="3600" b="0" i="1" smtClean="0">
                              <a:latin typeface="Cambria Math" panose="02040503050406030204" pitchFamily="18" charset="0"/>
                            </a:rPr>
                          </m:ctrlPr>
                        </m:sSupPr>
                        <m:e>
                          <m:r>
                            <a:rPr kumimoji="1" lang="en-US" altLang="ja-JP" sz="3600" b="0" i="1" smtClean="0">
                              <a:latin typeface="Cambria Math" panose="02040503050406030204" pitchFamily="18" charset="0"/>
                            </a:rPr>
                            <m:t>𝑒</m:t>
                          </m:r>
                        </m:e>
                        <m:sup>
                          <m:r>
                            <a:rPr kumimoji="1" lang="en-US" altLang="ja-JP" sz="3600" b="0" i="1" smtClean="0">
                              <a:latin typeface="Cambria Math" panose="02040503050406030204" pitchFamily="18" charset="0"/>
                            </a:rPr>
                            <m:t>𝑖𝑘𝑥</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𝑖</m:t>
                          </m:r>
                          <m:r>
                            <a:rPr kumimoji="1" lang="en-US" altLang="ja-JP" sz="3600" b="0" i="1" smtClean="0">
                              <a:latin typeface="Cambria Math" panose="02040503050406030204" pitchFamily="18" charset="0"/>
                            </a:rPr>
                            <m:t>𝜔</m:t>
                          </m:r>
                          <m:r>
                            <a:rPr kumimoji="1" lang="en-US" altLang="ja-JP" sz="3600" b="0" i="1" smtClean="0">
                              <a:latin typeface="Cambria Math" panose="02040503050406030204" pitchFamily="18" charset="0"/>
                            </a:rPr>
                            <m:t>𝑡</m:t>
                          </m:r>
                        </m:sup>
                      </m:sSup>
                    </m:oMath>
                  </m:oMathPara>
                </a14:m>
                <a:endParaRPr kumimoji="1" lang="ja-JP" altLang="en-US" sz="3600" dirty="0"/>
              </a:p>
            </p:txBody>
          </p:sp>
        </mc:Choice>
        <mc:Fallback xmlns="">
          <p:sp>
            <p:nvSpPr>
              <p:cNvPr id="12" name="テキスト ボックス 11">
                <a:extLst>
                  <a:ext uri="{FF2B5EF4-FFF2-40B4-BE49-F238E27FC236}">
                    <a16:creationId xmlns:a16="http://schemas.microsoft.com/office/drawing/2014/main" id="{7F570489-AC4D-4D7D-A865-ED394A703044}"/>
                  </a:ext>
                </a:extLst>
              </p:cNvPr>
              <p:cNvSpPr txBox="1">
                <a:spLocks noRot="1" noChangeAspect="1" noMove="1" noResize="1" noEditPoints="1" noAdjustHandles="1" noChangeArrowheads="1" noChangeShapeType="1" noTextEdit="1"/>
              </p:cNvSpPr>
              <p:nvPr/>
            </p:nvSpPr>
            <p:spPr>
              <a:xfrm>
                <a:off x="9603764" y="4067894"/>
                <a:ext cx="1945432" cy="664349"/>
              </a:xfrm>
              <a:prstGeom prst="rect">
                <a:avLst/>
              </a:prstGeom>
              <a:blipFill>
                <a:blip r:embed="rId4"/>
                <a:stretch>
                  <a:fillRect/>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D84C72E9-AD24-472F-B986-D006A039C9EA}"/>
              </a:ext>
            </a:extLst>
          </p:cNvPr>
          <p:cNvSpPr txBox="1"/>
          <p:nvPr/>
        </p:nvSpPr>
        <p:spPr>
          <a:xfrm>
            <a:off x="9485476" y="3524525"/>
            <a:ext cx="2182008" cy="523220"/>
          </a:xfrm>
          <a:prstGeom prst="rect">
            <a:avLst/>
          </a:prstGeom>
          <a:noFill/>
        </p:spPr>
        <p:txBody>
          <a:bodyPr wrap="none" rtlCol="0">
            <a:spAutoFit/>
          </a:bodyPr>
          <a:lstStyle/>
          <a:p>
            <a:pPr algn="l"/>
            <a:r>
              <a:rPr kumimoji="1" lang="ja-JP" altLang="en-US" sz="2800" dirty="0"/>
              <a:t>慣れない人は</a:t>
            </a:r>
          </a:p>
        </p:txBody>
      </p:sp>
      <p:sp>
        <p:nvSpPr>
          <p:cNvPr id="14" name="テキスト ボックス 13">
            <a:extLst>
              <a:ext uri="{FF2B5EF4-FFF2-40B4-BE49-F238E27FC236}">
                <a16:creationId xmlns:a16="http://schemas.microsoft.com/office/drawing/2014/main" id="{436F7513-36AC-4A1D-93F2-10F73CAE755E}"/>
              </a:ext>
            </a:extLst>
          </p:cNvPr>
          <p:cNvSpPr txBox="1"/>
          <p:nvPr/>
        </p:nvSpPr>
        <p:spPr>
          <a:xfrm>
            <a:off x="9498594" y="4736156"/>
            <a:ext cx="2380780" cy="523220"/>
          </a:xfrm>
          <a:prstGeom prst="rect">
            <a:avLst/>
          </a:prstGeom>
          <a:noFill/>
        </p:spPr>
        <p:txBody>
          <a:bodyPr wrap="none" rtlCol="0">
            <a:spAutoFit/>
          </a:bodyPr>
          <a:lstStyle/>
          <a:p>
            <a:pPr algn="l"/>
            <a:r>
              <a:rPr kumimoji="1" lang="ja-JP" altLang="en-US" sz="2800" dirty="0"/>
              <a:t>に代入してみる</a:t>
            </a:r>
          </a:p>
        </p:txBody>
      </p:sp>
      <p:sp>
        <p:nvSpPr>
          <p:cNvPr id="15" name="四角形: 角を丸くする 14">
            <a:extLst>
              <a:ext uri="{FF2B5EF4-FFF2-40B4-BE49-F238E27FC236}">
                <a16:creationId xmlns:a16="http://schemas.microsoft.com/office/drawing/2014/main" id="{A44B06C9-B87C-4FC9-840A-FE900ABD313E}"/>
              </a:ext>
            </a:extLst>
          </p:cNvPr>
          <p:cNvSpPr/>
          <p:nvPr/>
        </p:nvSpPr>
        <p:spPr>
          <a:xfrm>
            <a:off x="9192344" y="3284984"/>
            <a:ext cx="2808312" cy="2376264"/>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9387EAF-F2B8-42BD-BF8D-AC4653E56017}"/>
                  </a:ext>
                </a:extLst>
              </p:cNvPr>
              <p:cNvSpPr txBox="1"/>
              <p:nvPr/>
            </p:nvSpPr>
            <p:spPr>
              <a:xfrm>
                <a:off x="4367808" y="2052317"/>
                <a:ext cx="3457165"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𝑒</m:t>
                      </m:r>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𝑡</m:t>
                          </m:r>
                          <m:r>
                            <a:rPr kumimoji="1" lang="en-US" altLang="ja-JP" sz="2800" b="0" i="1" smtClean="0">
                              <a:latin typeface="Cambria Math" panose="02040503050406030204" pitchFamily="18" charset="0"/>
                            </a:rPr>
                            <m:t>,</m:t>
                          </m:r>
                          <m:r>
                            <a:rPr kumimoji="1" lang="en-US" altLang="ja-JP" sz="2800" b="1" i="1" smtClean="0">
                              <a:latin typeface="Cambria Math" panose="02040503050406030204" pitchFamily="18" charset="0"/>
                            </a:rPr>
                            <m:t>𝒙</m:t>
                          </m:r>
                        </m:e>
                      </m:d>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𝑒</m:t>
                          </m:r>
                        </m:e>
                        <m:sub>
                          <m:r>
                            <a:rPr kumimoji="1" lang="en-US" altLang="ja-JP" sz="2800" b="0" i="1" smtClean="0">
                              <a:latin typeface="Cambria Math" panose="02040503050406030204" pitchFamily="18" charset="0"/>
                            </a:rPr>
                            <m:t>0</m:t>
                          </m:r>
                        </m:sub>
                      </m:sSub>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𝛿</m:t>
                      </m:r>
                      <m:r>
                        <a:rPr kumimoji="1" lang="en-US" altLang="ja-JP" sz="2800" b="0" i="1" smtClean="0">
                          <a:latin typeface="Cambria Math" panose="02040503050406030204" pitchFamily="18" charset="0"/>
                        </a:rPr>
                        <m:t>𝑒</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𝑡</m:t>
                      </m:r>
                      <m:r>
                        <a:rPr kumimoji="1" lang="en-US" altLang="ja-JP" sz="2800" b="0" i="1" smtClean="0">
                          <a:latin typeface="Cambria Math" panose="02040503050406030204" pitchFamily="18" charset="0"/>
                        </a:rPr>
                        <m:t>,</m:t>
                      </m:r>
                      <m:r>
                        <a:rPr kumimoji="1" lang="en-US" altLang="ja-JP" sz="2800" b="1" i="1" smtClean="0">
                          <a:latin typeface="Cambria Math" panose="02040503050406030204" pitchFamily="18" charset="0"/>
                        </a:rPr>
                        <m:t>𝒙</m:t>
                      </m:r>
                      <m:r>
                        <a:rPr kumimoji="1" lang="en-US" altLang="ja-JP" sz="2800" b="0" i="1" smtClean="0">
                          <a:latin typeface="Cambria Math" panose="02040503050406030204" pitchFamily="18" charset="0"/>
                        </a:rPr>
                        <m:t>)</m:t>
                      </m:r>
                    </m:oMath>
                  </m:oMathPara>
                </a14:m>
                <a:endParaRPr kumimoji="1" lang="ja-JP" altLang="en-US" sz="2800" dirty="0"/>
              </a:p>
            </p:txBody>
          </p:sp>
        </mc:Choice>
        <mc:Fallback xmlns="">
          <p:sp>
            <p:nvSpPr>
              <p:cNvPr id="16" name="テキスト ボックス 15">
                <a:extLst>
                  <a:ext uri="{FF2B5EF4-FFF2-40B4-BE49-F238E27FC236}">
                    <a16:creationId xmlns:a16="http://schemas.microsoft.com/office/drawing/2014/main" id="{89387EAF-F2B8-42BD-BF8D-AC4653E56017}"/>
                  </a:ext>
                </a:extLst>
              </p:cNvPr>
              <p:cNvSpPr txBox="1">
                <a:spLocks noRot="1" noChangeAspect="1" noMove="1" noResize="1" noEditPoints="1" noAdjustHandles="1" noChangeArrowheads="1" noChangeShapeType="1" noTextEdit="1"/>
              </p:cNvSpPr>
              <p:nvPr/>
            </p:nvSpPr>
            <p:spPr>
              <a:xfrm>
                <a:off x="4367808" y="2052317"/>
                <a:ext cx="3457165" cy="43088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8C31B0AE-CAF8-49E9-8D94-EFFD7925B435}"/>
                  </a:ext>
                </a:extLst>
              </p:cNvPr>
              <p:cNvSpPr txBox="1"/>
              <p:nvPr/>
            </p:nvSpPr>
            <p:spPr>
              <a:xfrm>
                <a:off x="4113758" y="2562499"/>
                <a:ext cx="3998466" cy="47410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𝑢</m:t>
                          </m:r>
                        </m:e>
                        <m:sup>
                          <m:r>
                            <a:rPr kumimoji="1" lang="en-US" altLang="ja-JP" sz="2800" b="0" i="1" smtClean="0">
                              <a:latin typeface="Cambria Math" panose="02040503050406030204" pitchFamily="18" charset="0"/>
                            </a:rPr>
                            <m:t>𝜇</m:t>
                          </m:r>
                        </m:sup>
                      </m:sSup>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𝑡</m:t>
                          </m:r>
                          <m:r>
                            <a:rPr kumimoji="1" lang="en-US" altLang="ja-JP" sz="2800" b="0" i="1" smtClean="0">
                              <a:latin typeface="Cambria Math" panose="02040503050406030204" pitchFamily="18" charset="0"/>
                            </a:rPr>
                            <m:t>,</m:t>
                          </m:r>
                          <m:r>
                            <a:rPr kumimoji="1" lang="en-US" altLang="ja-JP" sz="2800" b="1" i="1" smtClean="0">
                              <a:latin typeface="Cambria Math" panose="02040503050406030204" pitchFamily="18" charset="0"/>
                            </a:rPr>
                            <m:t>𝒙</m:t>
                          </m:r>
                        </m:e>
                      </m:d>
                      <m:r>
                        <a:rPr kumimoji="1" lang="en-US" altLang="ja-JP" sz="2800" b="0" i="1" smtClean="0">
                          <a:latin typeface="Cambria Math" panose="02040503050406030204" pitchFamily="18" charset="0"/>
                        </a:rPr>
                        <m:t>=</m:t>
                      </m:r>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𝑢</m:t>
                          </m:r>
                        </m:e>
                        <m:sub>
                          <m:r>
                            <a:rPr kumimoji="1" lang="en-US" altLang="ja-JP" sz="2800" b="0" i="1" smtClean="0">
                              <a:latin typeface="Cambria Math" panose="02040503050406030204" pitchFamily="18" charset="0"/>
                            </a:rPr>
                            <m:t>0</m:t>
                          </m:r>
                        </m:sub>
                        <m:sup>
                          <m:r>
                            <a:rPr kumimoji="1" lang="en-US" altLang="ja-JP" sz="2800" b="0" i="1" smtClean="0">
                              <a:latin typeface="Cambria Math" panose="02040503050406030204" pitchFamily="18" charset="0"/>
                            </a:rPr>
                            <m:t>𝜇</m:t>
                          </m:r>
                        </m:sup>
                      </m:sSubSup>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𝛿</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𝑢</m:t>
                          </m:r>
                        </m:e>
                        <m:sup>
                          <m:r>
                            <a:rPr kumimoji="1" lang="en-US" altLang="ja-JP" sz="2800" b="0" i="1" smtClean="0">
                              <a:latin typeface="Cambria Math" panose="02040503050406030204" pitchFamily="18" charset="0"/>
                            </a:rPr>
                            <m:t>𝜇</m:t>
                          </m:r>
                        </m:sup>
                      </m:sSup>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𝑡</m:t>
                      </m:r>
                      <m:r>
                        <a:rPr kumimoji="1" lang="en-US" altLang="ja-JP" sz="2800" b="0" i="1" smtClean="0">
                          <a:latin typeface="Cambria Math" panose="02040503050406030204" pitchFamily="18" charset="0"/>
                        </a:rPr>
                        <m:t>,</m:t>
                      </m:r>
                      <m:r>
                        <a:rPr kumimoji="1" lang="en-US" altLang="ja-JP" sz="2800" b="1" i="1" smtClean="0">
                          <a:latin typeface="Cambria Math" panose="02040503050406030204" pitchFamily="18" charset="0"/>
                        </a:rPr>
                        <m:t>𝒙</m:t>
                      </m:r>
                      <m:r>
                        <a:rPr kumimoji="1" lang="en-US" altLang="ja-JP" sz="2800" b="0" i="1" smtClean="0">
                          <a:latin typeface="Cambria Math" panose="02040503050406030204" pitchFamily="18" charset="0"/>
                        </a:rPr>
                        <m:t>)</m:t>
                      </m:r>
                    </m:oMath>
                  </m:oMathPara>
                </a14:m>
                <a:endParaRPr kumimoji="1" lang="ja-JP" altLang="en-US" sz="2800" dirty="0"/>
              </a:p>
            </p:txBody>
          </p:sp>
        </mc:Choice>
        <mc:Fallback xmlns="">
          <p:sp>
            <p:nvSpPr>
              <p:cNvPr id="17" name="テキスト ボックス 16">
                <a:extLst>
                  <a:ext uri="{FF2B5EF4-FFF2-40B4-BE49-F238E27FC236}">
                    <a16:creationId xmlns:a16="http://schemas.microsoft.com/office/drawing/2014/main" id="{8C31B0AE-CAF8-49E9-8D94-EFFD7925B435}"/>
                  </a:ext>
                </a:extLst>
              </p:cNvPr>
              <p:cNvSpPr txBox="1">
                <a:spLocks noRot="1" noChangeAspect="1" noMove="1" noResize="1" noEditPoints="1" noAdjustHandles="1" noChangeArrowheads="1" noChangeShapeType="1" noTextEdit="1"/>
              </p:cNvSpPr>
              <p:nvPr/>
            </p:nvSpPr>
            <p:spPr>
              <a:xfrm>
                <a:off x="4113758" y="2562499"/>
                <a:ext cx="3998466" cy="474104"/>
              </a:xfrm>
              <a:prstGeom prst="rect">
                <a:avLst/>
              </a:prstGeom>
              <a:blipFill>
                <a:blip r:embed="rId6"/>
                <a:stretch>
                  <a:fillRect/>
                </a:stretch>
              </a:blipFill>
            </p:spPr>
            <p:txBody>
              <a:bodyPr/>
              <a:lstStyle/>
              <a:p>
                <a:r>
                  <a:rPr lang="ja-JP" altLang="en-US">
                    <a:noFill/>
                  </a:rPr>
                  <a:t> </a:t>
                </a:r>
              </a:p>
            </p:txBody>
          </p:sp>
        </mc:Fallback>
      </mc:AlternateContent>
      <p:grpSp>
        <p:nvGrpSpPr>
          <p:cNvPr id="18" name="グループ化 17">
            <a:extLst>
              <a:ext uri="{FF2B5EF4-FFF2-40B4-BE49-F238E27FC236}">
                <a16:creationId xmlns:a16="http://schemas.microsoft.com/office/drawing/2014/main" id="{B723A1F0-E811-437A-A1B5-781F31284B63}"/>
              </a:ext>
            </a:extLst>
          </p:cNvPr>
          <p:cNvGrpSpPr>
            <a:grpSpLocks noChangeAspect="1"/>
          </p:cNvGrpSpPr>
          <p:nvPr/>
        </p:nvGrpSpPr>
        <p:grpSpPr>
          <a:xfrm>
            <a:off x="11162575" y="5333195"/>
            <a:ext cx="791146" cy="1728871"/>
            <a:chOff x="1795273" y="2610896"/>
            <a:chExt cx="1977865" cy="4322177"/>
          </a:xfrm>
        </p:grpSpPr>
        <p:pic>
          <p:nvPicPr>
            <p:cNvPr id="19" name="グラフィックス 18" descr="装飾的な円">
              <a:extLst>
                <a:ext uri="{FF2B5EF4-FFF2-40B4-BE49-F238E27FC236}">
                  <a16:creationId xmlns:a16="http://schemas.microsoft.com/office/drawing/2014/main" id="{05E0CC09-9ADB-4D91-9BCB-E573A1156F8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00000">
              <a:off x="2444035" y="2610896"/>
              <a:ext cx="680338" cy="4322177"/>
            </a:xfrm>
            <a:prstGeom prst="rect">
              <a:avLst/>
            </a:prstGeom>
          </p:spPr>
        </p:pic>
        <p:pic>
          <p:nvPicPr>
            <p:cNvPr id="20" name="グラフィックス 19" descr="中心点から放射状に広がる複数の円">
              <a:extLst>
                <a:ext uri="{FF2B5EF4-FFF2-40B4-BE49-F238E27FC236}">
                  <a16:creationId xmlns:a16="http://schemas.microsoft.com/office/drawing/2014/main" id="{34977DEC-2A99-4BC9-B601-6D329C0ACD5F}"/>
                </a:ext>
              </a:extLst>
            </p:cNvPr>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1618798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D88DC5-ACCB-4068-B605-F282722EA10B}"/>
              </a:ext>
            </a:extLst>
          </p:cNvPr>
          <p:cNvSpPr>
            <a:spLocks noGrp="1"/>
          </p:cNvSpPr>
          <p:nvPr>
            <p:ph type="title"/>
          </p:nvPr>
        </p:nvSpPr>
        <p:spPr/>
        <p:txBody>
          <a:bodyPr>
            <a:normAutofit/>
          </a:bodyPr>
          <a:lstStyle/>
          <a:p>
            <a:pPr algn="ctr"/>
            <a:r>
              <a:rPr kumimoji="1" lang="ja-JP" altLang="en-US" sz="4000" dirty="0"/>
              <a:t>線形解析で十分か？</a:t>
            </a:r>
          </a:p>
        </p:txBody>
      </p:sp>
      <p:sp>
        <p:nvSpPr>
          <p:cNvPr id="3" name="テキスト ボックス 2">
            <a:extLst>
              <a:ext uri="{FF2B5EF4-FFF2-40B4-BE49-F238E27FC236}">
                <a16:creationId xmlns:a16="http://schemas.microsoft.com/office/drawing/2014/main" id="{6088393E-1D39-40A3-9A4B-A92FE31C53F8}"/>
              </a:ext>
            </a:extLst>
          </p:cNvPr>
          <p:cNvSpPr txBox="1"/>
          <p:nvPr/>
        </p:nvSpPr>
        <p:spPr>
          <a:xfrm>
            <a:off x="1055440" y="1556792"/>
            <a:ext cx="9469259" cy="523220"/>
          </a:xfrm>
          <a:prstGeom prst="rect">
            <a:avLst/>
          </a:prstGeom>
          <a:noFill/>
        </p:spPr>
        <p:txBody>
          <a:bodyPr wrap="none" rtlCol="0">
            <a:spAutoFit/>
          </a:bodyPr>
          <a:lstStyle/>
          <a:p>
            <a:pPr algn="l"/>
            <a:r>
              <a:rPr kumimoji="1" lang="en-US" altLang="ja-JP" sz="2800" dirty="0"/>
              <a:t>Hiscock-Lindblom</a:t>
            </a:r>
            <a:r>
              <a:rPr kumimoji="1" lang="ja-JP" altLang="en-US" sz="2800" dirty="0"/>
              <a:t>による解析</a:t>
            </a:r>
            <a:r>
              <a:rPr kumimoji="1" lang="en-US" altLang="ja-JP" sz="2800" dirty="0"/>
              <a:t>(1983) </a:t>
            </a:r>
            <a:r>
              <a:rPr kumimoji="1" lang="en-US" altLang="ja-JP" sz="2800" dirty="0">
                <a:sym typeface="Wingdings" panose="05000000000000000000" pitchFamily="2" charset="2"/>
              </a:rPr>
              <a:t> </a:t>
            </a:r>
            <a:r>
              <a:rPr kumimoji="1" lang="ja-JP" altLang="en-US" sz="2800" dirty="0">
                <a:sym typeface="Wingdings" panose="05000000000000000000" pitchFamily="2" charset="2"/>
              </a:rPr>
              <a:t>流体方程式の線形解析</a:t>
            </a:r>
            <a:endParaRPr kumimoji="1" lang="ja-JP" altLang="en-US" sz="2800" dirty="0"/>
          </a:p>
        </p:txBody>
      </p:sp>
      <p:sp>
        <p:nvSpPr>
          <p:cNvPr id="4" name="テキスト ボックス 3">
            <a:extLst>
              <a:ext uri="{FF2B5EF4-FFF2-40B4-BE49-F238E27FC236}">
                <a16:creationId xmlns:a16="http://schemas.microsoft.com/office/drawing/2014/main" id="{11E9443D-52DB-43D2-97BD-62F9245DCC05}"/>
              </a:ext>
            </a:extLst>
          </p:cNvPr>
          <p:cNvSpPr txBox="1"/>
          <p:nvPr/>
        </p:nvSpPr>
        <p:spPr>
          <a:xfrm>
            <a:off x="1415479" y="2132856"/>
            <a:ext cx="9361041" cy="1384995"/>
          </a:xfrm>
          <a:prstGeom prst="rect">
            <a:avLst/>
          </a:prstGeom>
          <a:noFill/>
        </p:spPr>
        <p:txBody>
          <a:bodyPr wrap="square" rtlCol="0">
            <a:spAutoFit/>
          </a:bodyPr>
          <a:lstStyle/>
          <a:p>
            <a:pPr marL="457200" indent="-457200" algn="l">
              <a:buFont typeface="Wingdings" panose="05000000000000000000" pitchFamily="2" charset="2"/>
              <a:buChar char="ß"/>
            </a:pPr>
            <a:r>
              <a:rPr kumimoji="1" lang="ja-JP" altLang="en-US" sz="2800" dirty="0"/>
              <a:t>本質的に非線形な方程式である相対論的流体方程式の本質を捉えているか？</a:t>
            </a:r>
            <a:endParaRPr kumimoji="1" lang="en-US" altLang="ja-JP" sz="2800" dirty="0"/>
          </a:p>
          <a:p>
            <a:pPr marL="457200" indent="-457200" algn="l">
              <a:buFont typeface="Wingdings" panose="05000000000000000000" pitchFamily="2" charset="2"/>
              <a:buChar char="ß"/>
            </a:pPr>
            <a:r>
              <a:rPr kumimoji="1" lang="ja-JP" altLang="en-US" sz="2800" dirty="0"/>
              <a:t>重イオンでは決して定常解周りの解析ではない</a:t>
            </a:r>
          </a:p>
        </p:txBody>
      </p:sp>
      <p:sp>
        <p:nvSpPr>
          <p:cNvPr id="5" name="テキスト ボックス 4">
            <a:extLst>
              <a:ext uri="{FF2B5EF4-FFF2-40B4-BE49-F238E27FC236}">
                <a16:creationId xmlns:a16="http://schemas.microsoft.com/office/drawing/2014/main" id="{BE33E5A3-0F5B-4A1D-8670-3C5CDC27CFE5}"/>
              </a:ext>
            </a:extLst>
          </p:cNvPr>
          <p:cNvSpPr txBox="1"/>
          <p:nvPr/>
        </p:nvSpPr>
        <p:spPr>
          <a:xfrm>
            <a:off x="3935760" y="6093296"/>
            <a:ext cx="4309193" cy="523220"/>
          </a:xfrm>
          <a:prstGeom prst="rect">
            <a:avLst/>
          </a:prstGeom>
          <a:noFill/>
        </p:spPr>
        <p:txBody>
          <a:bodyPr wrap="none" rtlCol="0">
            <a:spAutoFit/>
          </a:bodyPr>
          <a:lstStyle/>
          <a:p>
            <a:pPr algn="l"/>
            <a:r>
              <a:rPr kumimoji="1" lang="en-US" altLang="ja-JP" sz="2800" dirty="0" err="1"/>
              <a:t>Bemfica</a:t>
            </a:r>
            <a:r>
              <a:rPr kumimoji="1" lang="ja-JP" altLang="en-US" sz="2800" dirty="0" err="1"/>
              <a:t>らに</a:t>
            </a:r>
            <a:r>
              <a:rPr kumimoji="1" lang="ja-JP" altLang="en-US" sz="2800" dirty="0"/>
              <a:t>よる解析 </a:t>
            </a:r>
            <a:r>
              <a:rPr kumimoji="1" lang="en-US" altLang="ja-JP" sz="2800" dirty="0"/>
              <a:t>(2021)</a:t>
            </a:r>
            <a:endParaRPr kumimoji="1" lang="ja-JP" altLang="en-US" sz="2800" dirty="0"/>
          </a:p>
        </p:txBody>
      </p:sp>
      <p:sp>
        <p:nvSpPr>
          <p:cNvPr id="7" name="テキスト ボックス 6">
            <a:extLst>
              <a:ext uri="{FF2B5EF4-FFF2-40B4-BE49-F238E27FC236}">
                <a16:creationId xmlns:a16="http://schemas.microsoft.com/office/drawing/2014/main" id="{F122926C-E458-420A-B5BC-548AA740EBDF}"/>
              </a:ext>
            </a:extLst>
          </p:cNvPr>
          <p:cNvSpPr txBox="1"/>
          <p:nvPr/>
        </p:nvSpPr>
        <p:spPr>
          <a:xfrm>
            <a:off x="1025824" y="3625860"/>
            <a:ext cx="7697941" cy="523220"/>
          </a:xfrm>
          <a:prstGeom prst="rect">
            <a:avLst/>
          </a:prstGeom>
          <a:noFill/>
        </p:spPr>
        <p:txBody>
          <a:bodyPr wrap="none" rtlCol="0">
            <a:spAutoFit/>
          </a:bodyPr>
          <a:lstStyle/>
          <a:p>
            <a:pPr algn="l"/>
            <a:r>
              <a:rPr kumimoji="1" lang="en-US" altLang="ja-JP" sz="2800" dirty="0"/>
              <a:t>※</a:t>
            </a:r>
            <a:r>
              <a:rPr kumimoji="1" lang="ja-JP" altLang="en-US" sz="2800" dirty="0"/>
              <a:t>線形の範囲でもパラメータ次第では因果律を破る</a:t>
            </a: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6111850-82EF-43AC-8EA1-1852680F1144}"/>
                  </a:ext>
                </a:extLst>
              </p:cNvPr>
              <p:cNvSpPr txBox="1"/>
              <p:nvPr/>
            </p:nvSpPr>
            <p:spPr>
              <a:xfrm>
                <a:off x="3825991" y="4202757"/>
                <a:ext cx="3782317" cy="86459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kumimoji="1" lang="en-US" altLang="ja-JP" sz="2800" i="1" smtClean="0">
                              <a:latin typeface="Cambria Math" panose="02040503050406030204" pitchFamily="18" charset="0"/>
                            </a:rPr>
                          </m:ctrlPr>
                        </m:fPr>
                        <m:num>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m:t>
                              </m:r>
                            </m:e>
                            <m:sup>
                              <m:r>
                                <a:rPr kumimoji="1" lang="en-US" altLang="ja-JP" sz="2800" b="0" i="1" smtClean="0">
                                  <a:latin typeface="Cambria Math" panose="02040503050406030204" pitchFamily="18" charset="0"/>
                                </a:rPr>
                                <m:t>2</m:t>
                              </m:r>
                            </m:sup>
                          </m:sSup>
                          <m:r>
                            <a:rPr kumimoji="1" lang="en-US" altLang="ja-JP" sz="2800" b="0" i="1" smtClean="0">
                              <a:latin typeface="Cambria Math" panose="02040503050406030204" pitchFamily="18" charset="0"/>
                            </a:rPr>
                            <m:t>𝜌</m:t>
                          </m:r>
                        </m:num>
                        <m:den>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𝑡</m:t>
                              </m:r>
                            </m:e>
                            <m:sup>
                              <m:r>
                                <a:rPr kumimoji="1" lang="en-US" altLang="ja-JP" sz="2800" b="0" i="1" smtClean="0">
                                  <a:latin typeface="Cambria Math" panose="02040503050406030204" pitchFamily="18" charset="0"/>
                                </a:rPr>
                                <m:t>2</m:t>
                              </m:r>
                            </m:sup>
                          </m:sSup>
                        </m:den>
                      </m:f>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1</m:t>
                          </m:r>
                        </m:num>
                        <m:den>
                          <m:r>
                            <a:rPr kumimoji="1" lang="en-US" altLang="ja-JP" sz="2800" b="0" i="1" smtClean="0">
                              <a:latin typeface="Cambria Math" panose="02040503050406030204" pitchFamily="18" charset="0"/>
                            </a:rPr>
                            <m:t>𝜏</m:t>
                          </m:r>
                        </m:den>
                      </m:f>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𝜕𝜌</m:t>
                          </m:r>
                        </m:num>
                        <m:den>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𝑡</m:t>
                          </m:r>
                        </m:den>
                      </m:f>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𝐷</m:t>
                          </m:r>
                        </m:num>
                        <m:den>
                          <m:r>
                            <a:rPr kumimoji="1" lang="en-US" altLang="ja-JP" sz="2800" b="0" i="1" smtClean="0">
                              <a:latin typeface="Cambria Math" panose="02040503050406030204" pitchFamily="18" charset="0"/>
                            </a:rPr>
                            <m:t>𝜏</m:t>
                          </m:r>
                        </m:den>
                      </m:f>
                      <m:f>
                        <m:fPr>
                          <m:ctrlPr>
                            <a:rPr kumimoji="1" lang="en-US" altLang="ja-JP" sz="2800" b="0" i="1" smtClean="0">
                              <a:latin typeface="Cambria Math" panose="02040503050406030204" pitchFamily="18" charset="0"/>
                            </a:rPr>
                          </m:ctrlPr>
                        </m:fPr>
                        <m:num>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m:t>
                              </m:r>
                            </m:e>
                            <m:sup>
                              <m:r>
                                <a:rPr kumimoji="1" lang="en-US" altLang="ja-JP" sz="2800" b="0" i="1" smtClean="0">
                                  <a:latin typeface="Cambria Math" panose="02040503050406030204" pitchFamily="18" charset="0"/>
                                </a:rPr>
                                <m:t>2</m:t>
                              </m:r>
                            </m:sup>
                          </m:sSup>
                          <m:r>
                            <a:rPr kumimoji="1" lang="en-US" altLang="ja-JP" sz="2800" b="0" i="1" smtClean="0">
                              <a:latin typeface="Cambria Math" panose="02040503050406030204" pitchFamily="18" charset="0"/>
                            </a:rPr>
                            <m:t>𝜌</m:t>
                          </m:r>
                        </m:num>
                        <m:den>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𝑥</m:t>
                              </m:r>
                            </m:e>
                            <m:sup>
                              <m:r>
                                <a:rPr kumimoji="1" lang="en-US" altLang="ja-JP" sz="2800" b="0" i="1" smtClean="0">
                                  <a:latin typeface="Cambria Math" panose="02040503050406030204" pitchFamily="18" charset="0"/>
                                </a:rPr>
                                <m:t>2</m:t>
                              </m:r>
                            </m:sup>
                          </m:sSup>
                        </m:den>
                      </m:f>
                      <m:r>
                        <a:rPr kumimoji="1" lang="en-US" altLang="ja-JP" sz="2800" b="0" i="1" smtClean="0">
                          <a:latin typeface="Cambria Math" panose="02040503050406030204" pitchFamily="18" charset="0"/>
                        </a:rPr>
                        <m:t>=0</m:t>
                      </m:r>
                    </m:oMath>
                  </m:oMathPara>
                </a14:m>
                <a:endParaRPr kumimoji="1" lang="ja-JP" altLang="en-US" sz="2800" dirty="0"/>
              </a:p>
            </p:txBody>
          </p:sp>
        </mc:Choice>
        <mc:Fallback xmlns="">
          <p:sp>
            <p:nvSpPr>
              <p:cNvPr id="8" name="テキスト ボックス 7">
                <a:extLst>
                  <a:ext uri="{FF2B5EF4-FFF2-40B4-BE49-F238E27FC236}">
                    <a16:creationId xmlns:a16="http://schemas.microsoft.com/office/drawing/2014/main" id="{E6111850-82EF-43AC-8EA1-1852680F1144}"/>
                  </a:ext>
                </a:extLst>
              </p:cNvPr>
              <p:cNvSpPr txBox="1">
                <a:spLocks noRot="1" noChangeAspect="1" noMove="1" noResize="1" noEditPoints="1" noAdjustHandles="1" noChangeArrowheads="1" noChangeShapeType="1" noTextEdit="1"/>
              </p:cNvSpPr>
              <p:nvPr/>
            </p:nvSpPr>
            <p:spPr>
              <a:xfrm>
                <a:off x="3825991" y="4202757"/>
                <a:ext cx="3782317" cy="864596"/>
              </a:xfrm>
              <a:prstGeom prst="rect">
                <a:avLst/>
              </a:prstGeom>
              <a:blipFill>
                <a:blip r:embed="rId2"/>
                <a:stretch>
                  <a:fillRect/>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D91DDFDD-A313-45B8-ABED-F7ADA37030CE}"/>
              </a:ext>
            </a:extLst>
          </p:cNvPr>
          <p:cNvSpPr txBox="1"/>
          <p:nvPr/>
        </p:nvSpPr>
        <p:spPr>
          <a:xfrm>
            <a:off x="1492119" y="4481336"/>
            <a:ext cx="1980029" cy="523220"/>
          </a:xfrm>
          <a:prstGeom prst="rect">
            <a:avLst/>
          </a:prstGeom>
          <a:noFill/>
        </p:spPr>
        <p:txBody>
          <a:bodyPr wrap="none" rtlCol="0">
            <a:spAutoFit/>
          </a:bodyPr>
          <a:lstStyle/>
          <a:p>
            <a:pPr algn="l"/>
            <a:r>
              <a:rPr kumimoji="1" lang="ja-JP" altLang="en-US" sz="2800" dirty="0"/>
              <a:t>電信方程式</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F10B1FE0-BD6F-4149-BD43-B759816569EB}"/>
                  </a:ext>
                </a:extLst>
              </p:cNvPr>
              <p:cNvSpPr txBox="1"/>
              <p:nvPr/>
            </p:nvSpPr>
            <p:spPr>
              <a:xfrm>
                <a:off x="9190060" y="3933056"/>
                <a:ext cx="1586460" cy="136537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𝑐</m:t>
                          </m:r>
                        </m:e>
                        <m:sub>
                          <m:r>
                            <a:rPr kumimoji="1" lang="en-US" altLang="ja-JP" sz="2800" b="0" i="1" smtClean="0">
                              <a:latin typeface="Cambria Math" panose="02040503050406030204" pitchFamily="18" charset="0"/>
                            </a:rPr>
                            <m:t>𝑠</m:t>
                          </m:r>
                        </m:sub>
                      </m:sSub>
                      <m:r>
                        <a:rPr kumimoji="1" lang="en-US" altLang="ja-JP" sz="2800" b="0" i="1" smtClean="0">
                          <a:latin typeface="Cambria Math" panose="02040503050406030204" pitchFamily="18" charset="0"/>
                        </a:rPr>
                        <m:t>=</m:t>
                      </m:r>
                      <m:rad>
                        <m:radPr>
                          <m:degHide m:val="on"/>
                          <m:ctrlPr>
                            <a:rPr kumimoji="1" lang="en-US" altLang="ja-JP" sz="2800" b="0" i="1" smtClean="0">
                              <a:latin typeface="Cambria Math" panose="02040503050406030204" pitchFamily="18" charset="0"/>
                            </a:rPr>
                          </m:ctrlPr>
                        </m:radPr>
                        <m:deg/>
                        <m:e>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𝐷</m:t>
                              </m:r>
                            </m:num>
                            <m:den>
                              <m:r>
                                <a:rPr kumimoji="1" lang="en-US" altLang="ja-JP" sz="2800" b="0" i="1" smtClean="0">
                                  <a:latin typeface="Cambria Math" panose="02040503050406030204" pitchFamily="18" charset="0"/>
                                </a:rPr>
                                <m:t>𝜏</m:t>
                              </m:r>
                            </m:den>
                          </m:f>
                        </m:e>
                      </m:rad>
                    </m:oMath>
                  </m:oMathPara>
                </a14:m>
                <a:endParaRPr kumimoji="1" lang="ja-JP" altLang="en-US" sz="2800" dirty="0"/>
              </a:p>
            </p:txBody>
          </p:sp>
        </mc:Choice>
        <mc:Fallback xmlns="">
          <p:sp>
            <p:nvSpPr>
              <p:cNvPr id="10" name="テキスト ボックス 9">
                <a:extLst>
                  <a:ext uri="{FF2B5EF4-FFF2-40B4-BE49-F238E27FC236}">
                    <a16:creationId xmlns:a16="http://schemas.microsoft.com/office/drawing/2014/main" id="{F10B1FE0-BD6F-4149-BD43-B759816569EB}"/>
                  </a:ext>
                </a:extLst>
              </p:cNvPr>
              <p:cNvSpPr txBox="1">
                <a:spLocks noRot="1" noChangeAspect="1" noMove="1" noResize="1" noEditPoints="1" noAdjustHandles="1" noChangeArrowheads="1" noChangeShapeType="1" noTextEdit="1"/>
              </p:cNvSpPr>
              <p:nvPr/>
            </p:nvSpPr>
            <p:spPr>
              <a:xfrm>
                <a:off x="9190060" y="3933056"/>
                <a:ext cx="1586460" cy="1365374"/>
              </a:xfrm>
              <a:prstGeom prst="rect">
                <a:avLst/>
              </a:prstGeom>
              <a:blipFill>
                <a:blip r:embed="rId3"/>
                <a:stretch>
                  <a:fillRect/>
                </a:stretch>
              </a:blipFill>
            </p:spPr>
            <p:txBody>
              <a:bodyPr/>
              <a:lstStyle/>
              <a:p>
                <a:r>
                  <a:rPr lang="ja-JP" altLang="en-US">
                    <a:noFill/>
                  </a:rPr>
                  <a:t> </a:t>
                </a:r>
              </a:p>
            </p:txBody>
          </p:sp>
        </mc:Fallback>
      </mc:AlternateContent>
      <p:sp>
        <p:nvSpPr>
          <p:cNvPr id="11" name="矢印: 右 10">
            <a:extLst>
              <a:ext uri="{FF2B5EF4-FFF2-40B4-BE49-F238E27FC236}">
                <a16:creationId xmlns:a16="http://schemas.microsoft.com/office/drawing/2014/main" id="{45329A4C-6035-4D32-9191-65686314F5C6}"/>
              </a:ext>
            </a:extLst>
          </p:cNvPr>
          <p:cNvSpPr/>
          <p:nvPr/>
        </p:nvSpPr>
        <p:spPr>
          <a:xfrm>
            <a:off x="8314755" y="4481336"/>
            <a:ext cx="466295"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5AFE00FB-B483-462F-93E6-AD46B10D565D}"/>
              </a:ext>
            </a:extLst>
          </p:cNvPr>
          <p:cNvSpPr/>
          <p:nvPr/>
        </p:nvSpPr>
        <p:spPr>
          <a:xfrm>
            <a:off x="5529647" y="5219653"/>
            <a:ext cx="1132704" cy="86459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402055F2-67BF-4245-8144-3A761A2E514A}"/>
              </a:ext>
            </a:extLst>
          </p:cNvPr>
          <p:cNvGrpSpPr>
            <a:grpSpLocks noChangeAspect="1"/>
          </p:cNvGrpSpPr>
          <p:nvPr/>
        </p:nvGrpSpPr>
        <p:grpSpPr>
          <a:xfrm>
            <a:off x="11162575" y="5333195"/>
            <a:ext cx="791146" cy="1728871"/>
            <a:chOff x="1795273" y="2610896"/>
            <a:chExt cx="1977865" cy="4322177"/>
          </a:xfrm>
        </p:grpSpPr>
        <p:pic>
          <p:nvPicPr>
            <p:cNvPr id="14" name="グラフィックス 13" descr="装飾的な円">
              <a:extLst>
                <a:ext uri="{FF2B5EF4-FFF2-40B4-BE49-F238E27FC236}">
                  <a16:creationId xmlns:a16="http://schemas.microsoft.com/office/drawing/2014/main" id="{D3DF165F-4DFC-43F8-B85B-6A5BA0605D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5" name="グラフィックス 14" descr="中心点から放射状に広がる複数の円">
              <a:extLst>
                <a:ext uri="{FF2B5EF4-FFF2-40B4-BE49-F238E27FC236}">
                  <a16:creationId xmlns:a16="http://schemas.microsoft.com/office/drawing/2014/main" id="{69ED9841-7B55-46E8-B0B7-AA1DB5D75D69}"/>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41908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02955-C505-4C7F-8722-6F74D68C465B}"/>
              </a:ext>
            </a:extLst>
          </p:cNvPr>
          <p:cNvSpPr>
            <a:spLocks noGrp="1"/>
          </p:cNvSpPr>
          <p:nvPr>
            <p:ph type="title"/>
          </p:nvPr>
        </p:nvSpPr>
        <p:spPr/>
        <p:txBody>
          <a:bodyPr>
            <a:normAutofit/>
          </a:bodyPr>
          <a:lstStyle/>
          <a:p>
            <a:pPr algn="ctr"/>
            <a:r>
              <a:rPr lang="ja-JP" altLang="en-US" sz="4000" dirty="0"/>
              <a:t>こ</a:t>
            </a:r>
            <a:r>
              <a:rPr kumimoji="1" lang="ja-JP" altLang="en-US" sz="4000" dirty="0"/>
              <a:t>の解析が意味するところ</a:t>
            </a:r>
          </a:p>
        </p:txBody>
      </p:sp>
      <p:pic>
        <p:nvPicPr>
          <p:cNvPr id="3" name="図 2">
            <a:extLst>
              <a:ext uri="{FF2B5EF4-FFF2-40B4-BE49-F238E27FC236}">
                <a16:creationId xmlns:a16="http://schemas.microsoft.com/office/drawing/2014/main" id="{4C6A2DD3-4547-4179-A70E-C5F20B9CDFD9}"/>
              </a:ext>
            </a:extLst>
          </p:cNvPr>
          <p:cNvPicPr>
            <a:picLocks noChangeAspect="1"/>
          </p:cNvPicPr>
          <p:nvPr/>
        </p:nvPicPr>
        <p:blipFill>
          <a:blip r:embed="rId2"/>
          <a:stretch>
            <a:fillRect/>
          </a:stretch>
        </p:blipFill>
        <p:spPr>
          <a:xfrm>
            <a:off x="1871240" y="1412776"/>
            <a:ext cx="8449519" cy="4745620"/>
          </a:xfrm>
          <a:prstGeom prst="rect">
            <a:avLst/>
          </a:prstGeom>
        </p:spPr>
      </p:pic>
      <p:grpSp>
        <p:nvGrpSpPr>
          <p:cNvPr id="4" name="グループ化 3">
            <a:extLst>
              <a:ext uri="{FF2B5EF4-FFF2-40B4-BE49-F238E27FC236}">
                <a16:creationId xmlns:a16="http://schemas.microsoft.com/office/drawing/2014/main" id="{B0D41998-343F-4124-BC2C-535D2364D603}"/>
              </a:ext>
            </a:extLst>
          </p:cNvPr>
          <p:cNvGrpSpPr>
            <a:grpSpLocks noChangeAspect="1"/>
          </p:cNvGrpSpPr>
          <p:nvPr/>
        </p:nvGrpSpPr>
        <p:grpSpPr>
          <a:xfrm>
            <a:off x="11162575" y="5333195"/>
            <a:ext cx="791146" cy="1728871"/>
            <a:chOff x="1795273" y="2610896"/>
            <a:chExt cx="1977865" cy="4322177"/>
          </a:xfrm>
        </p:grpSpPr>
        <p:pic>
          <p:nvPicPr>
            <p:cNvPr id="5" name="グラフィックス 4" descr="装飾的な円">
              <a:extLst>
                <a:ext uri="{FF2B5EF4-FFF2-40B4-BE49-F238E27FC236}">
                  <a16:creationId xmlns:a16="http://schemas.microsoft.com/office/drawing/2014/main" id="{3CE6827F-17BD-4AC4-9824-8408EBD227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6" name="グラフィックス 5" descr="中心点から放射状に広がる複数の円">
              <a:extLst>
                <a:ext uri="{FF2B5EF4-FFF2-40B4-BE49-F238E27FC236}">
                  <a16:creationId xmlns:a16="http://schemas.microsoft.com/office/drawing/2014/main" id="{DD6B3DE1-ABC8-4D32-94E8-757BFE23820C}"/>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7" name="テキスト ボックス 6">
            <a:extLst>
              <a:ext uri="{FF2B5EF4-FFF2-40B4-BE49-F238E27FC236}">
                <a16:creationId xmlns:a16="http://schemas.microsoft.com/office/drawing/2014/main" id="{9B20B623-652C-45C6-BF15-B41341376AA3}"/>
              </a:ext>
            </a:extLst>
          </p:cNvPr>
          <p:cNvSpPr txBox="1"/>
          <p:nvPr/>
        </p:nvSpPr>
        <p:spPr>
          <a:xfrm>
            <a:off x="5327288" y="6197555"/>
            <a:ext cx="5027338" cy="646331"/>
          </a:xfrm>
          <a:prstGeom prst="rect">
            <a:avLst/>
          </a:prstGeom>
          <a:noFill/>
        </p:spPr>
        <p:txBody>
          <a:bodyPr wrap="none" rtlCol="0">
            <a:spAutoFit/>
          </a:bodyPr>
          <a:lstStyle/>
          <a:p>
            <a:pPr algn="l"/>
            <a:r>
              <a:rPr kumimoji="1" lang="en-US" altLang="ja-JP" dirty="0"/>
              <a:t>Slide taken from talk by </a:t>
            </a:r>
            <a:r>
              <a:rPr kumimoji="1" lang="en-US" altLang="ja-JP" dirty="0" err="1"/>
              <a:t>C.Plumberg</a:t>
            </a:r>
            <a:r>
              <a:rPr kumimoji="1" lang="en-US" altLang="ja-JP" dirty="0"/>
              <a:t> at SQM2022</a:t>
            </a:r>
          </a:p>
          <a:p>
            <a:pPr algn="l"/>
            <a:r>
              <a:rPr kumimoji="1" lang="en-US" altLang="ja-JP" dirty="0"/>
              <a:t>See also hydro review talk by </a:t>
            </a:r>
            <a:r>
              <a:rPr kumimoji="1" lang="en-US" altLang="ja-JP" dirty="0" err="1"/>
              <a:t>S.Jeon</a:t>
            </a:r>
            <a:r>
              <a:rPr kumimoji="1" lang="en-US" altLang="ja-JP" dirty="0"/>
              <a:t> at SQM2022</a:t>
            </a:r>
            <a:endParaRPr kumimoji="1" lang="ja-JP" altLang="en-US" dirty="0"/>
          </a:p>
        </p:txBody>
      </p:sp>
    </p:spTree>
    <p:extLst>
      <p:ext uri="{BB962C8B-B14F-4D97-AF65-F5344CB8AC3E}">
        <p14:creationId xmlns:p14="http://schemas.microsoft.com/office/powerpoint/2010/main" val="3740006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CF52E-195A-4D08-9A33-629C3228782C}"/>
              </a:ext>
            </a:extLst>
          </p:cNvPr>
          <p:cNvSpPr>
            <a:spLocks noGrp="1"/>
          </p:cNvSpPr>
          <p:nvPr>
            <p:ph type="title"/>
          </p:nvPr>
        </p:nvSpPr>
        <p:spPr/>
        <p:txBody>
          <a:bodyPr>
            <a:normAutofit/>
          </a:bodyPr>
          <a:lstStyle/>
          <a:p>
            <a:pPr algn="ctr"/>
            <a:r>
              <a:rPr kumimoji="1" lang="en-US" altLang="ja-JP" sz="4000" dirty="0"/>
              <a:t>MPI </a:t>
            </a:r>
            <a:r>
              <a:rPr kumimoji="1" lang="ja-JP" altLang="en-US" sz="4000" dirty="0"/>
              <a:t>ミニマム</a:t>
            </a:r>
            <a:r>
              <a:rPr kumimoji="1" lang="en-US" altLang="ja-JP" sz="4000" baseline="30000" dirty="0"/>
              <a:t>※</a:t>
            </a:r>
            <a:endParaRPr kumimoji="1" lang="ja-JP" altLang="en-US" sz="4000" baseline="30000" dirty="0"/>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B7A616B2-4977-4490-800B-C81E3DD69260}"/>
                  </a:ext>
                </a:extLst>
              </p:cNvPr>
              <p:cNvSpPr txBox="1"/>
              <p:nvPr/>
            </p:nvSpPr>
            <p:spPr>
              <a:xfrm>
                <a:off x="1415480" y="2464203"/>
                <a:ext cx="5966953" cy="760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𝑑</m:t>
                          </m:r>
                          <m:r>
                            <a:rPr kumimoji="1" lang="en-US" altLang="ja-JP" b="0" i="1" smtClean="0">
                              <a:latin typeface="Cambria Math" panose="02040503050406030204" pitchFamily="18" charset="0"/>
                            </a:rPr>
                            <m:t>𝜎</m:t>
                          </m:r>
                        </m:num>
                        <m:den>
                          <m:r>
                            <a:rPr kumimoji="1" lang="en-US" altLang="ja-JP" b="0" i="1" smtClean="0">
                              <a:latin typeface="Cambria Math" panose="02040503050406030204" pitchFamily="18" charset="0"/>
                            </a:rPr>
                            <m:t>𝑑</m:t>
                          </m:r>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𝑝</m:t>
                              </m:r>
                            </m:e>
                            <m:sub>
                              <m:r>
                                <a:rPr kumimoji="1" lang="en-US" altLang="ja-JP" b="0" i="1" smtClean="0">
                                  <a:latin typeface="Cambria Math" panose="02040503050406030204" pitchFamily="18" charset="0"/>
                                </a:rPr>
                                <m:t>⊥</m:t>
                              </m:r>
                            </m:sub>
                            <m:sup>
                              <m:r>
                                <a:rPr kumimoji="1" lang="en-US" altLang="ja-JP" b="0" i="1" smtClean="0">
                                  <a:latin typeface="Cambria Math" panose="02040503050406030204" pitchFamily="18" charset="0"/>
                                </a:rPr>
                                <m:t>2</m:t>
                              </m:r>
                            </m:sup>
                          </m:sSubSup>
                        </m:den>
                      </m:f>
                      <m:r>
                        <a:rPr kumimoji="1" lang="en-US" altLang="ja-JP" b="0" i="1" smtClean="0">
                          <a:latin typeface="Cambria Math" panose="02040503050406030204" pitchFamily="18" charset="0"/>
                        </a:rPr>
                        <m:t>=</m:t>
                      </m:r>
                      <m:nary>
                        <m:naryPr>
                          <m:chr m:val="∑"/>
                          <m:supHide m:val="on"/>
                          <m:ctrlPr>
                            <a:rPr kumimoji="1" lang="en-US" altLang="ja-JP" b="0" i="1" smtClean="0">
                              <a:latin typeface="Cambria Math" panose="02040503050406030204" pitchFamily="18" charset="0"/>
                            </a:rPr>
                          </m:ctrlPr>
                        </m:naryPr>
                        <m:sub>
                          <m:r>
                            <m:rPr>
                              <m:brk m:alnAt="7"/>
                            </m:rPr>
                            <a:rPr kumimoji="1" lang="en-US" altLang="ja-JP" b="0" i="1" smtClean="0">
                              <a:latin typeface="Cambria Math" panose="02040503050406030204" pitchFamily="18" charset="0"/>
                            </a:rPr>
                            <m:t>𝑖</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𝑗</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𝑘</m:t>
                          </m:r>
                        </m:sub>
                        <m:sup/>
                        <m:e>
                          <m:nary>
                            <m:naryPr>
                              <m:limLoc m:val="undOvr"/>
                              <m:subHide m:val="on"/>
                              <m:supHide m:val="on"/>
                              <m:ctrlPr>
                                <a:rPr kumimoji="1" lang="en-US" altLang="ja-JP" b="0" i="1" smtClean="0">
                                  <a:latin typeface="Cambria Math" panose="02040503050406030204" pitchFamily="18" charset="0"/>
                                </a:rPr>
                              </m:ctrlPr>
                            </m:naryPr>
                            <m:sub/>
                            <m:sup/>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𝑓</m:t>
                                  </m:r>
                                </m:e>
                                <m:sub>
                                  <m:r>
                                    <a:rPr kumimoji="1" lang="en-US" altLang="ja-JP" b="0" i="1" smtClean="0">
                                      <a:latin typeface="Cambria Math" panose="02040503050406030204" pitchFamily="18" charset="0"/>
                                    </a:rPr>
                                    <m:t>𝑖</m:t>
                                  </m:r>
                                </m:sub>
                              </m:sSub>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𝑄</m:t>
                                      </m:r>
                                    </m:e>
                                    <m:sup>
                                      <m:r>
                                        <a:rPr kumimoji="1" lang="en-US" altLang="ja-JP" b="0" i="1" smtClean="0">
                                          <a:latin typeface="Cambria Math" panose="02040503050406030204" pitchFamily="18" charset="0"/>
                                        </a:rPr>
                                        <m:t>2</m:t>
                                      </m:r>
                                    </m:sup>
                                  </m:sSup>
                                </m:e>
                              </m:d>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𝑓</m:t>
                                  </m:r>
                                </m:e>
                                <m:sub>
                                  <m:r>
                                    <a:rPr kumimoji="1" lang="en-US" altLang="ja-JP" b="0" i="1" smtClean="0">
                                      <a:latin typeface="Cambria Math" panose="02040503050406030204" pitchFamily="18" charset="0"/>
                                    </a:rPr>
                                    <m:t>𝑗</m:t>
                                  </m:r>
                                </m:sub>
                              </m:sSub>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2</m:t>
                                      </m:r>
                                    </m:sub>
                                  </m:sSub>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𝑄</m:t>
                                      </m:r>
                                    </m:e>
                                    <m:sup>
                                      <m:r>
                                        <a:rPr kumimoji="1" lang="en-US" altLang="ja-JP" b="0" i="1" smtClean="0">
                                          <a:latin typeface="Cambria Math" panose="02040503050406030204" pitchFamily="18" charset="0"/>
                                        </a:rPr>
                                        <m:t>2</m:t>
                                      </m:r>
                                    </m:sup>
                                  </m:sSup>
                                </m:e>
                              </m:d>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𝑑</m:t>
                                  </m:r>
                                  <m:sSubSup>
                                    <m:sSubSupPr>
                                      <m:ctrlPr>
                                        <a:rPr kumimoji="1" lang="en-US" altLang="ja-JP" b="0" i="1" smtClean="0">
                                          <a:latin typeface="Cambria Math" panose="02040503050406030204" pitchFamily="18" charset="0"/>
                                        </a:rPr>
                                      </m:ctrlPr>
                                    </m:sSubSupPr>
                                    <m:e>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𝜎</m:t>
                                          </m:r>
                                        </m:e>
                                      </m:acc>
                                    </m:e>
                                    <m:sub>
                                      <m:r>
                                        <a:rPr kumimoji="1" lang="en-US" altLang="ja-JP" b="0" i="1" smtClean="0">
                                          <a:latin typeface="Cambria Math" panose="02040503050406030204" pitchFamily="18" charset="0"/>
                                        </a:rPr>
                                        <m:t>𝑖</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𝑗</m:t>
                                      </m:r>
                                    </m:sub>
                                    <m:sup>
                                      <m:r>
                                        <a:rPr kumimoji="1" lang="en-US" altLang="ja-JP" b="0" i="1" smtClean="0">
                                          <a:latin typeface="Cambria Math" panose="02040503050406030204" pitchFamily="18" charset="0"/>
                                        </a:rPr>
                                        <m:t>𝑘</m:t>
                                      </m:r>
                                    </m:sup>
                                  </m:sSubSup>
                                </m:num>
                                <m:den>
                                  <m:r>
                                    <a:rPr kumimoji="1" lang="en-US" altLang="ja-JP" b="0" i="1" smtClean="0">
                                      <a:latin typeface="Cambria Math" panose="02040503050406030204" pitchFamily="18" charset="0"/>
                                    </a:rPr>
                                    <m:t>𝑑</m:t>
                                  </m:r>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𝑡</m:t>
                                      </m:r>
                                    </m:e>
                                  </m:acc>
                                </m:den>
                              </m:f>
                            </m:e>
                          </m:nary>
                          <m:r>
                            <a:rPr kumimoji="1" lang="en-US" altLang="ja-JP" b="0" i="1" smtClean="0">
                              <a:latin typeface="Cambria Math" panose="02040503050406030204" pitchFamily="18" charset="0"/>
                            </a:rPr>
                            <m:t>𝛿</m:t>
                          </m:r>
                          <m:d>
                            <m:dPr>
                              <m:ctrlPr>
                                <a:rPr kumimoji="1" lang="en-US" altLang="ja-JP" b="0" i="1" smtClean="0">
                                  <a:latin typeface="Cambria Math" panose="02040503050406030204" pitchFamily="18" charset="0"/>
                                </a:rPr>
                              </m:ctrlPr>
                            </m:dPr>
                            <m:e>
                              <m:sSubSup>
                                <m:sSubSupPr>
                                  <m:ctrlPr>
                                    <a:rPr kumimoji="1" lang="en-US" altLang="ja-JP" i="1">
                                      <a:latin typeface="Cambria Math" panose="02040503050406030204" pitchFamily="18" charset="0"/>
                                    </a:rPr>
                                  </m:ctrlPr>
                                </m:sSubSupPr>
                                <m:e>
                                  <m:r>
                                    <a:rPr kumimoji="1" lang="en-US" altLang="ja-JP" i="1">
                                      <a:latin typeface="Cambria Math" panose="02040503050406030204" pitchFamily="18" charset="0"/>
                                    </a:rPr>
                                    <m:t>𝑝</m:t>
                                  </m:r>
                                </m:e>
                                <m:sub>
                                  <m:r>
                                    <a:rPr kumimoji="1" lang="en-US" altLang="ja-JP" i="1">
                                      <a:latin typeface="Cambria Math" panose="02040503050406030204" pitchFamily="18" charset="0"/>
                                    </a:rPr>
                                    <m:t>⊥</m:t>
                                  </m:r>
                                </m:sub>
                                <m:sup>
                                  <m:r>
                                    <a:rPr kumimoji="1" lang="en-US" altLang="ja-JP" i="1">
                                      <a:latin typeface="Cambria Math" panose="02040503050406030204" pitchFamily="18" charset="0"/>
                                    </a:rPr>
                                    <m:t>2</m:t>
                                  </m:r>
                                </m:sup>
                              </m:sSubSup>
                              <m:r>
                                <a:rPr kumimoji="1" lang="en-US" altLang="ja-JP" i="1">
                                  <a:latin typeface="Cambria Math" panose="02040503050406030204" pitchFamily="18" charset="0"/>
                                </a:rPr>
                                <m:t>−</m:t>
                              </m:r>
                              <m:f>
                                <m:fPr>
                                  <m:ctrlPr>
                                    <a:rPr kumimoji="1" lang="en-US" altLang="ja-JP" i="1">
                                      <a:latin typeface="Cambria Math" panose="02040503050406030204" pitchFamily="18" charset="0"/>
                                    </a:rPr>
                                  </m:ctrlPr>
                                </m:fPr>
                                <m:num>
                                  <m:acc>
                                    <m:accPr>
                                      <m:chr m:val="̂"/>
                                      <m:ctrlPr>
                                        <a:rPr kumimoji="1" lang="en-US" altLang="ja-JP" i="1">
                                          <a:latin typeface="Cambria Math" panose="02040503050406030204" pitchFamily="18" charset="0"/>
                                        </a:rPr>
                                      </m:ctrlPr>
                                    </m:accPr>
                                    <m:e>
                                      <m:r>
                                        <a:rPr kumimoji="1" lang="en-US" altLang="ja-JP" i="1">
                                          <a:latin typeface="Cambria Math" panose="02040503050406030204" pitchFamily="18" charset="0"/>
                                        </a:rPr>
                                        <m:t>𝑡</m:t>
                                      </m:r>
                                    </m:e>
                                  </m:acc>
                                  <m:acc>
                                    <m:accPr>
                                      <m:chr m:val="̂"/>
                                      <m:ctrlPr>
                                        <a:rPr kumimoji="1" lang="en-US" altLang="ja-JP" i="1">
                                          <a:latin typeface="Cambria Math" panose="02040503050406030204" pitchFamily="18" charset="0"/>
                                        </a:rPr>
                                      </m:ctrlPr>
                                    </m:accPr>
                                    <m:e>
                                      <m:r>
                                        <a:rPr kumimoji="1" lang="en-US" altLang="ja-JP" i="1">
                                          <a:latin typeface="Cambria Math" panose="02040503050406030204" pitchFamily="18" charset="0"/>
                                        </a:rPr>
                                        <m:t>𝑢</m:t>
                                      </m:r>
                                    </m:e>
                                  </m:acc>
                                </m:num>
                                <m:den>
                                  <m:acc>
                                    <m:accPr>
                                      <m:chr m:val="̂"/>
                                      <m:ctrlPr>
                                        <a:rPr kumimoji="1" lang="en-US" altLang="ja-JP" i="1">
                                          <a:latin typeface="Cambria Math" panose="02040503050406030204" pitchFamily="18" charset="0"/>
                                        </a:rPr>
                                      </m:ctrlPr>
                                    </m:accPr>
                                    <m:e>
                                      <m:r>
                                        <a:rPr kumimoji="1" lang="en-US" altLang="ja-JP" i="1">
                                          <a:latin typeface="Cambria Math" panose="02040503050406030204" pitchFamily="18" charset="0"/>
                                        </a:rPr>
                                        <m:t>𝑠</m:t>
                                      </m:r>
                                    </m:e>
                                  </m:acc>
                                </m:den>
                              </m:f>
                            </m:e>
                          </m:d>
                          <m:r>
                            <a:rPr kumimoji="1" lang="en-US" altLang="ja-JP" b="0" i="1" smtClean="0">
                              <a:latin typeface="Cambria Math" panose="02040503050406030204" pitchFamily="18" charset="0"/>
                            </a:rPr>
                            <m:t>𝑑</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𝑑</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2</m:t>
                              </m:r>
                            </m:sub>
                          </m:sSub>
                          <m:r>
                            <a:rPr kumimoji="1" lang="en-US" altLang="ja-JP" b="0" i="1" smtClean="0">
                              <a:latin typeface="Cambria Math" panose="02040503050406030204" pitchFamily="18" charset="0"/>
                            </a:rPr>
                            <m:t>𝑑</m:t>
                          </m:r>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𝑡</m:t>
                              </m:r>
                            </m:e>
                          </m:acc>
                        </m:e>
                      </m:nary>
                    </m:oMath>
                  </m:oMathPara>
                </a14:m>
                <a:endParaRPr kumimoji="1" lang="ja-JP" altLang="en-US" dirty="0"/>
              </a:p>
            </p:txBody>
          </p:sp>
        </mc:Choice>
        <mc:Fallback xmlns="">
          <p:sp>
            <p:nvSpPr>
              <p:cNvPr id="3" name="テキスト ボックス 2">
                <a:extLst>
                  <a:ext uri="{FF2B5EF4-FFF2-40B4-BE49-F238E27FC236}">
                    <a16:creationId xmlns:a16="http://schemas.microsoft.com/office/drawing/2014/main" id="{B7A616B2-4977-4490-800B-C81E3DD69260}"/>
                  </a:ext>
                </a:extLst>
              </p:cNvPr>
              <p:cNvSpPr txBox="1">
                <a:spLocks noRot="1" noChangeAspect="1" noMove="1" noResize="1" noEditPoints="1" noAdjustHandles="1" noChangeArrowheads="1" noChangeShapeType="1" noTextEdit="1"/>
              </p:cNvSpPr>
              <p:nvPr/>
            </p:nvSpPr>
            <p:spPr>
              <a:xfrm>
                <a:off x="1415480" y="2464203"/>
                <a:ext cx="5966953" cy="760336"/>
              </a:xfrm>
              <a:prstGeom prst="rect">
                <a:avLst/>
              </a:prstGeom>
              <a:blipFill>
                <a:blip r:embed="rId2"/>
                <a:stretch>
                  <a:fillRect/>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33111ACF-3A4F-40A0-8B1E-368A346FF3CC}"/>
              </a:ext>
            </a:extLst>
          </p:cNvPr>
          <p:cNvSpPr txBox="1"/>
          <p:nvPr/>
        </p:nvSpPr>
        <p:spPr>
          <a:xfrm>
            <a:off x="695400" y="1196752"/>
            <a:ext cx="4602542" cy="523220"/>
          </a:xfrm>
          <a:prstGeom prst="rect">
            <a:avLst/>
          </a:prstGeom>
          <a:noFill/>
        </p:spPr>
        <p:txBody>
          <a:bodyPr wrap="none" rtlCol="0">
            <a:spAutoFit/>
          </a:bodyPr>
          <a:lstStyle/>
          <a:p>
            <a:pPr algn="l"/>
            <a:r>
              <a:rPr kumimoji="1" lang="en-US" altLang="ja-JP" sz="2800" u="sng" dirty="0"/>
              <a:t>MPI: </a:t>
            </a:r>
            <a:r>
              <a:rPr kumimoji="1" lang="en-US" altLang="ja-JP" sz="2800" u="sng" dirty="0" err="1"/>
              <a:t>MultiParton</a:t>
            </a:r>
            <a:r>
              <a:rPr kumimoji="1" lang="en-US" altLang="ja-JP" sz="2800" u="sng" dirty="0"/>
              <a:t> Interaction</a:t>
            </a:r>
            <a:endParaRPr kumimoji="1" lang="ja-JP" altLang="en-US" sz="2800" u="sng" dirty="0"/>
          </a:p>
        </p:txBody>
      </p:sp>
      <p:sp>
        <p:nvSpPr>
          <p:cNvPr id="5" name="テキスト ボックス 4">
            <a:extLst>
              <a:ext uri="{FF2B5EF4-FFF2-40B4-BE49-F238E27FC236}">
                <a16:creationId xmlns:a16="http://schemas.microsoft.com/office/drawing/2014/main" id="{AAB2AEE8-8F65-4865-AB6F-5D1FF174B43A}"/>
              </a:ext>
            </a:extLst>
          </p:cNvPr>
          <p:cNvSpPr txBox="1"/>
          <p:nvPr/>
        </p:nvSpPr>
        <p:spPr>
          <a:xfrm>
            <a:off x="4415158" y="6430036"/>
            <a:ext cx="3066865" cy="369332"/>
          </a:xfrm>
          <a:prstGeom prst="rect">
            <a:avLst/>
          </a:prstGeom>
          <a:noFill/>
        </p:spPr>
        <p:txBody>
          <a:bodyPr wrap="none" rtlCol="0">
            <a:spAutoFit/>
          </a:bodyPr>
          <a:lstStyle/>
          <a:p>
            <a:pPr algn="l"/>
            <a:r>
              <a:rPr kumimoji="1" lang="en-US" altLang="ja-JP" dirty="0"/>
              <a:t>※</a:t>
            </a:r>
            <a:r>
              <a:rPr kumimoji="1" lang="ja-JP" altLang="en-US" dirty="0"/>
              <a:t>実際の</a:t>
            </a:r>
            <a:r>
              <a:rPr kumimoji="1" lang="en-US" altLang="ja-JP" dirty="0"/>
              <a:t>PYTHIA</a:t>
            </a:r>
            <a:r>
              <a:rPr kumimoji="1" lang="ja-JP" altLang="en-US" dirty="0"/>
              <a:t>は少々異なる</a:t>
            </a:r>
          </a:p>
        </p:txBody>
      </p:sp>
      <p:sp>
        <p:nvSpPr>
          <p:cNvPr id="7" name="正方形/長方形 6">
            <a:extLst>
              <a:ext uri="{FF2B5EF4-FFF2-40B4-BE49-F238E27FC236}">
                <a16:creationId xmlns:a16="http://schemas.microsoft.com/office/drawing/2014/main" id="{8844C7FA-031D-4588-8DF3-C2180582E862}"/>
              </a:ext>
            </a:extLst>
          </p:cNvPr>
          <p:cNvSpPr/>
          <p:nvPr/>
        </p:nvSpPr>
        <p:spPr>
          <a:xfrm>
            <a:off x="7199784" y="72739"/>
            <a:ext cx="4992216" cy="584775"/>
          </a:xfrm>
          <a:prstGeom prst="rect">
            <a:avLst/>
          </a:prstGeom>
        </p:spPr>
        <p:txBody>
          <a:bodyPr wrap="square">
            <a:spAutoFit/>
          </a:bodyPr>
          <a:lstStyle/>
          <a:p>
            <a:pPr algn="r"/>
            <a:r>
              <a:rPr lang="en-US" altLang="ja-JP" sz="1600" dirty="0"/>
              <a:t>T. </a:t>
            </a:r>
            <a:r>
              <a:rPr lang="en-US" altLang="ja-JP" sz="1600" dirty="0" err="1"/>
              <a:t>Sjöstrand</a:t>
            </a:r>
            <a:r>
              <a:rPr lang="en-US" altLang="ja-JP" sz="1600" dirty="0"/>
              <a:t>, “Multiple Parton Interactions at the LHC“, P. </a:t>
            </a:r>
            <a:r>
              <a:rPr lang="en-US" altLang="ja-JP" sz="1600" dirty="0" err="1"/>
              <a:t>Bartalini</a:t>
            </a:r>
            <a:r>
              <a:rPr lang="en-US" altLang="ja-JP" sz="1600" dirty="0"/>
              <a:t> and J. R. Gaunt, eds., World Scientific</a:t>
            </a:r>
            <a:endParaRPr lang="ja-JP" altLang="en-US" sz="1600" dirty="0"/>
          </a:p>
        </p:txBody>
      </p:sp>
      <p:sp>
        <p:nvSpPr>
          <p:cNvPr id="8" name="テキスト ボックス 7">
            <a:extLst>
              <a:ext uri="{FF2B5EF4-FFF2-40B4-BE49-F238E27FC236}">
                <a16:creationId xmlns:a16="http://schemas.microsoft.com/office/drawing/2014/main" id="{1E450C4E-E6D4-428B-A661-044577813903}"/>
              </a:ext>
            </a:extLst>
          </p:cNvPr>
          <p:cNvSpPr txBox="1"/>
          <p:nvPr/>
        </p:nvSpPr>
        <p:spPr>
          <a:xfrm>
            <a:off x="706406" y="1782565"/>
            <a:ext cx="4028667" cy="523220"/>
          </a:xfrm>
          <a:prstGeom prst="rect">
            <a:avLst/>
          </a:prstGeom>
          <a:noFill/>
        </p:spPr>
        <p:txBody>
          <a:bodyPr wrap="none" rtlCol="0">
            <a:spAutoFit/>
          </a:bodyPr>
          <a:lstStyle/>
          <a:p>
            <a:pPr algn="l"/>
            <a:r>
              <a:rPr kumimoji="1" lang="ja-JP" altLang="en-US" sz="2800" dirty="0"/>
              <a:t>パートン生成の微分断面積</a:t>
            </a: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8CC38B98-21B8-4238-99DB-82AAC2DC31C4}"/>
                  </a:ext>
                </a:extLst>
              </p:cNvPr>
              <p:cNvSpPr txBox="1"/>
              <p:nvPr/>
            </p:nvSpPr>
            <p:spPr>
              <a:xfrm>
                <a:off x="1415480" y="3728398"/>
                <a:ext cx="4359335" cy="106875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𝜎</m:t>
                      </m:r>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m:t>
                              </m:r>
                              <m:r>
                                <m:rPr>
                                  <m:sty m:val="p"/>
                                </m:rPr>
                                <a:rPr kumimoji="1" lang="en-US" altLang="ja-JP" sz="2800" b="0" i="0" smtClean="0">
                                  <a:latin typeface="Cambria Math" panose="02040503050406030204" pitchFamily="18" charset="0"/>
                                </a:rPr>
                                <m:t>min</m:t>
                              </m:r>
                            </m:sub>
                          </m:sSub>
                        </m:e>
                      </m:d>
                      <m:r>
                        <a:rPr kumimoji="1" lang="en-US" altLang="ja-JP" sz="2800" b="0" i="1" smtClean="0">
                          <a:latin typeface="Cambria Math" panose="02040503050406030204" pitchFamily="18" charset="0"/>
                        </a:rPr>
                        <m:t>=</m:t>
                      </m:r>
                      <m:nary>
                        <m:naryPr>
                          <m:ctrlPr>
                            <a:rPr kumimoji="1" lang="en-US" altLang="ja-JP" sz="2800" b="0" i="1" smtClean="0">
                              <a:latin typeface="Cambria Math" panose="02040503050406030204" pitchFamily="18" charset="0"/>
                            </a:rPr>
                          </m:ctrlPr>
                        </m:naryPr>
                        <m:sub>
                          <m:sSub>
                            <m:sSubPr>
                              <m:ctrlPr>
                                <a:rPr kumimoji="1" lang="en-US" altLang="ja-JP" sz="2800" b="0" i="1" smtClean="0">
                                  <a:latin typeface="Cambria Math" panose="02040503050406030204" pitchFamily="18" charset="0"/>
                                </a:rPr>
                              </m:ctrlPr>
                            </m:sSubPr>
                            <m:e>
                              <m:r>
                                <m:rPr>
                                  <m:brk m:alnAt="23"/>
                                </m:rP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m:t>
                              </m:r>
                              <m:r>
                                <m:rPr>
                                  <m:sty m:val="p"/>
                                </m:rPr>
                                <a:rPr kumimoji="1" lang="en-US" altLang="ja-JP" sz="2800" b="0" i="0" smtClean="0">
                                  <a:latin typeface="Cambria Math" panose="02040503050406030204" pitchFamily="18" charset="0"/>
                                </a:rPr>
                                <m:t>min</m:t>
                              </m:r>
                            </m:sub>
                          </m:sSub>
                        </m:sub>
                        <m:sup>
                          <m:r>
                            <a:rPr kumimoji="1" lang="en-US" altLang="ja-JP" sz="2800" b="0" i="1" smtClean="0">
                              <a:latin typeface="Cambria Math" panose="02040503050406030204" pitchFamily="18" charset="0"/>
                            </a:rPr>
                            <m:t>𝑠</m:t>
                          </m:r>
                          <m:r>
                            <a:rPr kumimoji="1" lang="en-US" altLang="ja-JP" sz="2800" b="0" i="1" smtClean="0">
                              <a:latin typeface="Cambria Math" panose="02040503050406030204" pitchFamily="18" charset="0"/>
                            </a:rPr>
                            <m:t>/4</m:t>
                          </m:r>
                        </m:sup>
                        <m:e>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𝑑</m:t>
                              </m:r>
                              <m:r>
                                <a:rPr kumimoji="1" lang="en-US" altLang="ja-JP" sz="2800" b="0" i="1" smtClean="0">
                                  <a:latin typeface="Cambria Math" panose="02040503050406030204" pitchFamily="18" charset="0"/>
                                </a:rPr>
                                <m:t>𝜎</m:t>
                              </m:r>
                            </m:num>
                            <m:den>
                              <m:r>
                                <a:rPr kumimoji="1" lang="en-US" altLang="ja-JP" sz="2800" b="0" i="1" smtClean="0">
                                  <a:latin typeface="Cambria Math" panose="02040503050406030204" pitchFamily="18" charset="0"/>
                                </a:rPr>
                                <m:t>𝑑</m:t>
                              </m:r>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m:t>
                                  </m:r>
                                </m:sub>
                                <m:sup>
                                  <m:r>
                                    <a:rPr kumimoji="1" lang="en-US" altLang="ja-JP" sz="2800" b="0" i="1" smtClean="0">
                                      <a:latin typeface="Cambria Math" panose="02040503050406030204" pitchFamily="18" charset="0"/>
                                    </a:rPr>
                                    <m:t>2</m:t>
                                  </m:r>
                                </m:sup>
                              </m:sSubSup>
                            </m:den>
                          </m:f>
                          <m:r>
                            <a:rPr kumimoji="1" lang="en-US" altLang="ja-JP" sz="2800" b="0" i="1" smtClean="0">
                              <a:latin typeface="Cambria Math" panose="02040503050406030204" pitchFamily="18" charset="0"/>
                            </a:rPr>
                            <m:t>𝑑</m:t>
                          </m:r>
                          <m:sSubSup>
                            <m:sSubSupPr>
                              <m:ctrlPr>
                                <a:rPr kumimoji="1" lang="en-US" altLang="ja-JP" sz="2800" b="0" i="1" smtClean="0">
                                  <a:latin typeface="Cambria Math" panose="02040503050406030204" pitchFamily="18" charset="0"/>
                                </a:rPr>
                              </m:ctrlPr>
                            </m:sSubSup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m:t>
                              </m:r>
                            </m:sub>
                            <m:sup>
                              <m:r>
                                <a:rPr kumimoji="1" lang="en-US" altLang="ja-JP" sz="2800" b="0" i="1" smtClean="0">
                                  <a:latin typeface="Cambria Math" panose="02040503050406030204" pitchFamily="18" charset="0"/>
                                </a:rPr>
                                <m:t>2</m:t>
                              </m:r>
                            </m:sup>
                          </m:sSubSup>
                        </m:e>
                      </m:nary>
                    </m:oMath>
                  </m:oMathPara>
                </a14:m>
                <a:endParaRPr kumimoji="1" lang="ja-JP" altLang="en-US" sz="2800" dirty="0"/>
              </a:p>
            </p:txBody>
          </p:sp>
        </mc:Choice>
        <mc:Fallback xmlns="">
          <p:sp>
            <p:nvSpPr>
              <p:cNvPr id="9" name="テキスト ボックス 8">
                <a:extLst>
                  <a:ext uri="{FF2B5EF4-FFF2-40B4-BE49-F238E27FC236}">
                    <a16:creationId xmlns:a16="http://schemas.microsoft.com/office/drawing/2014/main" id="{8CC38B98-21B8-4238-99DB-82AAC2DC31C4}"/>
                  </a:ext>
                </a:extLst>
              </p:cNvPr>
              <p:cNvSpPr txBox="1">
                <a:spLocks noRot="1" noChangeAspect="1" noMove="1" noResize="1" noEditPoints="1" noAdjustHandles="1" noChangeArrowheads="1" noChangeShapeType="1" noTextEdit="1"/>
              </p:cNvSpPr>
              <p:nvPr/>
            </p:nvSpPr>
            <p:spPr>
              <a:xfrm>
                <a:off x="1415480" y="3728398"/>
                <a:ext cx="4359335" cy="1068754"/>
              </a:xfrm>
              <a:prstGeom prst="rect">
                <a:avLst/>
              </a:prstGeom>
              <a:blipFill>
                <a:blip r:embed="rId3"/>
                <a:stretch>
                  <a:fillRect/>
                </a:stretch>
              </a:blipFill>
            </p:spPr>
            <p:txBody>
              <a:bodyPr/>
              <a:lstStyle/>
              <a:p>
                <a:r>
                  <a:rPr lang="ja-JP" altLang="en-US">
                    <a:noFill/>
                  </a:rPr>
                  <a:t> </a:t>
                </a:r>
              </a:p>
            </p:txBody>
          </p:sp>
        </mc:Fallback>
      </mc:AlternateContent>
      <p:pic>
        <p:nvPicPr>
          <p:cNvPr id="10" name="図 9">
            <a:extLst>
              <a:ext uri="{FF2B5EF4-FFF2-40B4-BE49-F238E27FC236}">
                <a16:creationId xmlns:a16="http://schemas.microsoft.com/office/drawing/2014/main" id="{1A92A5B7-D3FB-445D-A450-64B0E0B33C16}"/>
              </a:ext>
            </a:extLst>
          </p:cNvPr>
          <p:cNvPicPr>
            <a:picLocks noChangeAspect="1"/>
          </p:cNvPicPr>
          <p:nvPr/>
        </p:nvPicPr>
        <p:blipFill rotWithShape="1">
          <a:blip r:embed="rId4"/>
          <a:srcRect l="24603" r="21060" b="16002"/>
          <a:stretch/>
        </p:blipFill>
        <p:spPr>
          <a:xfrm>
            <a:off x="7525233" y="1238945"/>
            <a:ext cx="3016510" cy="2592288"/>
          </a:xfrm>
          <a:prstGeom prst="rect">
            <a:avLst/>
          </a:prstGeom>
        </p:spPr>
      </p:pic>
      <p:sp>
        <p:nvSpPr>
          <p:cNvPr id="11" name="テキスト ボックス 10">
            <a:extLst>
              <a:ext uri="{FF2B5EF4-FFF2-40B4-BE49-F238E27FC236}">
                <a16:creationId xmlns:a16="http://schemas.microsoft.com/office/drawing/2014/main" id="{61437A64-7782-473D-A774-38B9381CBC1B}"/>
              </a:ext>
            </a:extLst>
          </p:cNvPr>
          <p:cNvSpPr txBox="1"/>
          <p:nvPr/>
        </p:nvSpPr>
        <p:spPr>
          <a:xfrm>
            <a:off x="716737" y="3284984"/>
            <a:ext cx="3147015" cy="523220"/>
          </a:xfrm>
          <a:prstGeom prst="rect">
            <a:avLst/>
          </a:prstGeom>
          <a:noFill/>
        </p:spPr>
        <p:txBody>
          <a:bodyPr wrap="none" rtlCol="0">
            <a:spAutoFit/>
          </a:bodyPr>
          <a:lstStyle/>
          <a:p>
            <a:pPr algn="l"/>
            <a:r>
              <a:rPr kumimoji="1" lang="en-US" altLang="ja-JP" sz="2800" dirty="0"/>
              <a:t>Regulate</a:t>
            </a:r>
            <a:r>
              <a:rPr kumimoji="1" lang="ja-JP" altLang="en-US" sz="2800" dirty="0"/>
              <a:t>した断面積</a:t>
            </a: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CDD93696-19D3-493D-9CA6-34422286B380}"/>
                  </a:ext>
                </a:extLst>
              </p:cNvPr>
              <p:cNvSpPr txBox="1"/>
              <p:nvPr/>
            </p:nvSpPr>
            <p:spPr>
              <a:xfrm>
                <a:off x="1415480" y="5477939"/>
                <a:ext cx="4364336" cy="89345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en-US" altLang="ja-JP" sz="280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𝑛</m:t>
                              </m:r>
                            </m:e>
                            <m:sub>
                              <m:r>
                                <m:rPr>
                                  <m:sty m:val="p"/>
                                </m:rPr>
                                <a:rPr kumimoji="1" lang="en-US" altLang="ja-JP" sz="2800" b="0" i="0" smtClean="0">
                                  <a:latin typeface="Cambria Math" panose="02040503050406030204" pitchFamily="18" charset="0"/>
                                </a:rPr>
                                <m:t>MPI</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m:t>
                              </m:r>
                              <m:r>
                                <m:rPr>
                                  <m:sty m:val="p"/>
                                </m:rPr>
                                <a:rPr kumimoji="1" lang="en-US" altLang="ja-JP" sz="2800" b="0" i="0" smtClean="0">
                                  <a:latin typeface="Cambria Math" panose="02040503050406030204" pitchFamily="18" charset="0"/>
                                </a:rPr>
                                <m:t>min</m:t>
                              </m:r>
                            </m:sub>
                          </m:sSub>
                          <m:r>
                            <a:rPr kumimoji="1" lang="en-US" altLang="ja-JP" sz="2800" b="0" i="1" smtClean="0">
                              <a:latin typeface="Cambria Math" panose="02040503050406030204" pitchFamily="18" charset="0"/>
                            </a:rPr>
                            <m:t>)</m:t>
                          </m:r>
                        </m:e>
                      </m:d>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𝜎</m:t>
                          </m:r>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m:t>
                              </m:r>
                              <m:r>
                                <m:rPr>
                                  <m:sty m:val="p"/>
                                </m:rPr>
                                <a:rPr kumimoji="1" lang="en-US" altLang="ja-JP" sz="2800" b="0" i="0" smtClean="0">
                                  <a:latin typeface="Cambria Math" panose="02040503050406030204" pitchFamily="18" charset="0"/>
                                </a:rPr>
                                <m:t>min</m:t>
                              </m:r>
                              <m:r>
                                <a:rPr kumimoji="1" lang="en-US" altLang="ja-JP" sz="2800" b="0" i="1" smtClean="0">
                                  <a:latin typeface="Cambria Math" panose="02040503050406030204" pitchFamily="18" charset="0"/>
                                </a:rPr>
                                <m:t> </m:t>
                              </m:r>
                            </m:sub>
                          </m:sSub>
                          <m:r>
                            <a:rPr kumimoji="1" lang="en-US" altLang="ja-JP" sz="2800" b="0" i="1" smtClean="0">
                              <a:latin typeface="Cambria Math" panose="02040503050406030204" pitchFamily="18" charset="0"/>
                            </a:rPr>
                            <m:t>) </m:t>
                          </m:r>
                        </m:num>
                        <m:den>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𝜎</m:t>
                              </m:r>
                            </m:e>
                            <m:sub>
                              <m:r>
                                <m:rPr>
                                  <m:sty m:val="p"/>
                                </m:rPr>
                                <a:rPr kumimoji="1" lang="en-US" altLang="ja-JP" sz="2800" b="0" i="0" smtClean="0">
                                  <a:latin typeface="Cambria Math" panose="02040503050406030204" pitchFamily="18" charset="0"/>
                                </a:rPr>
                                <m:t>nondiff</m:t>
                              </m:r>
                            </m:sub>
                          </m:sSub>
                        </m:den>
                      </m:f>
                    </m:oMath>
                  </m:oMathPara>
                </a14:m>
                <a:endParaRPr kumimoji="1" lang="ja-JP" altLang="en-US" sz="2800" dirty="0"/>
              </a:p>
            </p:txBody>
          </p:sp>
        </mc:Choice>
        <mc:Fallback xmlns="">
          <p:sp>
            <p:nvSpPr>
              <p:cNvPr id="12" name="テキスト ボックス 11">
                <a:extLst>
                  <a:ext uri="{FF2B5EF4-FFF2-40B4-BE49-F238E27FC236}">
                    <a16:creationId xmlns:a16="http://schemas.microsoft.com/office/drawing/2014/main" id="{CDD93696-19D3-493D-9CA6-34422286B380}"/>
                  </a:ext>
                </a:extLst>
              </p:cNvPr>
              <p:cNvSpPr txBox="1">
                <a:spLocks noRot="1" noChangeAspect="1" noMove="1" noResize="1" noEditPoints="1" noAdjustHandles="1" noChangeArrowheads="1" noChangeShapeType="1" noTextEdit="1"/>
              </p:cNvSpPr>
              <p:nvPr/>
            </p:nvSpPr>
            <p:spPr>
              <a:xfrm>
                <a:off x="1415480" y="5477939"/>
                <a:ext cx="4364336" cy="893450"/>
              </a:xfrm>
              <a:prstGeom prst="rect">
                <a:avLst/>
              </a:prstGeom>
              <a:blipFill>
                <a:blip r:embed="rId5"/>
                <a:stretch>
                  <a:fillRect/>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07FEBCD0-DB79-4038-AC70-2CA1B74DF7B6}"/>
              </a:ext>
            </a:extLst>
          </p:cNvPr>
          <p:cNvSpPr txBox="1"/>
          <p:nvPr/>
        </p:nvSpPr>
        <p:spPr>
          <a:xfrm>
            <a:off x="695400" y="4979697"/>
            <a:ext cx="5157181" cy="523220"/>
          </a:xfrm>
          <a:prstGeom prst="rect">
            <a:avLst/>
          </a:prstGeom>
          <a:noFill/>
        </p:spPr>
        <p:txBody>
          <a:bodyPr wrap="none" rtlCol="0">
            <a:spAutoFit/>
          </a:bodyPr>
          <a:lstStyle/>
          <a:p>
            <a:pPr algn="l"/>
            <a:r>
              <a:rPr kumimoji="1" lang="en-US" altLang="ja-JP" sz="2800" dirty="0"/>
              <a:t>1</a:t>
            </a:r>
            <a:r>
              <a:rPr kumimoji="1" lang="ja-JP" altLang="en-US" sz="2800" dirty="0"/>
              <a:t>事象における</a:t>
            </a:r>
            <a:r>
              <a:rPr kumimoji="1" lang="en-US" altLang="ja-JP" sz="2800" dirty="0"/>
              <a:t>MPI</a:t>
            </a:r>
            <a:r>
              <a:rPr kumimoji="1" lang="ja-JP" altLang="en-US" sz="2800" dirty="0"/>
              <a:t>の平均的な回数</a:t>
            </a:r>
          </a:p>
        </p:txBody>
      </p:sp>
      <p:pic>
        <p:nvPicPr>
          <p:cNvPr id="14" name="図 13">
            <a:extLst>
              <a:ext uri="{FF2B5EF4-FFF2-40B4-BE49-F238E27FC236}">
                <a16:creationId xmlns:a16="http://schemas.microsoft.com/office/drawing/2014/main" id="{82FCF36B-2692-46FE-9A43-A2C32955C413}"/>
              </a:ext>
            </a:extLst>
          </p:cNvPr>
          <p:cNvPicPr>
            <a:picLocks noChangeAspect="1"/>
          </p:cNvPicPr>
          <p:nvPr/>
        </p:nvPicPr>
        <p:blipFill rotWithShape="1">
          <a:blip r:embed="rId6"/>
          <a:srcRect l="24603" t="19189" r="21060" b="13877"/>
          <a:stretch/>
        </p:blipFill>
        <p:spPr>
          <a:xfrm>
            <a:off x="7525233" y="3831233"/>
            <a:ext cx="3528392" cy="2416181"/>
          </a:xfrm>
          <a:prstGeom prst="rect">
            <a:avLst/>
          </a:prstGeom>
        </p:spPr>
      </p:pic>
      <p:grpSp>
        <p:nvGrpSpPr>
          <p:cNvPr id="15" name="グループ化 14">
            <a:extLst>
              <a:ext uri="{FF2B5EF4-FFF2-40B4-BE49-F238E27FC236}">
                <a16:creationId xmlns:a16="http://schemas.microsoft.com/office/drawing/2014/main" id="{256CED85-8577-4490-B05F-BA6FF6EDB01F}"/>
              </a:ext>
            </a:extLst>
          </p:cNvPr>
          <p:cNvGrpSpPr>
            <a:grpSpLocks noChangeAspect="1"/>
          </p:cNvGrpSpPr>
          <p:nvPr/>
        </p:nvGrpSpPr>
        <p:grpSpPr>
          <a:xfrm>
            <a:off x="11162575" y="5333195"/>
            <a:ext cx="791146" cy="1728871"/>
            <a:chOff x="1795273" y="2610896"/>
            <a:chExt cx="1977865" cy="4322177"/>
          </a:xfrm>
        </p:grpSpPr>
        <p:pic>
          <p:nvPicPr>
            <p:cNvPr id="16" name="グラフィックス 15" descr="装飾的な円">
              <a:extLst>
                <a:ext uri="{FF2B5EF4-FFF2-40B4-BE49-F238E27FC236}">
                  <a16:creationId xmlns:a16="http://schemas.microsoft.com/office/drawing/2014/main" id="{5D52BB17-C8F8-47B1-8C7C-D0F0009077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00000">
              <a:off x="2444035" y="2610896"/>
              <a:ext cx="680338" cy="4322177"/>
            </a:xfrm>
            <a:prstGeom prst="rect">
              <a:avLst/>
            </a:prstGeom>
          </p:spPr>
        </p:pic>
        <p:pic>
          <p:nvPicPr>
            <p:cNvPr id="17" name="グラフィックス 16" descr="中心点から放射状に広がる複数の円">
              <a:extLst>
                <a:ext uri="{FF2B5EF4-FFF2-40B4-BE49-F238E27FC236}">
                  <a16:creationId xmlns:a16="http://schemas.microsoft.com/office/drawing/2014/main" id="{1EF15C63-3F2D-459E-8687-79338C60829D}"/>
                </a:ext>
              </a:extLst>
            </p:cNvPr>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1068640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平行四辺形 40">
            <a:extLst>
              <a:ext uri="{FF2B5EF4-FFF2-40B4-BE49-F238E27FC236}">
                <a16:creationId xmlns:a16="http://schemas.microsoft.com/office/drawing/2014/main" id="{78395D8F-8705-481C-AFE2-B96B355E7845}"/>
              </a:ext>
            </a:extLst>
          </p:cNvPr>
          <p:cNvSpPr/>
          <p:nvPr/>
        </p:nvSpPr>
        <p:spPr>
          <a:xfrm flipH="1">
            <a:off x="733891" y="2218059"/>
            <a:ext cx="3404375" cy="3038751"/>
          </a:xfrm>
          <a:prstGeom prst="parallelogram">
            <a:avLst>
              <a:gd name="adj" fmla="val 88822"/>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平行四辺形 44">
            <a:extLst>
              <a:ext uri="{FF2B5EF4-FFF2-40B4-BE49-F238E27FC236}">
                <a16:creationId xmlns:a16="http://schemas.microsoft.com/office/drawing/2014/main" id="{5B629D83-38FF-44E0-9A8F-69144D55A04D}"/>
              </a:ext>
            </a:extLst>
          </p:cNvPr>
          <p:cNvSpPr/>
          <p:nvPr/>
        </p:nvSpPr>
        <p:spPr>
          <a:xfrm>
            <a:off x="1923246" y="2229055"/>
            <a:ext cx="3404375" cy="3038751"/>
          </a:xfrm>
          <a:prstGeom prst="parallelogram">
            <a:avLst>
              <a:gd name="adj" fmla="val 88822"/>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A008A70-9152-49D8-8070-ABCEEC71CF9F}"/>
              </a:ext>
            </a:extLst>
          </p:cNvPr>
          <p:cNvSpPr>
            <a:spLocks noGrp="1"/>
          </p:cNvSpPr>
          <p:nvPr>
            <p:ph type="title"/>
          </p:nvPr>
        </p:nvSpPr>
        <p:spPr/>
        <p:txBody>
          <a:bodyPr>
            <a:normAutofit/>
          </a:bodyPr>
          <a:lstStyle/>
          <a:p>
            <a:pPr algn="ctr"/>
            <a:r>
              <a:rPr kumimoji="1" lang="en-US" altLang="ja-JP" sz="4000" dirty="0"/>
              <a:t>RHIC-BES</a:t>
            </a:r>
            <a:r>
              <a:rPr kumimoji="1" lang="ja-JP" altLang="en-US" sz="4000" dirty="0"/>
              <a:t>エネルギー以下の領域に</a:t>
            </a:r>
            <a:br>
              <a:rPr kumimoji="1" lang="en-US" altLang="ja-JP" sz="4000" dirty="0"/>
            </a:br>
            <a:r>
              <a:rPr kumimoji="1" lang="ja-JP" altLang="en-US" sz="4000" dirty="0"/>
              <a:t>おける初期ステージの問題</a:t>
            </a:r>
          </a:p>
        </p:txBody>
      </p:sp>
      <p:sp>
        <p:nvSpPr>
          <p:cNvPr id="6" name="Line 3">
            <a:extLst>
              <a:ext uri="{FF2B5EF4-FFF2-40B4-BE49-F238E27FC236}">
                <a16:creationId xmlns:a16="http://schemas.microsoft.com/office/drawing/2014/main" id="{6E54B1F1-F1DF-4FA4-B2A9-902E7CEEB847}"/>
              </a:ext>
            </a:extLst>
          </p:cNvPr>
          <p:cNvSpPr>
            <a:spLocks noChangeAspect="1" noChangeShapeType="1"/>
          </p:cNvSpPr>
          <p:nvPr/>
        </p:nvSpPr>
        <p:spPr bwMode="auto">
          <a:xfrm flipV="1">
            <a:off x="3026896" y="2134263"/>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7" name="Line 4">
            <a:extLst>
              <a:ext uri="{FF2B5EF4-FFF2-40B4-BE49-F238E27FC236}">
                <a16:creationId xmlns:a16="http://schemas.microsoft.com/office/drawing/2014/main" id="{CDD3EAD6-D6FB-45BD-9F9F-AE63BAAF7105}"/>
              </a:ext>
            </a:extLst>
          </p:cNvPr>
          <p:cNvSpPr>
            <a:spLocks noChangeAspect="1" noChangeShapeType="1"/>
          </p:cNvSpPr>
          <p:nvPr/>
        </p:nvSpPr>
        <p:spPr bwMode="auto">
          <a:xfrm>
            <a:off x="999659" y="4801263"/>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8" name="Freeform 5">
            <a:extLst>
              <a:ext uri="{FF2B5EF4-FFF2-40B4-BE49-F238E27FC236}">
                <a16:creationId xmlns:a16="http://schemas.microsoft.com/office/drawing/2014/main" id="{E24FC620-E56C-49B5-95DE-6AADBE70BE07}"/>
              </a:ext>
            </a:extLst>
          </p:cNvPr>
          <p:cNvSpPr>
            <a:spLocks noChangeAspect="1"/>
          </p:cNvSpPr>
          <p:nvPr/>
        </p:nvSpPr>
        <p:spPr bwMode="auto">
          <a:xfrm>
            <a:off x="2612559" y="2572413"/>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9" name="Freeform 6">
            <a:extLst>
              <a:ext uri="{FF2B5EF4-FFF2-40B4-BE49-F238E27FC236}">
                <a16:creationId xmlns:a16="http://schemas.microsoft.com/office/drawing/2014/main" id="{EBC264BB-A9A8-46F6-A54D-371985CCD0E7}"/>
              </a:ext>
            </a:extLst>
          </p:cNvPr>
          <p:cNvSpPr>
            <a:spLocks noChangeAspect="1"/>
          </p:cNvSpPr>
          <p:nvPr/>
        </p:nvSpPr>
        <p:spPr bwMode="auto">
          <a:xfrm>
            <a:off x="777409" y="2572413"/>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11" name="Text Box 8">
            <a:extLst>
              <a:ext uri="{FF2B5EF4-FFF2-40B4-BE49-F238E27FC236}">
                <a16:creationId xmlns:a16="http://schemas.microsoft.com/office/drawing/2014/main" id="{7DB48DF0-5737-4826-9C97-623D981685D3}"/>
              </a:ext>
            </a:extLst>
          </p:cNvPr>
          <p:cNvSpPr txBox="1">
            <a:spLocks noChangeAspect="1" noChangeArrowheads="1"/>
          </p:cNvSpPr>
          <p:nvPr/>
        </p:nvSpPr>
        <p:spPr bwMode="auto">
          <a:xfrm>
            <a:off x="3185646" y="4771100"/>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effectLst/>
                <a:latin typeface="+mn-lt"/>
                <a:cs typeface="Arial" charset="0"/>
              </a:rPr>
              <a:t>0</a:t>
            </a:r>
          </a:p>
        </p:txBody>
      </p:sp>
      <p:sp>
        <p:nvSpPr>
          <p:cNvPr id="12" name="AutoShape 9">
            <a:extLst>
              <a:ext uri="{FF2B5EF4-FFF2-40B4-BE49-F238E27FC236}">
                <a16:creationId xmlns:a16="http://schemas.microsoft.com/office/drawing/2014/main" id="{D023DD38-E1F7-458D-A9FA-63B0B5937181}"/>
              </a:ext>
            </a:extLst>
          </p:cNvPr>
          <p:cNvSpPr>
            <a:spLocks noChangeAspect="1" noChangeArrowheads="1"/>
          </p:cNvSpPr>
          <p:nvPr/>
        </p:nvSpPr>
        <p:spPr bwMode="auto">
          <a:xfrm rot="2704117">
            <a:off x="2292979" y="4819164"/>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13" name="Text Box 10">
            <a:extLst>
              <a:ext uri="{FF2B5EF4-FFF2-40B4-BE49-F238E27FC236}">
                <a16:creationId xmlns:a16="http://schemas.microsoft.com/office/drawing/2014/main" id="{5A709538-BD34-4F5A-AD64-CE74E7F14B0E}"/>
              </a:ext>
            </a:extLst>
          </p:cNvPr>
          <p:cNvSpPr txBox="1">
            <a:spLocks noChangeAspect="1" noChangeArrowheads="1"/>
          </p:cNvSpPr>
          <p:nvPr/>
        </p:nvSpPr>
        <p:spPr bwMode="auto">
          <a:xfrm>
            <a:off x="999659" y="4513907"/>
            <a:ext cx="15808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1800" dirty="0">
                <a:solidFill>
                  <a:schemeClr val="tx1"/>
                </a:solidFill>
                <a:effectLst/>
                <a:latin typeface="+mn-ea"/>
                <a:ea typeface="+mn-ea"/>
                <a:cs typeface="Arial" charset="0"/>
              </a:rPr>
              <a:t>Col</a:t>
            </a:r>
            <a:r>
              <a:rPr kumimoji="0" lang="en-US" altLang="ja-JP" sz="1800" dirty="0">
                <a:solidFill>
                  <a:schemeClr val="tx1"/>
                </a:solidFill>
                <a:latin typeface="+mn-ea"/>
                <a:ea typeface="+mn-ea"/>
                <a:cs typeface="Arial" charset="0"/>
              </a:rPr>
              <a:t>lision axis</a:t>
            </a:r>
            <a:endParaRPr kumimoji="0" lang="en-US" altLang="ja-JP" sz="1800" dirty="0">
              <a:solidFill>
                <a:schemeClr val="tx1"/>
              </a:solidFill>
              <a:effectLst/>
              <a:latin typeface="+mn-ea"/>
              <a:ea typeface="+mn-ea"/>
              <a:cs typeface="Arial" charset="0"/>
            </a:endParaRPr>
          </a:p>
        </p:txBody>
      </p:sp>
      <p:sp>
        <p:nvSpPr>
          <p:cNvPr id="14" name="Text Box 11">
            <a:extLst>
              <a:ext uri="{FF2B5EF4-FFF2-40B4-BE49-F238E27FC236}">
                <a16:creationId xmlns:a16="http://schemas.microsoft.com/office/drawing/2014/main" id="{53E7EB6F-112F-4FF3-9F1F-3EAC41C4CF09}"/>
              </a:ext>
            </a:extLst>
          </p:cNvPr>
          <p:cNvSpPr txBox="1">
            <a:spLocks noChangeAspect="1" noChangeArrowheads="1"/>
          </p:cNvSpPr>
          <p:nvPr/>
        </p:nvSpPr>
        <p:spPr bwMode="auto">
          <a:xfrm rot="16200000">
            <a:off x="2479666" y="1851480"/>
            <a:ext cx="6575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1600" dirty="0">
                <a:solidFill>
                  <a:schemeClr val="tx1"/>
                </a:solidFill>
                <a:effectLst/>
                <a:latin typeface="+mn-ea"/>
                <a:ea typeface="+mn-ea"/>
                <a:cs typeface="Arial" charset="0"/>
              </a:rPr>
              <a:t>Time</a:t>
            </a:r>
          </a:p>
        </p:txBody>
      </p:sp>
      <p:sp>
        <p:nvSpPr>
          <p:cNvPr id="36" name="Oval 34">
            <a:extLst>
              <a:ext uri="{FF2B5EF4-FFF2-40B4-BE49-F238E27FC236}">
                <a16:creationId xmlns:a16="http://schemas.microsoft.com/office/drawing/2014/main" id="{CBC0A6EA-BBE6-4C6E-BEB8-9DEBE3762278}"/>
              </a:ext>
            </a:extLst>
          </p:cNvPr>
          <p:cNvSpPr>
            <a:spLocks noChangeAspect="1" noChangeArrowheads="1"/>
          </p:cNvSpPr>
          <p:nvPr/>
        </p:nvSpPr>
        <p:spPr bwMode="auto">
          <a:xfrm>
            <a:off x="1740584" y="5439438"/>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sp>
        <p:nvSpPr>
          <p:cNvPr id="37" name="AutoShape 39">
            <a:extLst>
              <a:ext uri="{FF2B5EF4-FFF2-40B4-BE49-F238E27FC236}">
                <a16:creationId xmlns:a16="http://schemas.microsoft.com/office/drawing/2014/main" id="{01CD87B4-89C9-4307-AC2F-677C32ADB38F}"/>
              </a:ext>
            </a:extLst>
          </p:cNvPr>
          <p:cNvSpPr>
            <a:spLocks noChangeAspect="1" noChangeArrowheads="1"/>
          </p:cNvSpPr>
          <p:nvPr/>
        </p:nvSpPr>
        <p:spPr bwMode="auto">
          <a:xfrm rot="18900000">
            <a:off x="3460557" y="4826117"/>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38" name="Oval 34">
            <a:extLst>
              <a:ext uri="{FF2B5EF4-FFF2-40B4-BE49-F238E27FC236}">
                <a16:creationId xmlns:a16="http://schemas.microsoft.com/office/drawing/2014/main" id="{6E381D32-406E-4070-B5C6-03EFB9D61987}"/>
              </a:ext>
            </a:extLst>
          </p:cNvPr>
          <p:cNvSpPr>
            <a:spLocks noChangeAspect="1" noChangeArrowheads="1"/>
          </p:cNvSpPr>
          <p:nvPr/>
        </p:nvSpPr>
        <p:spPr bwMode="auto">
          <a:xfrm>
            <a:off x="3883324" y="5417117"/>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sp>
        <p:nvSpPr>
          <p:cNvPr id="40" name="AutoShape 33">
            <a:extLst>
              <a:ext uri="{FF2B5EF4-FFF2-40B4-BE49-F238E27FC236}">
                <a16:creationId xmlns:a16="http://schemas.microsoft.com/office/drawing/2014/main" id="{164B109F-E3BA-4E1B-A3C8-71B1A912A904}"/>
              </a:ext>
            </a:extLst>
          </p:cNvPr>
          <p:cNvSpPr>
            <a:spLocks noChangeAspect="1" noChangeArrowheads="1"/>
          </p:cNvSpPr>
          <p:nvPr/>
        </p:nvSpPr>
        <p:spPr bwMode="auto">
          <a:xfrm>
            <a:off x="2785533" y="4176651"/>
            <a:ext cx="494640" cy="565939"/>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42" name="テキスト ボックス 41">
            <a:extLst>
              <a:ext uri="{FF2B5EF4-FFF2-40B4-BE49-F238E27FC236}">
                <a16:creationId xmlns:a16="http://schemas.microsoft.com/office/drawing/2014/main" id="{1F26EB5D-380A-4D43-A569-0F18610D33B6}"/>
              </a:ext>
            </a:extLst>
          </p:cNvPr>
          <p:cNvSpPr txBox="1"/>
          <p:nvPr/>
        </p:nvSpPr>
        <p:spPr>
          <a:xfrm>
            <a:off x="5750999" y="2519800"/>
            <a:ext cx="5905140" cy="1384995"/>
          </a:xfrm>
          <a:prstGeom prst="rect">
            <a:avLst/>
          </a:prstGeom>
          <a:noFill/>
          <a:ln w="38100">
            <a:noFill/>
          </a:ln>
        </p:spPr>
        <p:txBody>
          <a:bodyPr wrap="square" rtlCol="0">
            <a:spAutoFit/>
          </a:bodyPr>
          <a:lstStyle/>
          <a:p>
            <a:pPr algn="l"/>
            <a:r>
              <a:rPr kumimoji="1" lang="ja-JP" altLang="en-US" sz="2800" dirty="0"/>
              <a:t>衝突する原子核がローレンツ収縮しきらず</a:t>
            </a:r>
            <a:endParaRPr kumimoji="1" lang="en-US" altLang="ja-JP" sz="2800" dirty="0"/>
          </a:p>
          <a:p>
            <a:pPr algn="l"/>
            <a:endParaRPr kumimoji="1" lang="en-US" altLang="ja-JP" sz="2800" dirty="0">
              <a:sym typeface="Wingdings" panose="05000000000000000000" pitchFamily="2" charset="2"/>
            </a:endParaRPr>
          </a:p>
          <a:p>
            <a:pPr algn="l"/>
            <a:r>
              <a:rPr kumimoji="1" lang="en-US" altLang="ja-JP" sz="2800" dirty="0">
                <a:sym typeface="Wingdings" panose="05000000000000000000" pitchFamily="2" charset="2"/>
              </a:rPr>
              <a:t></a:t>
            </a:r>
            <a:r>
              <a:rPr kumimoji="1" lang="ja-JP" altLang="en-US" sz="2800" dirty="0">
                <a:sym typeface="Wingdings" panose="05000000000000000000" pitchFamily="2" charset="2"/>
              </a:rPr>
              <a:t> 時空点に依存する粒子生成</a:t>
            </a:r>
            <a:endParaRPr kumimoji="1" lang="en-US" altLang="ja-JP" sz="2800" dirty="0">
              <a:sym typeface="Wingdings" panose="05000000000000000000" pitchFamily="2" charset="2"/>
            </a:endParaRPr>
          </a:p>
        </p:txBody>
      </p:sp>
      <p:sp>
        <p:nvSpPr>
          <p:cNvPr id="5" name="正方形/長方形 4">
            <a:extLst>
              <a:ext uri="{FF2B5EF4-FFF2-40B4-BE49-F238E27FC236}">
                <a16:creationId xmlns:a16="http://schemas.microsoft.com/office/drawing/2014/main" id="{EEA6007A-A83C-48ED-BC13-4CDAD7937FFD}"/>
              </a:ext>
            </a:extLst>
          </p:cNvPr>
          <p:cNvSpPr/>
          <p:nvPr/>
        </p:nvSpPr>
        <p:spPr>
          <a:xfrm>
            <a:off x="5634603" y="4888754"/>
            <a:ext cx="6078021" cy="1477328"/>
          </a:xfrm>
          <a:prstGeom prst="rect">
            <a:avLst/>
          </a:prstGeom>
        </p:spPr>
        <p:txBody>
          <a:bodyPr wrap="square">
            <a:spAutoFit/>
          </a:bodyPr>
          <a:lstStyle/>
          <a:p>
            <a:pPr lvl="0"/>
            <a:r>
              <a:rPr kumimoji="1" lang="ja-JP" altLang="en-US" dirty="0">
                <a:sym typeface="Wingdings" panose="05000000000000000000" pitchFamily="2" charset="2"/>
              </a:rPr>
              <a:t>ストリング描像</a:t>
            </a:r>
            <a:r>
              <a:rPr kumimoji="1" lang="en-US" altLang="ja-JP" dirty="0">
                <a:sym typeface="Wingdings" panose="05000000000000000000" pitchFamily="2" charset="2"/>
              </a:rPr>
              <a:t>:</a:t>
            </a:r>
          </a:p>
          <a:p>
            <a:pPr lvl="0"/>
            <a:r>
              <a:rPr kumimoji="1" lang="en-US" altLang="ja-JP" dirty="0" err="1">
                <a:solidFill>
                  <a:prstClr val="white"/>
                </a:solidFill>
              </a:rPr>
              <a:t>C.Shen</a:t>
            </a:r>
            <a:r>
              <a:rPr kumimoji="1" lang="en-US" altLang="ja-JP" dirty="0">
                <a:solidFill>
                  <a:prstClr val="white"/>
                </a:solidFill>
              </a:rPr>
              <a:t>, </a:t>
            </a:r>
            <a:r>
              <a:rPr kumimoji="1" lang="en-US" altLang="ja-JP" dirty="0" err="1">
                <a:solidFill>
                  <a:prstClr val="white"/>
                </a:solidFill>
              </a:rPr>
              <a:t>B.Schenke</a:t>
            </a:r>
            <a:r>
              <a:rPr kumimoji="1" lang="en-US" altLang="ja-JP" dirty="0">
                <a:solidFill>
                  <a:prstClr val="white"/>
                </a:solidFill>
              </a:rPr>
              <a:t>, Phys. Rev. C 97, 024907 (2017).</a:t>
            </a:r>
            <a:endParaRPr lang="ja-JP" altLang="en-US" dirty="0">
              <a:solidFill>
                <a:prstClr val="white"/>
              </a:solidFill>
            </a:endParaRPr>
          </a:p>
          <a:p>
            <a:r>
              <a:rPr kumimoji="1" lang="ja-JP" altLang="en-US" dirty="0"/>
              <a:t>粒子描像</a:t>
            </a:r>
            <a:r>
              <a:rPr kumimoji="1" lang="en-US" altLang="ja-JP" dirty="0"/>
              <a:t> (JAM, </a:t>
            </a:r>
            <a:r>
              <a:rPr kumimoji="1" lang="en-US" altLang="ja-JP" dirty="0" err="1"/>
              <a:t>UrQMD</a:t>
            </a:r>
            <a:r>
              <a:rPr kumimoji="1" lang="en-US" altLang="ja-JP" dirty="0"/>
              <a:t>):</a:t>
            </a:r>
          </a:p>
          <a:p>
            <a:r>
              <a:rPr kumimoji="1" lang="en-US" altLang="ja-JP" dirty="0" err="1">
                <a:solidFill>
                  <a:prstClr val="white"/>
                </a:solidFill>
              </a:rPr>
              <a:t>Y.Akamatsu</a:t>
            </a:r>
            <a:r>
              <a:rPr kumimoji="1" lang="en-US" altLang="ja-JP" dirty="0">
                <a:solidFill>
                  <a:prstClr val="white"/>
                </a:solidFill>
              </a:rPr>
              <a:t> </a:t>
            </a:r>
            <a:r>
              <a:rPr kumimoji="1" lang="en-US" altLang="ja-JP" i="1" dirty="0">
                <a:solidFill>
                  <a:prstClr val="white"/>
                </a:solidFill>
              </a:rPr>
              <a:t>et al</a:t>
            </a:r>
            <a:r>
              <a:rPr kumimoji="1" lang="en-US" altLang="ja-JP" dirty="0">
                <a:solidFill>
                  <a:prstClr val="white"/>
                </a:solidFill>
              </a:rPr>
              <a:t>., Phys. Rev. C 98, 024909 (2018);</a:t>
            </a:r>
          </a:p>
          <a:p>
            <a:r>
              <a:rPr kumimoji="1" lang="en-US" altLang="ja-JP" dirty="0" err="1">
                <a:solidFill>
                  <a:prstClr val="white"/>
                </a:solidFill>
              </a:rPr>
              <a:t>L.Du</a:t>
            </a:r>
            <a:r>
              <a:rPr kumimoji="1" lang="en-US" altLang="ja-JP" dirty="0">
                <a:solidFill>
                  <a:prstClr val="white"/>
                </a:solidFill>
              </a:rPr>
              <a:t>, </a:t>
            </a:r>
            <a:r>
              <a:rPr kumimoji="1" lang="en-US" altLang="ja-JP" dirty="0" err="1">
                <a:solidFill>
                  <a:prstClr val="white"/>
                </a:solidFill>
              </a:rPr>
              <a:t>U.Heinz</a:t>
            </a:r>
            <a:r>
              <a:rPr kumimoji="1" lang="en-US" altLang="ja-JP" dirty="0">
                <a:solidFill>
                  <a:prstClr val="white"/>
                </a:solidFill>
              </a:rPr>
              <a:t>, </a:t>
            </a:r>
            <a:r>
              <a:rPr kumimoji="1" lang="en-US" altLang="ja-JP" dirty="0" err="1">
                <a:solidFill>
                  <a:prstClr val="white"/>
                </a:solidFill>
              </a:rPr>
              <a:t>G.Vujanovic</a:t>
            </a:r>
            <a:r>
              <a:rPr kumimoji="1" lang="en-US" altLang="ja-JP" dirty="0">
                <a:solidFill>
                  <a:prstClr val="white"/>
                </a:solidFill>
              </a:rPr>
              <a:t>, </a:t>
            </a:r>
            <a:r>
              <a:rPr kumimoji="1" lang="en-US" altLang="ja-JP" dirty="0" err="1">
                <a:solidFill>
                  <a:prstClr val="white"/>
                </a:solidFill>
              </a:rPr>
              <a:t>Nucl</a:t>
            </a:r>
            <a:r>
              <a:rPr kumimoji="1" lang="en-US" altLang="ja-JP" dirty="0">
                <a:solidFill>
                  <a:prstClr val="white"/>
                </a:solidFill>
              </a:rPr>
              <a:t>. Phys. A 982, 411 (2019).</a:t>
            </a:r>
          </a:p>
        </p:txBody>
      </p:sp>
      <p:grpSp>
        <p:nvGrpSpPr>
          <p:cNvPr id="21" name="グループ化 20">
            <a:extLst>
              <a:ext uri="{FF2B5EF4-FFF2-40B4-BE49-F238E27FC236}">
                <a16:creationId xmlns:a16="http://schemas.microsoft.com/office/drawing/2014/main" id="{3672066A-9C31-4D4D-96C8-325C595BAA93}"/>
              </a:ext>
            </a:extLst>
          </p:cNvPr>
          <p:cNvGrpSpPr>
            <a:grpSpLocks noChangeAspect="1"/>
          </p:cNvGrpSpPr>
          <p:nvPr/>
        </p:nvGrpSpPr>
        <p:grpSpPr>
          <a:xfrm>
            <a:off x="11162575" y="5333195"/>
            <a:ext cx="791146" cy="1728871"/>
            <a:chOff x="1795273" y="2610896"/>
            <a:chExt cx="1977865" cy="4322177"/>
          </a:xfrm>
        </p:grpSpPr>
        <p:pic>
          <p:nvPicPr>
            <p:cNvPr id="22" name="グラフィックス 21" descr="装飾的な円">
              <a:extLst>
                <a:ext uri="{FF2B5EF4-FFF2-40B4-BE49-F238E27FC236}">
                  <a16:creationId xmlns:a16="http://schemas.microsoft.com/office/drawing/2014/main" id="{9AF715C3-576E-4635-86B5-25CEDD571C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23" name="グラフィックス 22" descr="中心点から放射状に広がる複数の円">
              <a:extLst>
                <a:ext uri="{FF2B5EF4-FFF2-40B4-BE49-F238E27FC236}">
                  <a16:creationId xmlns:a16="http://schemas.microsoft.com/office/drawing/2014/main" id="{4CDADF59-7BB8-4D7E-969A-9DF794437F58}"/>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2360061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EA5453CF-D1A6-4268-AA50-DB905C3B41FE}"/>
              </a:ext>
            </a:extLst>
          </p:cNvPr>
          <p:cNvSpPr>
            <a:spLocks noGrp="1"/>
          </p:cNvSpPr>
          <p:nvPr>
            <p:ph type="title"/>
          </p:nvPr>
        </p:nvSpPr>
        <p:spPr/>
        <p:txBody>
          <a:bodyPr/>
          <a:lstStyle/>
          <a:p>
            <a:pPr algn="ctr"/>
            <a:r>
              <a:rPr lang="ja-JP" altLang="en-US" dirty="0"/>
              <a:t>動的コアーコロナ描像</a:t>
            </a:r>
          </a:p>
        </p:txBody>
      </p:sp>
      <p:sp>
        <p:nvSpPr>
          <p:cNvPr id="7" name="テキスト プレースホルダー 6">
            <a:extLst>
              <a:ext uri="{FF2B5EF4-FFF2-40B4-BE49-F238E27FC236}">
                <a16:creationId xmlns:a16="http://schemas.microsoft.com/office/drawing/2014/main" id="{A324DEA7-0F24-45A4-BB63-CDE8B5815FF0}"/>
              </a:ext>
            </a:extLst>
          </p:cNvPr>
          <p:cNvSpPr>
            <a:spLocks noGrp="1"/>
          </p:cNvSpPr>
          <p:nvPr>
            <p:ph type="body" idx="1"/>
          </p:nvPr>
        </p:nvSpPr>
        <p:spPr/>
        <p:txBody>
          <a:bodyPr/>
          <a:lstStyle/>
          <a:p>
            <a:endParaRPr lang="ja-JP" altLang="en-US"/>
          </a:p>
        </p:txBody>
      </p:sp>
      <p:grpSp>
        <p:nvGrpSpPr>
          <p:cNvPr id="4" name="グループ化 3">
            <a:extLst>
              <a:ext uri="{FF2B5EF4-FFF2-40B4-BE49-F238E27FC236}">
                <a16:creationId xmlns:a16="http://schemas.microsoft.com/office/drawing/2014/main" id="{7595F954-1863-4CE0-8687-748402BA4BFF}"/>
              </a:ext>
            </a:extLst>
          </p:cNvPr>
          <p:cNvGrpSpPr>
            <a:grpSpLocks noChangeAspect="1"/>
          </p:cNvGrpSpPr>
          <p:nvPr/>
        </p:nvGrpSpPr>
        <p:grpSpPr>
          <a:xfrm>
            <a:off x="11162575" y="5333195"/>
            <a:ext cx="791146" cy="1728871"/>
            <a:chOff x="1795273" y="2610896"/>
            <a:chExt cx="1977865" cy="4322177"/>
          </a:xfrm>
        </p:grpSpPr>
        <p:pic>
          <p:nvPicPr>
            <p:cNvPr id="5" name="グラフィックス 4" descr="装飾的な円">
              <a:extLst>
                <a:ext uri="{FF2B5EF4-FFF2-40B4-BE49-F238E27FC236}">
                  <a16:creationId xmlns:a16="http://schemas.microsoft.com/office/drawing/2014/main" id="{4F34AF12-2292-4744-93E8-F7949D70B2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8" name="グラフィックス 7" descr="中心点から放射状に広がる複数の円">
              <a:extLst>
                <a:ext uri="{FF2B5EF4-FFF2-40B4-BE49-F238E27FC236}">
                  <a16:creationId xmlns:a16="http://schemas.microsoft.com/office/drawing/2014/main" id="{8D38BCF4-3E79-47A2-8E80-53EE1028C380}"/>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686931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CE743E-3998-4E1B-AF94-9AB9D3986B48}"/>
              </a:ext>
            </a:extLst>
          </p:cNvPr>
          <p:cNvSpPr>
            <a:spLocks noGrp="1"/>
          </p:cNvSpPr>
          <p:nvPr>
            <p:ph type="title"/>
          </p:nvPr>
        </p:nvSpPr>
        <p:spPr/>
        <p:txBody>
          <a:bodyPr>
            <a:normAutofit/>
          </a:bodyPr>
          <a:lstStyle/>
          <a:p>
            <a:pPr algn="ctr"/>
            <a:r>
              <a:rPr lang="ja-JP" altLang="en-US" sz="4000" dirty="0"/>
              <a:t>ストレンジハドロン収量の増加</a:t>
            </a:r>
            <a:endParaRPr kumimoji="1" lang="ja-JP" altLang="en-US" sz="4000" dirty="0"/>
          </a:p>
        </p:txBody>
      </p:sp>
      <p:sp>
        <p:nvSpPr>
          <p:cNvPr id="5" name="テキスト ボックス 4">
            <a:extLst>
              <a:ext uri="{FF2B5EF4-FFF2-40B4-BE49-F238E27FC236}">
                <a16:creationId xmlns:a16="http://schemas.microsoft.com/office/drawing/2014/main" id="{44F92F32-3F01-478C-9A64-034F1F99A50F}"/>
              </a:ext>
            </a:extLst>
          </p:cNvPr>
          <p:cNvSpPr txBox="1"/>
          <p:nvPr/>
        </p:nvSpPr>
        <p:spPr>
          <a:xfrm rot="16200000">
            <a:off x="-1143593" y="3703817"/>
            <a:ext cx="3594254" cy="369332"/>
          </a:xfrm>
          <a:prstGeom prst="rect">
            <a:avLst/>
          </a:prstGeom>
          <a:noFill/>
        </p:spPr>
        <p:txBody>
          <a:bodyPr wrap="none" rtlCol="0">
            <a:spAutoFit/>
          </a:bodyPr>
          <a:lstStyle/>
          <a:p>
            <a:pPr algn="l"/>
            <a:r>
              <a:rPr kumimoji="1" lang="en-US" altLang="ja-JP" dirty="0"/>
              <a:t>ALICE overview, talk at QM2018</a:t>
            </a:r>
            <a:endParaRPr kumimoji="1" lang="ja-JP" altLang="en-US" dirty="0"/>
          </a:p>
        </p:txBody>
      </p:sp>
      <p:pic>
        <p:nvPicPr>
          <p:cNvPr id="6" name="図 5">
            <a:extLst>
              <a:ext uri="{FF2B5EF4-FFF2-40B4-BE49-F238E27FC236}">
                <a16:creationId xmlns:a16="http://schemas.microsoft.com/office/drawing/2014/main" id="{F98EAA18-94CC-4685-9DB0-141136718811}"/>
              </a:ext>
            </a:extLst>
          </p:cNvPr>
          <p:cNvPicPr>
            <a:picLocks noChangeAspect="1"/>
          </p:cNvPicPr>
          <p:nvPr/>
        </p:nvPicPr>
        <p:blipFill rotWithShape="1">
          <a:blip r:embed="rId2"/>
          <a:srcRect r="3069"/>
          <a:stretch/>
        </p:blipFill>
        <p:spPr>
          <a:xfrm>
            <a:off x="838200" y="1420616"/>
            <a:ext cx="5257800" cy="4935734"/>
          </a:xfrm>
          <a:prstGeom prst="rect">
            <a:avLst/>
          </a:prstGeom>
        </p:spPr>
      </p:pic>
      <p:sp>
        <p:nvSpPr>
          <p:cNvPr id="7" name="テキスト ボックス 6">
            <a:extLst>
              <a:ext uri="{FF2B5EF4-FFF2-40B4-BE49-F238E27FC236}">
                <a16:creationId xmlns:a16="http://schemas.microsoft.com/office/drawing/2014/main" id="{7314A096-A2AC-4534-8160-6A186BFD6CBD}"/>
              </a:ext>
            </a:extLst>
          </p:cNvPr>
          <p:cNvSpPr txBox="1"/>
          <p:nvPr/>
        </p:nvSpPr>
        <p:spPr>
          <a:xfrm>
            <a:off x="6354618" y="2129745"/>
            <a:ext cx="5439991" cy="3970318"/>
          </a:xfrm>
          <a:prstGeom prst="rect">
            <a:avLst/>
          </a:prstGeom>
          <a:noFill/>
        </p:spPr>
        <p:txBody>
          <a:bodyPr wrap="square" rtlCol="0">
            <a:spAutoFit/>
          </a:bodyPr>
          <a:lstStyle/>
          <a:p>
            <a:pPr algn="l"/>
            <a:r>
              <a:rPr kumimoji="1" lang="ja-JP" altLang="en-US" sz="2800" dirty="0"/>
              <a:t>パイ中間子に対する収量比</a:t>
            </a:r>
            <a:endParaRPr kumimoji="1" lang="en-US" altLang="ja-JP" sz="2800" dirty="0"/>
          </a:p>
          <a:p>
            <a:pPr marL="457200" indent="-457200" algn="l">
              <a:buFont typeface="Wingdings" panose="05000000000000000000" pitchFamily="2" charset="2"/>
              <a:buChar char="à"/>
            </a:pPr>
            <a:r>
              <a:rPr kumimoji="1" lang="ja-JP" altLang="en-US" sz="2800" dirty="0">
                <a:sym typeface="Wingdings" panose="05000000000000000000" pitchFamily="2" charset="2"/>
              </a:rPr>
              <a:t>どのハドロン種も一つの線に</a:t>
            </a:r>
            <a:endParaRPr kumimoji="1" lang="en-US" altLang="ja-JP" sz="2800" dirty="0">
              <a:sym typeface="Wingdings" panose="05000000000000000000" pitchFamily="2" charset="2"/>
            </a:endParaRPr>
          </a:p>
          <a:p>
            <a:pPr marL="457200" indent="-457200" algn="l">
              <a:buFont typeface="Wingdings" panose="05000000000000000000" pitchFamily="2" charset="2"/>
              <a:buChar char="à"/>
            </a:pPr>
            <a:r>
              <a:rPr kumimoji="1" lang="ja-JP" altLang="en-US" sz="2800" dirty="0">
                <a:sym typeface="Wingdings" panose="05000000000000000000" pitchFamily="2" charset="2"/>
              </a:rPr>
              <a:t>衝突エネルギーや衝突原子核のサイズに依らず多重度のみの関数（？）</a:t>
            </a:r>
            <a:endParaRPr kumimoji="1" lang="en-US" altLang="ja-JP" sz="2800" dirty="0">
              <a:sym typeface="Wingdings" panose="05000000000000000000" pitchFamily="2" charset="2"/>
            </a:endParaRPr>
          </a:p>
          <a:p>
            <a:pPr marL="457200" indent="-457200" algn="l">
              <a:buFont typeface="Wingdings" panose="05000000000000000000" pitchFamily="2" charset="2"/>
              <a:buChar char="à"/>
            </a:pPr>
            <a:r>
              <a:rPr kumimoji="1" lang="ja-JP" altLang="en-US" sz="2800" dirty="0">
                <a:sym typeface="Wingdings" panose="05000000000000000000" pitchFamily="2" charset="2"/>
              </a:rPr>
              <a:t>特にカスケード、オメガのような複数のストレンジネス量子数を持つハドロンで顕著</a:t>
            </a:r>
            <a:endParaRPr kumimoji="1" lang="en-US" altLang="ja-JP" sz="2800" dirty="0">
              <a:sym typeface="Wingdings" panose="05000000000000000000" pitchFamily="2" charset="2"/>
            </a:endParaRPr>
          </a:p>
          <a:p>
            <a:pPr marL="457200" indent="-457200" algn="l">
              <a:buFont typeface="Wingdings" panose="05000000000000000000" pitchFamily="2" charset="2"/>
              <a:buChar char="à"/>
            </a:pPr>
            <a:r>
              <a:rPr kumimoji="1" lang="ja-JP" altLang="en-US" sz="2800" dirty="0">
                <a:sym typeface="Wingdings" panose="05000000000000000000" pitchFamily="2" charset="2"/>
              </a:rPr>
              <a:t>小さい系で熱化学平衡？</a:t>
            </a:r>
            <a:endParaRPr kumimoji="1" lang="en-US" altLang="ja-JP" sz="2800" dirty="0">
              <a:sym typeface="Wingdings" panose="05000000000000000000" pitchFamily="2" charset="2"/>
            </a:endParaRPr>
          </a:p>
        </p:txBody>
      </p:sp>
      <p:grpSp>
        <p:nvGrpSpPr>
          <p:cNvPr id="8" name="グループ化 7">
            <a:extLst>
              <a:ext uri="{FF2B5EF4-FFF2-40B4-BE49-F238E27FC236}">
                <a16:creationId xmlns:a16="http://schemas.microsoft.com/office/drawing/2014/main" id="{BAF86411-3340-48D7-B77C-1877383D7134}"/>
              </a:ext>
            </a:extLst>
          </p:cNvPr>
          <p:cNvGrpSpPr>
            <a:grpSpLocks noChangeAspect="1"/>
          </p:cNvGrpSpPr>
          <p:nvPr/>
        </p:nvGrpSpPr>
        <p:grpSpPr>
          <a:xfrm>
            <a:off x="11162575" y="5333195"/>
            <a:ext cx="791146" cy="1728871"/>
            <a:chOff x="1795273" y="2610896"/>
            <a:chExt cx="1977865" cy="4322177"/>
          </a:xfrm>
        </p:grpSpPr>
        <p:pic>
          <p:nvPicPr>
            <p:cNvPr id="9" name="グラフィックス 8" descr="装飾的な円">
              <a:extLst>
                <a:ext uri="{FF2B5EF4-FFF2-40B4-BE49-F238E27FC236}">
                  <a16:creationId xmlns:a16="http://schemas.microsoft.com/office/drawing/2014/main" id="{E9DDE378-E01B-461E-8178-1C794D552E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10" name="グラフィックス 9" descr="中心点から放射状に広がる複数の円">
              <a:extLst>
                <a:ext uri="{FF2B5EF4-FFF2-40B4-BE49-F238E27FC236}">
                  <a16:creationId xmlns:a16="http://schemas.microsoft.com/office/drawing/2014/main" id="{6564C997-50AF-4AAB-8AC0-CD69782EAE71}"/>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997777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706DC-7AA2-4253-8370-A3B27BA927ED}"/>
              </a:ext>
            </a:extLst>
          </p:cNvPr>
          <p:cNvSpPr>
            <a:spLocks noGrp="1"/>
          </p:cNvSpPr>
          <p:nvPr>
            <p:ph type="title"/>
          </p:nvPr>
        </p:nvSpPr>
        <p:spPr/>
        <p:txBody>
          <a:bodyPr>
            <a:normAutofit/>
          </a:bodyPr>
          <a:lstStyle/>
          <a:p>
            <a:pPr algn="ctr"/>
            <a:r>
              <a:rPr kumimoji="1" lang="ja-JP" altLang="en-US" sz="4000" dirty="0"/>
              <a:t>動的コアーコロナ模型 </a:t>
            </a:r>
            <a:r>
              <a:rPr kumimoji="1" lang="en-US" altLang="ja-JP" sz="4000" dirty="0"/>
              <a:t>Ver.2</a:t>
            </a:r>
            <a:r>
              <a:rPr lang="ja-JP" altLang="en-US" sz="4000" dirty="0"/>
              <a:t> </a:t>
            </a:r>
            <a:r>
              <a:rPr lang="en-US" altLang="ja-JP" sz="4000" dirty="0"/>
              <a:t>(DCCI2)</a:t>
            </a:r>
            <a:endParaRPr kumimoji="1" lang="ja-JP" altLang="en-US" sz="4000" dirty="0"/>
          </a:p>
        </p:txBody>
      </p:sp>
      <p:sp>
        <p:nvSpPr>
          <p:cNvPr id="42" name="テキスト ボックス 41">
            <a:extLst>
              <a:ext uri="{FF2B5EF4-FFF2-40B4-BE49-F238E27FC236}">
                <a16:creationId xmlns:a16="http://schemas.microsoft.com/office/drawing/2014/main" id="{52806205-6122-4FFD-9E41-7A1965563053}"/>
              </a:ext>
            </a:extLst>
          </p:cNvPr>
          <p:cNvSpPr txBox="1"/>
          <p:nvPr/>
        </p:nvSpPr>
        <p:spPr>
          <a:xfrm>
            <a:off x="9272285" y="4524641"/>
            <a:ext cx="1651414" cy="461665"/>
          </a:xfrm>
          <a:prstGeom prst="rect">
            <a:avLst/>
          </a:prstGeom>
          <a:noFill/>
        </p:spPr>
        <p:txBody>
          <a:bodyPr wrap="none" rtlCol="0">
            <a:spAutoFit/>
          </a:bodyPr>
          <a:lstStyle/>
          <a:p>
            <a:pPr algn="ctr"/>
            <a:r>
              <a:rPr lang="ja-JP" altLang="en-US" sz="2400" dirty="0">
                <a:latin typeface="Yu Gothic UI Semilight" panose="020B0400000000000000" pitchFamily="50" charset="-128"/>
                <a:ea typeface="Yu Gothic UI Semilight" panose="020B0400000000000000" pitchFamily="50" charset="-128"/>
              </a:rPr>
              <a:t>ジェット輸送</a:t>
            </a:r>
            <a:endParaRPr lang="en-US" altLang="ja-JP" sz="2400" dirty="0">
              <a:latin typeface="Yu Gothic UI Semilight" panose="020B0400000000000000" pitchFamily="50" charset="-128"/>
              <a:ea typeface="Yu Gothic UI Semilight" panose="020B0400000000000000" pitchFamily="50" charset="-128"/>
            </a:endParaRPr>
          </a:p>
        </p:txBody>
      </p:sp>
      <p:sp>
        <p:nvSpPr>
          <p:cNvPr id="43" name="テキスト ボックス 42">
            <a:extLst>
              <a:ext uri="{FF2B5EF4-FFF2-40B4-BE49-F238E27FC236}">
                <a16:creationId xmlns:a16="http://schemas.microsoft.com/office/drawing/2014/main" id="{F07D340C-D372-4F3E-9D54-0AEF621B2FD5}"/>
              </a:ext>
            </a:extLst>
          </p:cNvPr>
          <p:cNvSpPr txBox="1"/>
          <p:nvPr/>
        </p:nvSpPr>
        <p:spPr>
          <a:xfrm>
            <a:off x="8995265" y="3332028"/>
            <a:ext cx="2205453" cy="461665"/>
          </a:xfrm>
          <a:prstGeom prst="rect">
            <a:avLst/>
          </a:prstGeom>
          <a:noFill/>
        </p:spPr>
        <p:txBody>
          <a:bodyPr wrap="square" rtlCol="0">
            <a:spAutoFit/>
          </a:bodyPr>
          <a:lstStyle/>
          <a:p>
            <a:pPr algn="ctr"/>
            <a:r>
              <a:rPr kumimoji="1" lang="ja-JP" altLang="en-US" sz="2400" dirty="0">
                <a:latin typeface="Yu Gothic UI Semilight" panose="020B0400000000000000" pitchFamily="50" charset="-128"/>
                <a:ea typeface="Yu Gothic UI Semilight" panose="020B0400000000000000" pitchFamily="50" charset="-128"/>
              </a:rPr>
              <a:t>ハドロン弦破砕</a:t>
            </a:r>
            <a:endParaRPr kumimoji="1" lang="en-US" altLang="ja-JP" sz="2400" dirty="0">
              <a:latin typeface="Yu Gothic UI Semilight" panose="020B0400000000000000" pitchFamily="50" charset="-128"/>
              <a:ea typeface="Yu Gothic UI Semilight" panose="020B0400000000000000" pitchFamily="50" charset="-128"/>
            </a:endParaRPr>
          </a:p>
        </p:txBody>
      </p:sp>
      <p:sp>
        <p:nvSpPr>
          <p:cNvPr id="45" name="テキスト ボックス 44">
            <a:extLst>
              <a:ext uri="{FF2B5EF4-FFF2-40B4-BE49-F238E27FC236}">
                <a16:creationId xmlns:a16="http://schemas.microsoft.com/office/drawing/2014/main" id="{F2678D24-A01C-4A73-A134-59D175CBA6FC}"/>
              </a:ext>
            </a:extLst>
          </p:cNvPr>
          <p:cNvSpPr txBox="1"/>
          <p:nvPr/>
        </p:nvSpPr>
        <p:spPr>
          <a:xfrm>
            <a:off x="5558973" y="4348937"/>
            <a:ext cx="1415772" cy="830997"/>
          </a:xfrm>
          <a:prstGeom prst="rect">
            <a:avLst/>
          </a:prstGeom>
          <a:noFill/>
        </p:spPr>
        <p:txBody>
          <a:bodyPr wrap="none" rtlCol="0">
            <a:spAutoFit/>
          </a:bodyPr>
          <a:lstStyle/>
          <a:p>
            <a:pPr algn="ct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相対論的</a:t>
            </a:r>
            <a:endParaRPr kumimoji="1" lang="en-US" altLang="ja-JP" sz="2400" dirty="0">
              <a:solidFill>
                <a:srgbClr val="FFFF00"/>
              </a:solidFill>
              <a:latin typeface="Yu Gothic UI Semilight" panose="020B0400000000000000" pitchFamily="50" charset="-128"/>
              <a:ea typeface="Yu Gothic UI Semilight" panose="020B0400000000000000" pitchFamily="50" charset="-128"/>
            </a:endParaRPr>
          </a:p>
          <a:p>
            <a:pPr algn="ct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流体力学</a:t>
            </a:r>
            <a:endParaRPr kumimoji="1" lang="en-US" altLang="ja-JP" sz="2400" dirty="0">
              <a:solidFill>
                <a:srgbClr val="FFFF00"/>
              </a:solidFill>
              <a:latin typeface="Yu Gothic UI Semilight" panose="020B0400000000000000" pitchFamily="50" charset="-128"/>
              <a:ea typeface="Yu Gothic UI Semilight" panose="020B0400000000000000" pitchFamily="50" charset="-128"/>
            </a:endParaRPr>
          </a:p>
        </p:txBody>
      </p:sp>
      <p:sp>
        <p:nvSpPr>
          <p:cNvPr id="48" name="テキスト ボックス 47">
            <a:extLst>
              <a:ext uri="{FF2B5EF4-FFF2-40B4-BE49-F238E27FC236}">
                <a16:creationId xmlns:a16="http://schemas.microsoft.com/office/drawing/2014/main" id="{9D49C34C-A3EB-4E28-BEA0-8B938A8D7516}"/>
              </a:ext>
            </a:extLst>
          </p:cNvPr>
          <p:cNvSpPr txBox="1"/>
          <p:nvPr/>
        </p:nvSpPr>
        <p:spPr>
          <a:xfrm>
            <a:off x="6646473" y="2365816"/>
            <a:ext cx="2461130" cy="461665"/>
          </a:xfrm>
          <a:prstGeom prst="rect">
            <a:avLst/>
          </a:prstGeom>
          <a:noFill/>
        </p:spPr>
        <p:txBody>
          <a:bodyPr wrap="square" rtlCol="0">
            <a:spAutoFit/>
          </a:bodyPr>
          <a:lstStyle/>
          <a:p>
            <a:pPr algn="ctr"/>
            <a:r>
              <a:rPr kumimoji="1" lang="ja-JP" altLang="en-US" sz="2400" dirty="0">
                <a:solidFill>
                  <a:schemeClr val="tx1"/>
                </a:solidFill>
                <a:latin typeface="Yu Gothic UI Semilight" panose="020B0400000000000000" pitchFamily="50" charset="-128"/>
                <a:ea typeface="Yu Gothic UI Semilight" panose="020B0400000000000000" pitchFamily="50" charset="-128"/>
              </a:rPr>
              <a:t>ハドロン輸送</a:t>
            </a:r>
            <a:r>
              <a:rPr kumimoji="1" lang="en-US" altLang="ja-JP" sz="2400" dirty="0">
                <a:solidFill>
                  <a:schemeClr val="tx1"/>
                </a:solidFill>
                <a:latin typeface="Yu Gothic UI Semilight" panose="020B0400000000000000" pitchFamily="50" charset="-128"/>
                <a:ea typeface="Yu Gothic UI Semilight" panose="020B0400000000000000" pitchFamily="50" charset="-128"/>
              </a:rPr>
              <a:t>: JAM</a:t>
            </a:r>
            <a:endParaRPr kumimoji="1" lang="ja-JP" altLang="en-US" sz="2400" dirty="0">
              <a:solidFill>
                <a:schemeClr val="tx1"/>
              </a:solidFill>
              <a:latin typeface="Yu Gothic UI Semilight" panose="020B0400000000000000" pitchFamily="50" charset="-128"/>
              <a:ea typeface="Yu Gothic UI Semilight" panose="020B0400000000000000" pitchFamily="50" charset="-128"/>
            </a:endParaRPr>
          </a:p>
        </p:txBody>
      </p:sp>
      <p:sp>
        <p:nvSpPr>
          <p:cNvPr id="49" name="テキスト ボックス 48">
            <a:extLst>
              <a:ext uri="{FF2B5EF4-FFF2-40B4-BE49-F238E27FC236}">
                <a16:creationId xmlns:a16="http://schemas.microsoft.com/office/drawing/2014/main" id="{E01458E8-B2E9-4172-A0B2-F48E70BF4DB2}"/>
              </a:ext>
            </a:extLst>
          </p:cNvPr>
          <p:cNvSpPr txBox="1"/>
          <p:nvPr/>
        </p:nvSpPr>
        <p:spPr>
          <a:xfrm>
            <a:off x="7317724" y="3447120"/>
            <a:ext cx="1107996" cy="461665"/>
          </a:xfrm>
          <a:prstGeom prst="rect">
            <a:avLst/>
          </a:prstGeom>
          <a:noFill/>
        </p:spPr>
        <p:txBody>
          <a:bodyPr wrap="none" rtlCol="0">
            <a:spAutoFit/>
          </a:bodyPr>
          <a:lstStyle/>
          <a:p>
            <a:r>
              <a:rPr kumimoji="1" lang="ja-JP" altLang="en-US" sz="2400" dirty="0">
                <a:solidFill>
                  <a:schemeClr val="tx1"/>
                </a:solidFill>
                <a:latin typeface="Yu Gothic UI Semilight" panose="020B0400000000000000" pitchFamily="50" charset="-128"/>
                <a:ea typeface="Yu Gothic UI Semilight" panose="020B0400000000000000" pitchFamily="50" charset="-128"/>
              </a:rPr>
              <a:t>再結合</a:t>
            </a:r>
          </a:p>
        </p:txBody>
      </p:sp>
      <p:cxnSp>
        <p:nvCxnSpPr>
          <p:cNvPr id="50" name="直線矢印コネクタ 49">
            <a:extLst>
              <a:ext uri="{FF2B5EF4-FFF2-40B4-BE49-F238E27FC236}">
                <a16:creationId xmlns:a16="http://schemas.microsoft.com/office/drawing/2014/main" id="{7F0DD7BE-E365-4F22-AD3A-BA952738F040}"/>
              </a:ext>
            </a:extLst>
          </p:cNvPr>
          <p:cNvCxnSpPr>
            <a:cxnSpLocks/>
            <a:stCxn id="42" idx="1"/>
            <a:endCxn id="45" idx="3"/>
          </p:cNvCxnSpPr>
          <p:nvPr/>
        </p:nvCxnSpPr>
        <p:spPr>
          <a:xfrm flipH="1">
            <a:off x="6974745" y="4755474"/>
            <a:ext cx="2297540" cy="89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79BE92FD-C977-42A1-AEC1-7E2DD303F89E}"/>
              </a:ext>
            </a:extLst>
          </p:cNvPr>
          <p:cNvCxnSpPr>
            <a:cxnSpLocks/>
            <a:stCxn id="45" idx="0"/>
            <a:endCxn id="48" idx="2"/>
          </p:cNvCxnSpPr>
          <p:nvPr/>
        </p:nvCxnSpPr>
        <p:spPr>
          <a:xfrm flipV="1">
            <a:off x="6266859" y="2827481"/>
            <a:ext cx="1610179" cy="15214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634EF30C-D020-43E5-976F-F5887AA51210}"/>
              </a:ext>
            </a:extLst>
          </p:cNvPr>
          <p:cNvCxnSpPr>
            <a:cxnSpLocks/>
            <a:stCxn id="42" idx="0"/>
            <a:endCxn id="43" idx="2"/>
          </p:cNvCxnSpPr>
          <p:nvPr/>
        </p:nvCxnSpPr>
        <p:spPr>
          <a:xfrm flipV="1">
            <a:off x="10097992" y="3793693"/>
            <a:ext cx="0" cy="730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B9212274-3931-46C4-8F3D-D64CA7553AFF}"/>
              </a:ext>
            </a:extLst>
          </p:cNvPr>
          <p:cNvCxnSpPr>
            <a:cxnSpLocks/>
            <a:stCxn id="42" idx="0"/>
            <a:endCxn id="49" idx="2"/>
          </p:cNvCxnSpPr>
          <p:nvPr/>
        </p:nvCxnSpPr>
        <p:spPr>
          <a:xfrm flipH="1" flipV="1">
            <a:off x="7871722" y="3908785"/>
            <a:ext cx="2226270" cy="6158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6831C7BE-6763-487F-8CA7-3CB49932C9A2}"/>
              </a:ext>
            </a:extLst>
          </p:cNvPr>
          <p:cNvCxnSpPr>
            <a:cxnSpLocks/>
            <a:stCxn id="45" idx="0"/>
            <a:endCxn id="49" idx="2"/>
          </p:cNvCxnSpPr>
          <p:nvPr/>
        </p:nvCxnSpPr>
        <p:spPr>
          <a:xfrm flipV="1">
            <a:off x="6266859" y="3908785"/>
            <a:ext cx="1604863" cy="4401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02F19E6-06EC-46F4-A2D6-C640A6EA28FC}"/>
              </a:ext>
            </a:extLst>
          </p:cNvPr>
          <p:cNvCxnSpPr>
            <a:cxnSpLocks/>
            <a:stCxn id="10" idx="0"/>
            <a:endCxn id="42" idx="2"/>
          </p:cNvCxnSpPr>
          <p:nvPr/>
        </p:nvCxnSpPr>
        <p:spPr>
          <a:xfrm flipV="1">
            <a:off x="8256251" y="4986306"/>
            <a:ext cx="1841741" cy="4159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D0BBFFAD-70BA-4BED-9EC8-E35D69C56144}"/>
              </a:ext>
            </a:extLst>
          </p:cNvPr>
          <p:cNvCxnSpPr>
            <a:cxnSpLocks/>
            <a:stCxn id="49" idx="0"/>
            <a:endCxn id="48" idx="2"/>
          </p:cNvCxnSpPr>
          <p:nvPr/>
        </p:nvCxnSpPr>
        <p:spPr>
          <a:xfrm flipV="1">
            <a:off x="7871722" y="2827481"/>
            <a:ext cx="5316" cy="61963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3818ACC-6DA5-4564-88C5-3724307F8B29}"/>
              </a:ext>
            </a:extLst>
          </p:cNvPr>
          <p:cNvCxnSpPr>
            <a:cxnSpLocks/>
            <a:stCxn id="48" idx="0"/>
            <a:endCxn id="72" idx="2"/>
          </p:cNvCxnSpPr>
          <p:nvPr/>
        </p:nvCxnSpPr>
        <p:spPr>
          <a:xfrm flipH="1" flipV="1">
            <a:off x="7871722" y="1937925"/>
            <a:ext cx="5316" cy="4278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2" name="図 71">
            <a:extLst>
              <a:ext uri="{FF2B5EF4-FFF2-40B4-BE49-F238E27FC236}">
                <a16:creationId xmlns:a16="http://schemas.microsoft.com/office/drawing/2014/main" id="{7996EF3B-4E0D-4172-9ED5-AAB014EEA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5838" y="1324176"/>
            <a:ext cx="971768" cy="613749"/>
          </a:xfrm>
          <a:prstGeom prst="rect">
            <a:avLst/>
          </a:prstGeom>
        </p:spPr>
      </p:pic>
      <p:grpSp>
        <p:nvGrpSpPr>
          <p:cNvPr id="63" name="グループ化 62">
            <a:extLst>
              <a:ext uri="{FF2B5EF4-FFF2-40B4-BE49-F238E27FC236}">
                <a16:creationId xmlns:a16="http://schemas.microsoft.com/office/drawing/2014/main" id="{AD4232D7-BEB7-406D-A60D-75BAC93C9EA2}"/>
              </a:ext>
            </a:extLst>
          </p:cNvPr>
          <p:cNvGrpSpPr>
            <a:grpSpLocks noChangeAspect="1"/>
          </p:cNvGrpSpPr>
          <p:nvPr/>
        </p:nvGrpSpPr>
        <p:grpSpPr>
          <a:xfrm>
            <a:off x="411208" y="2042553"/>
            <a:ext cx="4179271" cy="4068689"/>
            <a:chOff x="424110" y="2058883"/>
            <a:chExt cx="3762758" cy="3663194"/>
          </a:xfrm>
        </p:grpSpPr>
        <p:sp>
          <p:nvSpPr>
            <p:cNvPr id="64" name="Line 3">
              <a:extLst>
                <a:ext uri="{FF2B5EF4-FFF2-40B4-BE49-F238E27FC236}">
                  <a16:creationId xmlns:a16="http://schemas.microsoft.com/office/drawing/2014/main" id="{760BFBB6-F2A9-49BC-AC0F-ECF99A2B2F55}"/>
                </a:ext>
              </a:extLst>
            </p:cNvPr>
            <p:cNvSpPr>
              <a:spLocks noChangeAspect="1" noChangeShapeType="1"/>
            </p:cNvSpPr>
            <p:nvPr/>
          </p:nvSpPr>
          <p:spPr bwMode="auto">
            <a:xfrm flipV="1">
              <a:off x="2246195" y="2677126"/>
              <a:ext cx="0" cy="2462449"/>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6" name="Line 4">
              <a:extLst>
                <a:ext uri="{FF2B5EF4-FFF2-40B4-BE49-F238E27FC236}">
                  <a16:creationId xmlns:a16="http://schemas.microsoft.com/office/drawing/2014/main" id="{E996A5FC-28AC-41EC-A7BE-7FEEA6D78B44}"/>
                </a:ext>
              </a:extLst>
            </p:cNvPr>
            <p:cNvSpPr>
              <a:spLocks noChangeAspect="1" noChangeShapeType="1"/>
            </p:cNvSpPr>
            <p:nvPr/>
          </p:nvSpPr>
          <p:spPr bwMode="auto">
            <a:xfrm>
              <a:off x="604133" y="4837395"/>
              <a:ext cx="3240405"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7" name="Freeform 5">
              <a:extLst>
                <a:ext uri="{FF2B5EF4-FFF2-40B4-BE49-F238E27FC236}">
                  <a16:creationId xmlns:a16="http://schemas.microsoft.com/office/drawing/2014/main" id="{43EF96A1-07B2-4716-8537-95D49674400C}"/>
                </a:ext>
              </a:extLst>
            </p:cNvPr>
            <p:cNvSpPr>
              <a:spLocks noChangeAspect="1"/>
            </p:cNvSpPr>
            <p:nvPr/>
          </p:nvSpPr>
          <p:spPr bwMode="auto">
            <a:xfrm>
              <a:off x="1910582" y="3032028"/>
              <a:ext cx="2142268" cy="2151268"/>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9" name="Freeform 6">
              <a:extLst>
                <a:ext uri="{FF2B5EF4-FFF2-40B4-BE49-F238E27FC236}">
                  <a16:creationId xmlns:a16="http://schemas.microsoft.com/office/drawing/2014/main" id="{CC683B8D-788E-4F67-B911-E58F76334B71}"/>
                </a:ext>
              </a:extLst>
            </p:cNvPr>
            <p:cNvSpPr>
              <a:spLocks noChangeAspect="1"/>
            </p:cNvSpPr>
            <p:nvPr/>
          </p:nvSpPr>
          <p:spPr bwMode="auto">
            <a:xfrm>
              <a:off x="424110" y="3032028"/>
              <a:ext cx="2166699" cy="2151268"/>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70" name="Freeform 7">
              <a:extLst>
                <a:ext uri="{FF2B5EF4-FFF2-40B4-BE49-F238E27FC236}">
                  <a16:creationId xmlns:a16="http://schemas.microsoft.com/office/drawing/2014/main" id="{CE3DAA7B-14DE-4D11-95DB-4266C742B53F}"/>
                </a:ext>
              </a:extLst>
            </p:cNvPr>
            <p:cNvSpPr>
              <a:spLocks noChangeAspect="1"/>
            </p:cNvSpPr>
            <p:nvPr/>
          </p:nvSpPr>
          <p:spPr bwMode="auto">
            <a:xfrm>
              <a:off x="800871" y="2895725"/>
              <a:ext cx="2957513" cy="161377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latin typeface="+mn-lt"/>
              </a:endParaRPr>
            </a:p>
          </p:txBody>
        </p:sp>
        <p:sp>
          <p:nvSpPr>
            <p:cNvPr id="71" name="Text Box 8">
              <a:extLst>
                <a:ext uri="{FF2B5EF4-FFF2-40B4-BE49-F238E27FC236}">
                  <a16:creationId xmlns:a16="http://schemas.microsoft.com/office/drawing/2014/main" id="{E4EE3A29-8161-47FF-BC1B-578388AB9A42}"/>
                </a:ext>
              </a:extLst>
            </p:cNvPr>
            <p:cNvSpPr txBox="1">
              <a:spLocks noChangeAspect="1" noChangeArrowheads="1"/>
            </p:cNvSpPr>
            <p:nvPr/>
          </p:nvSpPr>
          <p:spPr bwMode="auto">
            <a:xfrm>
              <a:off x="2374783" y="4812963"/>
              <a:ext cx="278125" cy="3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effectLst/>
                  <a:latin typeface="+mn-lt"/>
                  <a:cs typeface="Arial" charset="0"/>
                </a:rPr>
                <a:t>0</a:t>
              </a:r>
            </a:p>
          </p:txBody>
        </p:sp>
        <p:sp>
          <p:nvSpPr>
            <p:cNvPr id="73" name="AutoShape 9">
              <a:extLst>
                <a:ext uri="{FF2B5EF4-FFF2-40B4-BE49-F238E27FC236}">
                  <a16:creationId xmlns:a16="http://schemas.microsoft.com/office/drawing/2014/main" id="{91E2D893-91A4-4531-A849-B961B09289FF}"/>
                </a:ext>
              </a:extLst>
            </p:cNvPr>
            <p:cNvSpPr>
              <a:spLocks noChangeAspect="1" noChangeArrowheads="1"/>
            </p:cNvSpPr>
            <p:nvPr/>
          </p:nvSpPr>
          <p:spPr bwMode="auto">
            <a:xfrm rot="2704117">
              <a:off x="1779422" y="4902975"/>
              <a:ext cx="276463" cy="513064"/>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74" name="Text Box 10">
              <a:extLst>
                <a:ext uri="{FF2B5EF4-FFF2-40B4-BE49-F238E27FC236}">
                  <a16:creationId xmlns:a16="http://schemas.microsoft.com/office/drawing/2014/main" id="{5F64315B-8A6D-4916-B2C8-5315D9B255B8}"/>
                </a:ext>
              </a:extLst>
            </p:cNvPr>
            <p:cNvSpPr txBox="1">
              <a:spLocks noChangeAspect="1" noChangeArrowheads="1"/>
            </p:cNvSpPr>
            <p:nvPr/>
          </p:nvSpPr>
          <p:spPr bwMode="auto">
            <a:xfrm>
              <a:off x="2796735" y="4477161"/>
              <a:ext cx="1390133" cy="3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collision</a:t>
              </a:r>
              <a:r>
                <a:rPr kumimoji="0" lang="ja-JP" altLang="en-US" sz="2000" dirty="0">
                  <a:solidFill>
                    <a:schemeClr val="tx1"/>
                  </a:solidFill>
                  <a:latin typeface="Yu Gothic UI Semilight" panose="020B0400000000000000" pitchFamily="50" charset="-128"/>
                  <a:ea typeface="Yu Gothic UI Semilight" panose="020B0400000000000000" pitchFamily="50" charset="-128"/>
                  <a:cs typeface="Arial" charset="0"/>
                </a:rPr>
                <a:t> </a:t>
              </a:r>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axis</a:t>
              </a:r>
              <a:endParaRPr kumimoji="0" lang="en-US" altLang="ja-JP" sz="20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76" name="Text Box 11">
              <a:extLst>
                <a:ext uri="{FF2B5EF4-FFF2-40B4-BE49-F238E27FC236}">
                  <a16:creationId xmlns:a16="http://schemas.microsoft.com/office/drawing/2014/main" id="{16D8F01E-40C9-42E1-B9BC-16F09F9AE6AB}"/>
                </a:ext>
              </a:extLst>
            </p:cNvPr>
            <p:cNvSpPr txBox="1">
              <a:spLocks noChangeAspect="1" noChangeArrowheads="1"/>
            </p:cNvSpPr>
            <p:nvPr/>
          </p:nvSpPr>
          <p:spPr bwMode="auto">
            <a:xfrm rot="16200000">
              <a:off x="1722725" y="2197579"/>
              <a:ext cx="693047" cy="41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Yu Gothic UI Semilight" panose="020B0400000000000000" pitchFamily="50" charset="-128"/>
                  <a:ea typeface="Yu Gothic UI Semilight" panose="020B0400000000000000" pitchFamily="50" charset="-128"/>
                  <a:cs typeface="Arial" charset="0"/>
                </a:rPr>
                <a:t>time</a:t>
              </a:r>
              <a:endParaRPr kumimoji="0" lang="en-US" altLang="ja-JP" sz="24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77" name="Oval 12">
              <a:extLst>
                <a:ext uri="{FF2B5EF4-FFF2-40B4-BE49-F238E27FC236}">
                  <a16:creationId xmlns:a16="http://schemas.microsoft.com/office/drawing/2014/main" id="{D4C5069B-7E0A-4A80-99BD-5B314D78F4D3}"/>
                </a:ext>
              </a:extLst>
            </p:cNvPr>
            <p:cNvSpPr>
              <a:spLocks noChangeAspect="1" noChangeArrowheads="1"/>
            </p:cNvSpPr>
            <p:nvPr/>
          </p:nvSpPr>
          <p:spPr bwMode="auto">
            <a:xfrm>
              <a:off x="1481100" y="2945874"/>
              <a:ext cx="87440"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78" name="Oval 13">
              <a:extLst>
                <a:ext uri="{FF2B5EF4-FFF2-40B4-BE49-F238E27FC236}">
                  <a16:creationId xmlns:a16="http://schemas.microsoft.com/office/drawing/2014/main" id="{067851B4-4311-412F-96D8-8DE4552D3F16}"/>
                </a:ext>
              </a:extLst>
            </p:cNvPr>
            <p:cNvSpPr>
              <a:spLocks noChangeAspect="1" noChangeArrowheads="1"/>
            </p:cNvSpPr>
            <p:nvPr/>
          </p:nvSpPr>
          <p:spPr bwMode="auto">
            <a:xfrm>
              <a:off x="2100892" y="2957447"/>
              <a:ext cx="86153"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79" name="Oval 14">
              <a:extLst>
                <a:ext uri="{FF2B5EF4-FFF2-40B4-BE49-F238E27FC236}">
                  <a16:creationId xmlns:a16="http://schemas.microsoft.com/office/drawing/2014/main" id="{066A1D5F-8FCF-4396-97FB-8B7A531D032C}"/>
                </a:ext>
              </a:extLst>
            </p:cNvPr>
            <p:cNvSpPr>
              <a:spLocks noChangeAspect="1" noChangeArrowheads="1"/>
            </p:cNvSpPr>
            <p:nvPr/>
          </p:nvSpPr>
          <p:spPr bwMode="auto">
            <a:xfrm>
              <a:off x="2144611" y="3173474"/>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0" name="Oval 15">
              <a:extLst>
                <a:ext uri="{FF2B5EF4-FFF2-40B4-BE49-F238E27FC236}">
                  <a16:creationId xmlns:a16="http://schemas.microsoft.com/office/drawing/2014/main" id="{0BB24E9D-99EB-4924-9A05-151992CBA47C}"/>
                </a:ext>
              </a:extLst>
            </p:cNvPr>
            <p:cNvSpPr>
              <a:spLocks noChangeAspect="1" noChangeArrowheads="1"/>
            </p:cNvSpPr>
            <p:nvPr/>
          </p:nvSpPr>
          <p:spPr bwMode="auto">
            <a:xfrm>
              <a:off x="1971018" y="3109180"/>
              <a:ext cx="86154"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2" name="Oval 16">
              <a:extLst>
                <a:ext uri="{FF2B5EF4-FFF2-40B4-BE49-F238E27FC236}">
                  <a16:creationId xmlns:a16="http://schemas.microsoft.com/office/drawing/2014/main" id="{9F841B69-C8FE-4CE9-9327-2DF07611DC54}"/>
                </a:ext>
              </a:extLst>
            </p:cNvPr>
            <p:cNvSpPr>
              <a:spLocks noChangeAspect="1" noChangeArrowheads="1"/>
            </p:cNvSpPr>
            <p:nvPr/>
          </p:nvSpPr>
          <p:spPr bwMode="auto">
            <a:xfrm>
              <a:off x="2419789" y="3150328"/>
              <a:ext cx="87440"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3" name="Oval 17">
              <a:extLst>
                <a:ext uri="{FF2B5EF4-FFF2-40B4-BE49-F238E27FC236}">
                  <a16:creationId xmlns:a16="http://schemas.microsoft.com/office/drawing/2014/main" id="{8D725D54-DC40-4067-AFD4-67A64B32EFD5}"/>
                </a:ext>
              </a:extLst>
            </p:cNvPr>
            <p:cNvSpPr>
              <a:spLocks noChangeAspect="1" noChangeArrowheads="1"/>
            </p:cNvSpPr>
            <p:nvPr/>
          </p:nvSpPr>
          <p:spPr bwMode="auto">
            <a:xfrm>
              <a:off x="2273199" y="2957447"/>
              <a:ext cx="86153" cy="86153"/>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4" name="Oval 18">
              <a:extLst>
                <a:ext uri="{FF2B5EF4-FFF2-40B4-BE49-F238E27FC236}">
                  <a16:creationId xmlns:a16="http://schemas.microsoft.com/office/drawing/2014/main" id="{FBEC3CFA-D126-46A7-BEA9-F57620B0C86B}"/>
                </a:ext>
              </a:extLst>
            </p:cNvPr>
            <p:cNvSpPr>
              <a:spLocks noChangeAspect="1" noChangeArrowheads="1"/>
            </p:cNvSpPr>
            <p:nvPr/>
          </p:nvSpPr>
          <p:spPr bwMode="auto">
            <a:xfrm>
              <a:off x="1644405" y="2945874"/>
              <a:ext cx="86154"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5" name="Oval 19">
              <a:extLst>
                <a:ext uri="{FF2B5EF4-FFF2-40B4-BE49-F238E27FC236}">
                  <a16:creationId xmlns:a16="http://schemas.microsoft.com/office/drawing/2014/main" id="{5712106F-B73B-46C3-9DCE-21684B502005}"/>
                </a:ext>
              </a:extLst>
            </p:cNvPr>
            <p:cNvSpPr>
              <a:spLocks noChangeAspect="1" noChangeArrowheads="1"/>
            </p:cNvSpPr>
            <p:nvPr/>
          </p:nvSpPr>
          <p:spPr bwMode="auto">
            <a:xfrm>
              <a:off x="1888722" y="2904726"/>
              <a:ext cx="87440"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6" name="Oval 20">
              <a:extLst>
                <a:ext uri="{FF2B5EF4-FFF2-40B4-BE49-F238E27FC236}">
                  <a16:creationId xmlns:a16="http://schemas.microsoft.com/office/drawing/2014/main" id="{CFB49946-B7E0-4357-AB10-BB2E04914489}"/>
                </a:ext>
              </a:extLst>
            </p:cNvPr>
            <p:cNvSpPr>
              <a:spLocks noChangeAspect="1" noChangeArrowheads="1"/>
            </p:cNvSpPr>
            <p:nvPr/>
          </p:nvSpPr>
          <p:spPr bwMode="auto">
            <a:xfrm>
              <a:off x="1766564" y="3109180"/>
              <a:ext cx="86153" cy="86153"/>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7" name="Oval 21">
              <a:extLst>
                <a:ext uri="{FF2B5EF4-FFF2-40B4-BE49-F238E27FC236}">
                  <a16:creationId xmlns:a16="http://schemas.microsoft.com/office/drawing/2014/main" id="{0509AFA3-B0CC-4E94-88FD-2BD90DD436EB}"/>
                </a:ext>
              </a:extLst>
            </p:cNvPr>
            <p:cNvSpPr>
              <a:spLocks noChangeAspect="1" noChangeArrowheads="1"/>
            </p:cNvSpPr>
            <p:nvPr/>
          </p:nvSpPr>
          <p:spPr bwMode="auto">
            <a:xfrm>
              <a:off x="2624242" y="2987021"/>
              <a:ext cx="86154"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8" name="Oval 22">
              <a:extLst>
                <a:ext uri="{FF2B5EF4-FFF2-40B4-BE49-F238E27FC236}">
                  <a16:creationId xmlns:a16="http://schemas.microsoft.com/office/drawing/2014/main" id="{2BD88D3F-E5C2-486B-9AB3-FE83DCF34D45}"/>
                </a:ext>
              </a:extLst>
            </p:cNvPr>
            <p:cNvSpPr>
              <a:spLocks noChangeAspect="1" noChangeArrowheads="1"/>
            </p:cNvSpPr>
            <p:nvPr/>
          </p:nvSpPr>
          <p:spPr bwMode="auto">
            <a:xfrm>
              <a:off x="2665390" y="3150328"/>
              <a:ext cx="86154" cy="86153"/>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9" name="Oval 23">
              <a:extLst>
                <a:ext uri="{FF2B5EF4-FFF2-40B4-BE49-F238E27FC236}">
                  <a16:creationId xmlns:a16="http://schemas.microsoft.com/office/drawing/2014/main" id="{6D918A66-0CFA-4489-9DBA-619F7DFEC008}"/>
                </a:ext>
              </a:extLst>
            </p:cNvPr>
            <p:cNvSpPr>
              <a:spLocks noChangeAspect="1" noChangeArrowheads="1"/>
            </p:cNvSpPr>
            <p:nvPr/>
          </p:nvSpPr>
          <p:spPr bwMode="auto">
            <a:xfrm>
              <a:off x="2869845" y="2945874"/>
              <a:ext cx="86153"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0" name="Oval 24">
              <a:extLst>
                <a:ext uri="{FF2B5EF4-FFF2-40B4-BE49-F238E27FC236}">
                  <a16:creationId xmlns:a16="http://schemas.microsoft.com/office/drawing/2014/main" id="{25707C2B-07D9-4A29-9082-96FAB0CF22DC}"/>
                </a:ext>
              </a:extLst>
            </p:cNvPr>
            <p:cNvSpPr>
              <a:spLocks noChangeAspect="1" noChangeArrowheads="1"/>
            </p:cNvSpPr>
            <p:nvPr/>
          </p:nvSpPr>
          <p:spPr bwMode="auto">
            <a:xfrm>
              <a:off x="2787549" y="3064174"/>
              <a:ext cx="86153"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1" name="Oval 25">
              <a:extLst>
                <a:ext uri="{FF2B5EF4-FFF2-40B4-BE49-F238E27FC236}">
                  <a16:creationId xmlns:a16="http://schemas.microsoft.com/office/drawing/2014/main" id="{E69F1E93-CA78-47B4-B3FC-F1EB472D4544}"/>
                </a:ext>
              </a:extLst>
            </p:cNvPr>
            <p:cNvSpPr>
              <a:spLocks noChangeAspect="1" noChangeArrowheads="1"/>
            </p:cNvSpPr>
            <p:nvPr/>
          </p:nvSpPr>
          <p:spPr bwMode="auto">
            <a:xfrm>
              <a:off x="2460937" y="2863578"/>
              <a:ext cx="86153" cy="87439"/>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2" name="Oval 26">
              <a:extLst>
                <a:ext uri="{FF2B5EF4-FFF2-40B4-BE49-F238E27FC236}">
                  <a16:creationId xmlns:a16="http://schemas.microsoft.com/office/drawing/2014/main" id="{A6A84BAB-6DCF-40C3-B43F-71F819910EC1}"/>
                </a:ext>
              </a:extLst>
            </p:cNvPr>
            <p:cNvSpPr>
              <a:spLocks noChangeAspect="1" noChangeArrowheads="1"/>
            </p:cNvSpPr>
            <p:nvPr/>
          </p:nvSpPr>
          <p:spPr bwMode="auto">
            <a:xfrm>
              <a:off x="1236783" y="2823716"/>
              <a:ext cx="86153"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3" name="Oval 27">
              <a:extLst>
                <a:ext uri="{FF2B5EF4-FFF2-40B4-BE49-F238E27FC236}">
                  <a16:creationId xmlns:a16="http://schemas.microsoft.com/office/drawing/2014/main" id="{D3B416F2-80F5-4D7B-BD23-DA3F13C422C8}"/>
                </a:ext>
              </a:extLst>
            </p:cNvPr>
            <p:cNvSpPr>
              <a:spLocks noChangeAspect="1" noChangeArrowheads="1"/>
            </p:cNvSpPr>
            <p:nvPr/>
          </p:nvSpPr>
          <p:spPr bwMode="auto">
            <a:xfrm>
              <a:off x="2333635" y="2741420"/>
              <a:ext cx="86154" cy="8615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4" name="Oval 28">
              <a:extLst>
                <a:ext uri="{FF2B5EF4-FFF2-40B4-BE49-F238E27FC236}">
                  <a16:creationId xmlns:a16="http://schemas.microsoft.com/office/drawing/2014/main" id="{66691BB9-EEE4-44A4-9F09-8AB4273BE05C}"/>
                </a:ext>
              </a:extLst>
            </p:cNvPr>
            <p:cNvSpPr>
              <a:spLocks noChangeAspect="1" noChangeArrowheads="1"/>
            </p:cNvSpPr>
            <p:nvPr/>
          </p:nvSpPr>
          <p:spPr bwMode="auto">
            <a:xfrm>
              <a:off x="1439952" y="2782568"/>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5" name="Oval 29">
              <a:extLst>
                <a:ext uri="{FF2B5EF4-FFF2-40B4-BE49-F238E27FC236}">
                  <a16:creationId xmlns:a16="http://schemas.microsoft.com/office/drawing/2014/main" id="{C2326CED-DE29-413C-BBA2-71CD6EB267C9}"/>
                </a:ext>
              </a:extLst>
            </p:cNvPr>
            <p:cNvSpPr>
              <a:spLocks noChangeAspect="1" noChangeArrowheads="1"/>
            </p:cNvSpPr>
            <p:nvPr/>
          </p:nvSpPr>
          <p:spPr bwMode="auto">
            <a:xfrm>
              <a:off x="1762706" y="2818572"/>
              <a:ext cx="86154"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6" name="Oval 30">
              <a:extLst>
                <a:ext uri="{FF2B5EF4-FFF2-40B4-BE49-F238E27FC236}">
                  <a16:creationId xmlns:a16="http://schemas.microsoft.com/office/drawing/2014/main" id="{16AEFD04-E3F8-4748-9327-85A1E8907E9D}"/>
                </a:ext>
              </a:extLst>
            </p:cNvPr>
            <p:cNvSpPr>
              <a:spLocks noChangeAspect="1" noChangeArrowheads="1"/>
            </p:cNvSpPr>
            <p:nvPr/>
          </p:nvSpPr>
          <p:spPr bwMode="auto">
            <a:xfrm>
              <a:off x="2665390" y="2777424"/>
              <a:ext cx="86154"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7" name="Oval 31">
              <a:extLst>
                <a:ext uri="{FF2B5EF4-FFF2-40B4-BE49-F238E27FC236}">
                  <a16:creationId xmlns:a16="http://schemas.microsoft.com/office/drawing/2014/main" id="{75B67F1D-0299-4C77-94D1-6182B76B7571}"/>
                </a:ext>
              </a:extLst>
            </p:cNvPr>
            <p:cNvSpPr>
              <a:spLocks noChangeAspect="1" noChangeArrowheads="1"/>
            </p:cNvSpPr>
            <p:nvPr/>
          </p:nvSpPr>
          <p:spPr bwMode="auto">
            <a:xfrm>
              <a:off x="3110303" y="2904726"/>
              <a:ext cx="86154" cy="86154"/>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8" name="Oval 32">
              <a:extLst>
                <a:ext uri="{FF2B5EF4-FFF2-40B4-BE49-F238E27FC236}">
                  <a16:creationId xmlns:a16="http://schemas.microsoft.com/office/drawing/2014/main" id="{D9AD4B27-26EE-45D0-8476-FAE99F8858C7}"/>
                </a:ext>
              </a:extLst>
            </p:cNvPr>
            <p:cNvSpPr>
              <a:spLocks noChangeAspect="1" noChangeArrowheads="1"/>
            </p:cNvSpPr>
            <p:nvPr/>
          </p:nvSpPr>
          <p:spPr bwMode="auto">
            <a:xfrm>
              <a:off x="2905849" y="2782568"/>
              <a:ext cx="86153" cy="86153"/>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9" name="AutoShape 33">
              <a:extLst>
                <a:ext uri="{FF2B5EF4-FFF2-40B4-BE49-F238E27FC236}">
                  <a16:creationId xmlns:a16="http://schemas.microsoft.com/office/drawing/2014/main" id="{0B5074B5-0E62-4946-8FCC-9598804A0E5F}"/>
                </a:ext>
              </a:extLst>
            </p:cNvPr>
            <p:cNvSpPr>
              <a:spLocks noChangeAspect="1" noChangeArrowheads="1"/>
            </p:cNvSpPr>
            <p:nvPr/>
          </p:nvSpPr>
          <p:spPr bwMode="auto">
            <a:xfrm>
              <a:off x="2098892" y="4670232"/>
              <a:ext cx="285464" cy="326612"/>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00" name="Oval 34">
              <a:extLst>
                <a:ext uri="{FF2B5EF4-FFF2-40B4-BE49-F238E27FC236}">
                  <a16:creationId xmlns:a16="http://schemas.microsoft.com/office/drawing/2014/main" id="{829A69AA-3CDA-4806-8E80-64AFF55A4E34}"/>
                </a:ext>
              </a:extLst>
            </p:cNvPr>
            <p:cNvSpPr>
              <a:spLocks noChangeAspect="1" noChangeArrowheads="1"/>
            </p:cNvSpPr>
            <p:nvPr/>
          </p:nvSpPr>
          <p:spPr bwMode="auto">
            <a:xfrm>
              <a:off x="1400089" y="535431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sp>
          <p:nvSpPr>
            <p:cNvPr id="101" name="AutoShape 39">
              <a:extLst>
                <a:ext uri="{FF2B5EF4-FFF2-40B4-BE49-F238E27FC236}">
                  <a16:creationId xmlns:a16="http://schemas.microsoft.com/office/drawing/2014/main" id="{ED1026B1-79F4-4CD7-83CD-1F02D634CED8}"/>
                </a:ext>
              </a:extLst>
            </p:cNvPr>
            <p:cNvSpPr>
              <a:spLocks noChangeAspect="1" noChangeArrowheads="1"/>
            </p:cNvSpPr>
            <p:nvPr/>
          </p:nvSpPr>
          <p:spPr bwMode="auto">
            <a:xfrm rot="18900000">
              <a:off x="2444220" y="4917120"/>
              <a:ext cx="276464" cy="455200"/>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102" name="Oval 34">
              <a:extLst>
                <a:ext uri="{FF2B5EF4-FFF2-40B4-BE49-F238E27FC236}">
                  <a16:creationId xmlns:a16="http://schemas.microsoft.com/office/drawing/2014/main" id="{C7F9131F-872D-4472-A485-FA258E87A9DF}"/>
                </a:ext>
              </a:extLst>
            </p:cNvPr>
            <p:cNvSpPr>
              <a:spLocks noChangeAspect="1" noChangeArrowheads="1"/>
            </p:cNvSpPr>
            <p:nvPr/>
          </p:nvSpPr>
          <p:spPr bwMode="auto">
            <a:xfrm>
              <a:off x="2675988" y="533623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cxnSp>
          <p:nvCxnSpPr>
            <p:cNvPr id="103" name="直線矢印コネクタ 102">
              <a:extLst>
                <a:ext uri="{FF2B5EF4-FFF2-40B4-BE49-F238E27FC236}">
                  <a16:creationId xmlns:a16="http://schemas.microsoft.com/office/drawing/2014/main" id="{54BE5386-CBC0-4B8E-B918-E5555B304A4A}"/>
                </a:ext>
              </a:extLst>
            </p:cNvPr>
            <p:cNvCxnSpPr/>
            <p:nvPr/>
          </p:nvCxnSpPr>
          <p:spPr>
            <a:xfrm flipV="1">
              <a:off x="2241623" y="2718692"/>
              <a:ext cx="305466" cy="210679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04" name="直線矢印コネクタ 103">
              <a:extLst>
                <a:ext uri="{FF2B5EF4-FFF2-40B4-BE49-F238E27FC236}">
                  <a16:creationId xmlns:a16="http://schemas.microsoft.com/office/drawing/2014/main" id="{53F67457-9CDF-47EF-B9D7-BA496457FC4C}"/>
                </a:ext>
              </a:extLst>
            </p:cNvPr>
            <p:cNvCxnSpPr>
              <a:cxnSpLocks/>
            </p:cNvCxnSpPr>
            <p:nvPr/>
          </p:nvCxnSpPr>
          <p:spPr>
            <a:xfrm flipH="1" flipV="1">
              <a:off x="1782353" y="2743880"/>
              <a:ext cx="453771" cy="210679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grpSp>
      <p:sp>
        <p:nvSpPr>
          <p:cNvPr id="3" name="テキスト ボックス 2">
            <a:extLst>
              <a:ext uri="{FF2B5EF4-FFF2-40B4-BE49-F238E27FC236}">
                <a16:creationId xmlns:a16="http://schemas.microsoft.com/office/drawing/2014/main" id="{E12782C5-5827-4854-A768-63FCE512BD68}"/>
              </a:ext>
            </a:extLst>
          </p:cNvPr>
          <p:cNvSpPr txBox="1"/>
          <p:nvPr/>
        </p:nvSpPr>
        <p:spPr>
          <a:xfrm>
            <a:off x="1839085" y="3894034"/>
            <a:ext cx="1133644" cy="369332"/>
          </a:xfrm>
          <a:prstGeom prst="rect">
            <a:avLst/>
          </a:prstGeom>
          <a:noFill/>
        </p:spPr>
        <p:txBody>
          <a:bodyPr wrap="none" rtlCol="0">
            <a:spAutoFit/>
          </a:bodyPr>
          <a:lstStyle/>
          <a:p>
            <a:pPr algn="l"/>
            <a:r>
              <a:rPr kumimoji="1" lang="en-US" altLang="ja-JP" dirty="0">
                <a:effectLst/>
              </a:rPr>
              <a:t>QGP fluid</a:t>
            </a:r>
            <a:endParaRPr kumimoji="1" lang="ja-JP" altLang="en-US" dirty="0">
              <a:effectLst/>
            </a:endParaRPr>
          </a:p>
        </p:txBody>
      </p:sp>
      <p:sp>
        <p:nvSpPr>
          <p:cNvPr id="105" name="テキスト ボックス 104">
            <a:extLst>
              <a:ext uri="{FF2B5EF4-FFF2-40B4-BE49-F238E27FC236}">
                <a16:creationId xmlns:a16="http://schemas.microsoft.com/office/drawing/2014/main" id="{20B47C20-07B8-4B3F-A564-F459191D15C2}"/>
              </a:ext>
            </a:extLst>
          </p:cNvPr>
          <p:cNvSpPr txBox="1"/>
          <p:nvPr/>
        </p:nvSpPr>
        <p:spPr>
          <a:xfrm>
            <a:off x="3143779" y="2540215"/>
            <a:ext cx="1303562" cy="369332"/>
          </a:xfrm>
          <a:prstGeom prst="rect">
            <a:avLst/>
          </a:prstGeom>
          <a:noFill/>
        </p:spPr>
        <p:txBody>
          <a:bodyPr wrap="none" rtlCol="0">
            <a:spAutoFit/>
          </a:bodyPr>
          <a:lstStyle/>
          <a:p>
            <a:pPr algn="l"/>
            <a:r>
              <a:rPr kumimoji="1" lang="en-US" altLang="ja-JP" dirty="0">
                <a:effectLst/>
              </a:rPr>
              <a:t>hadron gas</a:t>
            </a:r>
            <a:endParaRPr kumimoji="1" lang="ja-JP" altLang="en-US" dirty="0">
              <a:effectLst/>
            </a:endParaRPr>
          </a:p>
        </p:txBody>
      </p:sp>
      <p:sp>
        <p:nvSpPr>
          <p:cNvPr id="106" name="テキスト ボックス 105">
            <a:extLst>
              <a:ext uri="{FF2B5EF4-FFF2-40B4-BE49-F238E27FC236}">
                <a16:creationId xmlns:a16="http://schemas.microsoft.com/office/drawing/2014/main" id="{90630D75-AD96-4579-B483-FCBDCBE77D45}"/>
              </a:ext>
            </a:extLst>
          </p:cNvPr>
          <p:cNvSpPr txBox="1"/>
          <p:nvPr/>
        </p:nvSpPr>
        <p:spPr>
          <a:xfrm>
            <a:off x="251978" y="5633088"/>
            <a:ext cx="1173719" cy="646331"/>
          </a:xfrm>
          <a:prstGeom prst="rect">
            <a:avLst/>
          </a:prstGeom>
          <a:noFill/>
        </p:spPr>
        <p:txBody>
          <a:bodyPr wrap="none" rtlCol="0">
            <a:spAutoFit/>
          </a:bodyPr>
          <a:lstStyle/>
          <a:p>
            <a:pPr algn="l"/>
            <a:r>
              <a:rPr kumimoji="1" lang="en-US" altLang="ja-JP" dirty="0">
                <a:effectLst/>
              </a:rPr>
              <a:t>Gluon </a:t>
            </a:r>
          </a:p>
          <a:p>
            <a:pPr algn="l"/>
            <a:r>
              <a:rPr kumimoji="1" lang="en-US" altLang="ja-JP" dirty="0">
                <a:effectLst/>
              </a:rPr>
              <a:t>saturation</a:t>
            </a:r>
            <a:endParaRPr kumimoji="1" lang="ja-JP" altLang="en-US" dirty="0">
              <a:effectLst/>
            </a:endParaRPr>
          </a:p>
        </p:txBody>
      </p:sp>
      <p:sp>
        <p:nvSpPr>
          <p:cNvPr id="107" name="テキスト ボックス 106">
            <a:extLst>
              <a:ext uri="{FF2B5EF4-FFF2-40B4-BE49-F238E27FC236}">
                <a16:creationId xmlns:a16="http://schemas.microsoft.com/office/drawing/2014/main" id="{F99F1221-03EB-4848-B446-72D8DA96C377}"/>
              </a:ext>
            </a:extLst>
          </p:cNvPr>
          <p:cNvSpPr txBox="1"/>
          <p:nvPr/>
        </p:nvSpPr>
        <p:spPr>
          <a:xfrm>
            <a:off x="1579812" y="2382038"/>
            <a:ext cx="428322" cy="369332"/>
          </a:xfrm>
          <a:prstGeom prst="rect">
            <a:avLst/>
          </a:prstGeom>
          <a:noFill/>
        </p:spPr>
        <p:txBody>
          <a:bodyPr wrap="none" rtlCol="0">
            <a:spAutoFit/>
          </a:bodyPr>
          <a:lstStyle/>
          <a:p>
            <a:pPr algn="l"/>
            <a:r>
              <a:rPr kumimoji="1" lang="en-US" altLang="ja-JP" dirty="0">
                <a:effectLst/>
              </a:rPr>
              <a:t>jet</a:t>
            </a:r>
            <a:endParaRPr kumimoji="1" lang="ja-JP" altLang="en-US" dirty="0">
              <a:effectLst/>
            </a:endParaRPr>
          </a:p>
        </p:txBody>
      </p:sp>
      <p:sp>
        <p:nvSpPr>
          <p:cNvPr id="108" name="テキスト ボックス 107">
            <a:extLst>
              <a:ext uri="{FF2B5EF4-FFF2-40B4-BE49-F238E27FC236}">
                <a16:creationId xmlns:a16="http://schemas.microsoft.com/office/drawing/2014/main" id="{FE14FDF2-AFFF-4805-8718-4CDFA9814C54}"/>
              </a:ext>
            </a:extLst>
          </p:cNvPr>
          <p:cNvSpPr txBox="1"/>
          <p:nvPr/>
        </p:nvSpPr>
        <p:spPr>
          <a:xfrm>
            <a:off x="2620521" y="2360614"/>
            <a:ext cx="428322" cy="369332"/>
          </a:xfrm>
          <a:prstGeom prst="rect">
            <a:avLst/>
          </a:prstGeom>
          <a:noFill/>
        </p:spPr>
        <p:txBody>
          <a:bodyPr wrap="none" rtlCol="0">
            <a:spAutoFit/>
          </a:bodyPr>
          <a:lstStyle/>
          <a:p>
            <a:pPr algn="ctr"/>
            <a:r>
              <a:rPr kumimoji="1" lang="en-US" altLang="ja-JP" dirty="0">
                <a:effectLst/>
              </a:rPr>
              <a:t>jet</a:t>
            </a:r>
            <a:endParaRPr kumimoji="1" lang="ja-JP" altLang="en-US" dirty="0">
              <a:effectLst/>
            </a:endParaRPr>
          </a:p>
        </p:txBody>
      </p:sp>
      <p:cxnSp>
        <p:nvCxnSpPr>
          <p:cNvPr id="109" name="直線矢印コネクタ 108">
            <a:extLst>
              <a:ext uri="{FF2B5EF4-FFF2-40B4-BE49-F238E27FC236}">
                <a16:creationId xmlns:a16="http://schemas.microsoft.com/office/drawing/2014/main" id="{5AB0F816-DD19-4DF1-BA3D-F40F6CCF5829}"/>
              </a:ext>
            </a:extLst>
          </p:cNvPr>
          <p:cNvCxnSpPr>
            <a:cxnSpLocks/>
            <a:stCxn id="43" idx="0"/>
            <a:endCxn id="48" idx="2"/>
          </p:cNvCxnSpPr>
          <p:nvPr/>
        </p:nvCxnSpPr>
        <p:spPr>
          <a:xfrm flipH="1" flipV="1">
            <a:off x="7877038" y="2827481"/>
            <a:ext cx="2220954" cy="50454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グループ化 124">
            <a:extLst>
              <a:ext uri="{FF2B5EF4-FFF2-40B4-BE49-F238E27FC236}">
                <a16:creationId xmlns:a16="http://schemas.microsoft.com/office/drawing/2014/main" id="{58CEAAEA-0794-4B61-A683-3901ED4BD938}"/>
              </a:ext>
            </a:extLst>
          </p:cNvPr>
          <p:cNvGrpSpPr>
            <a:grpSpLocks noChangeAspect="1"/>
          </p:cNvGrpSpPr>
          <p:nvPr/>
        </p:nvGrpSpPr>
        <p:grpSpPr>
          <a:xfrm>
            <a:off x="11162575" y="5333195"/>
            <a:ext cx="791146" cy="1728871"/>
            <a:chOff x="1795273" y="2610896"/>
            <a:chExt cx="1977865" cy="4322177"/>
          </a:xfrm>
        </p:grpSpPr>
        <p:pic>
          <p:nvPicPr>
            <p:cNvPr id="126" name="グラフィックス 125" descr="装飾的な円">
              <a:extLst>
                <a:ext uri="{FF2B5EF4-FFF2-40B4-BE49-F238E27FC236}">
                  <a16:creationId xmlns:a16="http://schemas.microsoft.com/office/drawing/2014/main" id="{60B7353A-8D45-48F0-9042-42CFD2F09FA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127" name="グラフィックス 126" descr="中心点から放射状に広がる複数の円">
              <a:extLst>
                <a:ext uri="{FF2B5EF4-FFF2-40B4-BE49-F238E27FC236}">
                  <a16:creationId xmlns:a16="http://schemas.microsoft.com/office/drawing/2014/main" id="{130BCF4B-E0BF-4277-B1F1-934E9B90A47B}"/>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
        <p:nvSpPr>
          <p:cNvPr id="5" name="テキスト ボックス 4">
            <a:extLst>
              <a:ext uri="{FF2B5EF4-FFF2-40B4-BE49-F238E27FC236}">
                <a16:creationId xmlns:a16="http://schemas.microsoft.com/office/drawing/2014/main" id="{95DC4AB4-A076-4E0D-BE19-05D6C7573040}"/>
              </a:ext>
            </a:extLst>
          </p:cNvPr>
          <p:cNvSpPr txBox="1"/>
          <p:nvPr/>
        </p:nvSpPr>
        <p:spPr>
          <a:xfrm>
            <a:off x="6471948" y="6195735"/>
            <a:ext cx="3568606" cy="461665"/>
          </a:xfrm>
          <a:prstGeom prst="rect">
            <a:avLst/>
          </a:prstGeom>
          <a:noFill/>
        </p:spPr>
        <p:txBody>
          <a:bodyPr wrap="none" rtlCol="0">
            <a:spAutoFit/>
          </a:bodyPr>
          <a:lstStyle/>
          <a:p>
            <a:pPr algn="l"/>
            <a:r>
              <a:rPr kumimoji="1" lang="ja-JP" altLang="en-US" sz="2400" dirty="0"/>
              <a:t>イベントジェネレータ</a:t>
            </a:r>
            <a:r>
              <a:rPr kumimoji="1" lang="en-US" altLang="ja-JP" sz="2400" dirty="0"/>
              <a:t>: PYTHIA</a:t>
            </a:r>
            <a:endParaRPr kumimoji="1" lang="ja-JP" altLang="en-US" sz="2400" dirty="0"/>
          </a:p>
        </p:txBody>
      </p:sp>
      <p:sp>
        <p:nvSpPr>
          <p:cNvPr id="10" name="テキスト ボックス 9">
            <a:extLst>
              <a:ext uri="{FF2B5EF4-FFF2-40B4-BE49-F238E27FC236}">
                <a16:creationId xmlns:a16="http://schemas.microsoft.com/office/drawing/2014/main" id="{063BBF96-88B0-4FEC-A5F4-27D2A4884AFD}"/>
              </a:ext>
            </a:extLst>
          </p:cNvPr>
          <p:cNvSpPr txBox="1"/>
          <p:nvPr/>
        </p:nvSpPr>
        <p:spPr>
          <a:xfrm>
            <a:off x="6888729" y="5402255"/>
            <a:ext cx="2735044" cy="461665"/>
          </a:xfrm>
          <a:prstGeom prst="rect">
            <a:avLst/>
          </a:prstGeom>
          <a:noFill/>
        </p:spPr>
        <p:txBody>
          <a:bodyPr wrap="none" rtlCol="0">
            <a:spAutoFit/>
          </a:bodyPr>
          <a:lstStyle/>
          <a:p>
            <a:pPr algn="l"/>
            <a:r>
              <a:rPr kumimoji="1" lang="ja-JP" altLang="en-US" sz="2400" dirty="0"/>
              <a:t>動的コアーコロナ模型</a:t>
            </a:r>
          </a:p>
        </p:txBody>
      </p:sp>
      <p:cxnSp>
        <p:nvCxnSpPr>
          <p:cNvPr id="110" name="直線矢印コネクタ 109">
            <a:extLst>
              <a:ext uri="{FF2B5EF4-FFF2-40B4-BE49-F238E27FC236}">
                <a16:creationId xmlns:a16="http://schemas.microsoft.com/office/drawing/2014/main" id="{CCC501B0-54EA-4F53-A21A-13663F0D94ED}"/>
              </a:ext>
            </a:extLst>
          </p:cNvPr>
          <p:cNvCxnSpPr>
            <a:cxnSpLocks/>
            <a:stCxn id="5" idx="0"/>
            <a:endCxn id="10" idx="2"/>
          </p:cNvCxnSpPr>
          <p:nvPr/>
        </p:nvCxnSpPr>
        <p:spPr>
          <a:xfrm flipV="1">
            <a:off x="8256251" y="5863920"/>
            <a:ext cx="0" cy="3318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99AFDD08-763F-4C31-B4AC-7924B6262D71}"/>
              </a:ext>
            </a:extLst>
          </p:cNvPr>
          <p:cNvCxnSpPr>
            <a:cxnSpLocks/>
            <a:stCxn id="10" idx="0"/>
            <a:endCxn id="45" idx="2"/>
          </p:cNvCxnSpPr>
          <p:nvPr/>
        </p:nvCxnSpPr>
        <p:spPr>
          <a:xfrm flipH="1" flipV="1">
            <a:off x="6266859" y="5179934"/>
            <a:ext cx="1989392" cy="22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158EA34C-C24B-4FD0-AC41-D11886161972}"/>
              </a:ext>
            </a:extLst>
          </p:cNvPr>
          <p:cNvSpPr txBox="1"/>
          <p:nvPr/>
        </p:nvSpPr>
        <p:spPr>
          <a:xfrm>
            <a:off x="9337120" y="2590108"/>
            <a:ext cx="2794355" cy="523220"/>
          </a:xfrm>
          <a:prstGeom prst="rect">
            <a:avLst/>
          </a:prstGeom>
          <a:noFill/>
        </p:spPr>
        <p:txBody>
          <a:bodyPr wrap="none" rtlCol="0">
            <a:spAutoFit/>
          </a:bodyPr>
          <a:lstStyle/>
          <a:p>
            <a:pPr algn="l"/>
            <a:r>
              <a:rPr kumimoji="1" lang="en-US" altLang="ja-JP" sz="2800" dirty="0">
                <a:solidFill>
                  <a:srgbClr val="FFFF00"/>
                </a:solidFill>
              </a:rPr>
              <a:t>Soft from corona</a:t>
            </a:r>
            <a:endParaRPr kumimoji="1" lang="ja-JP" altLang="en-US" sz="2800" dirty="0">
              <a:solidFill>
                <a:srgbClr val="FFFF00"/>
              </a:solidFill>
            </a:endParaRPr>
          </a:p>
        </p:txBody>
      </p:sp>
    </p:spTree>
    <p:extLst>
      <p:ext uri="{BB962C8B-B14F-4D97-AF65-F5344CB8AC3E}">
        <p14:creationId xmlns:p14="http://schemas.microsoft.com/office/powerpoint/2010/main" val="140658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C1359A-0720-4443-B157-79B51182B6A0}"/>
              </a:ext>
            </a:extLst>
          </p:cNvPr>
          <p:cNvSpPr>
            <a:spLocks noGrp="1"/>
          </p:cNvSpPr>
          <p:nvPr>
            <p:ph type="title"/>
          </p:nvPr>
        </p:nvSpPr>
        <p:spPr/>
        <p:txBody>
          <a:bodyPr>
            <a:normAutofit/>
          </a:bodyPr>
          <a:lstStyle/>
          <a:p>
            <a:pPr algn="ctr"/>
            <a:r>
              <a:rPr lang="ja-JP" altLang="en-US" sz="4000" dirty="0"/>
              <a:t>ボトムアップ的なアプローチ</a:t>
            </a:r>
            <a:endParaRPr kumimoji="1" lang="ja-JP" altLang="en-US" sz="4000" dirty="0"/>
          </a:p>
        </p:txBody>
      </p:sp>
      <p:pic>
        <p:nvPicPr>
          <p:cNvPr id="4" name="図 3">
            <a:extLst>
              <a:ext uri="{FF2B5EF4-FFF2-40B4-BE49-F238E27FC236}">
                <a16:creationId xmlns:a16="http://schemas.microsoft.com/office/drawing/2014/main" id="{08FF3557-49F5-47C1-862A-DD0719CF5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7466" y="1918891"/>
            <a:ext cx="2949593" cy="1862901"/>
          </a:xfrm>
          <a:prstGeom prst="rect">
            <a:avLst/>
          </a:prstGeom>
        </p:spPr>
      </p:pic>
      <p:sp>
        <p:nvSpPr>
          <p:cNvPr id="5" name="正方形/長方形 4">
            <a:extLst>
              <a:ext uri="{FF2B5EF4-FFF2-40B4-BE49-F238E27FC236}">
                <a16:creationId xmlns:a16="http://schemas.microsoft.com/office/drawing/2014/main" id="{BE30FFFB-7314-464D-B9CE-A86C55A5CAF7}"/>
              </a:ext>
            </a:extLst>
          </p:cNvPr>
          <p:cNvSpPr/>
          <p:nvPr/>
        </p:nvSpPr>
        <p:spPr>
          <a:xfrm>
            <a:off x="6338935" y="3772389"/>
            <a:ext cx="2526654" cy="338554"/>
          </a:xfrm>
          <a:prstGeom prst="rect">
            <a:avLst/>
          </a:prstGeom>
        </p:spPr>
        <p:txBody>
          <a:bodyPr wrap="none">
            <a:spAutoFit/>
          </a:bodyPr>
          <a:lstStyle/>
          <a:p>
            <a:r>
              <a:rPr kumimoji="1" lang="en-US" altLang="ja-JP" sz="1600" dirty="0"/>
              <a:t>3-D event display(STAR)</a:t>
            </a:r>
          </a:p>
        </p:txBody>
      </p:sp>
      <p:sp>
        <p:nvSpPr>
          <p:cNvPr id="10" name="テキスト ボックス 9">
            <a:extLst>
              <a:ext uri="{FF2B5EF4-FFF2-40B4-BE49-F238E27FC236}">
                <a16:creationId xmlns:a16="http://schemas.microsoft.com/office/drawing/2014/main" id="{BDD82589-728D-4D31-83E5-50350D8D8992}"/>
              </a:ext>
            </a:extLst>
          </p:cNvPr>
          <p:cNvSpPr txBox="1"/>
          <p:nvPr/>
        </p:nvSpPr>
        <p:spPr>
          <a:xfrm>
            <a:off x="7519074" y="4829494"/>
            <a:ext cx="2249334" cy="1938992"/>
          </a:xfrm>
          <a:prstGeom prst="rect">
            <a:avLst/>
          </a:prstGeom>
          <a:noFill/>
          <a:ln w="38100">
            <a:solidFill>
              <a:schemeClr val="tx1"/>
            </a:solidFill>
          </a:ln>
        </p:spPr>
        <p:txBody>
          <a:bodyPr wrap="none" rtlCol="0">
            <a:spAutoFit/>
          </a:bodyPr>
          <a:lstStyle/>
          <a:p>
            <a:pPr algn="l"/>
            <a:r>
              <a:rPr kumimoji="1" lang="en-US" altLang="ja-JP" sz="2400" dirty="0"/>
              <a:t>QGP</a:t>
            </a:r>
            <a:r>
              <a:rPr kumimoji="1" lang="ja-JP" altLang="en-US" sz="2400" dirty="0"/>
              <a:t>の物性量</a:t>
            </a:r>
            <a:endParaRPr kumimoji="1" lang="en-US" altLang="ja-JP" sz="2400" dirty="0"/>
          </a:p>
          <a:p>
            <a:pPr marL="457200" indent="-457200" algn="l">
              <a:buFont typeface="Arial" panose="020B0604020202020204" pitchFamily="34" charset="0"/>
              <a:buChar char="•"/>
            </a:pPr>
            <a:r>
              <a:rPr kumimoji="1" lang="ja-JP" altLang="en-US" sz="2400" dirty="0"/>
              <a:t>状態方程式</a:t>
            </a:r>
            <a:endParaRPr kumimoji="1" lang="en-US" altLang="ja-JP" sz="2400" dirty="0"/>
          </a:p>
          <a:p>
            <a:pPr marL="457200" indent="-457200" algn="l">
              <a:buFont typeface="Arial" panose="020B0604020202020204" pitchFamily="34" charset="0"/>
              <a:buChar char="•"/>
            </a:pPr>
            <a:r>
              <a:rPr kumimoji="1" lang="ja-JP" altLang="en-US" sz="2400" dirty="0"/>
              <a:t>輸送係数</a:t>
            </a:r>
            <a:endParaRPr kumimoji="1" lang="en-US" altLang="ja-JP" sz="2400" dirty="0"/>
          </a:p>
          <a:p>
            <a:pPr marL="457200" indent="-457200" algn="l">
              <a:buFont typeface="Arial" panose="020B0604020202020204" pitchFamily="34" charset="0"/>
              <a:buChar char="•"/>
            </a:pPr>
            <a:r>
              <a:rPr kumimoji="1" lang="ja-JP" altLang="en-US" sz="2400" dirty="0"/>
              <a:t>阻止能</a:t>
            </a:r>
            <a:endParaRPr kumimoji="1" lang="en-US" altLang="ja-JP" sz="2400" dirty="0"/>
          </a:p>
          <a:p>
            <a:pPr marL="457200" indent="-457200" algn="l">
              <a:buFont typeface="Arial" panose="020B0604020202020204" pitchFamily="34" charset="0"/>
              <a:buChar char="•"/>
            </a:pPr>
            <a:r>
              <a:rPr kumimoji="1" lang="en-US" altLang="ja-JP" sz="2400" dirty="0"/>
              <a:t>…</a:t>
            </a:r>
          </a:p>
        </p:txBody>
      </p:sp>
      <p:pic>
        <p:nvPicPr>
          <p:cNvPr id="11" name="図 10">
            <a:extLst>
              <a:ext uri="{FF2B5EF4-FFF2-40B4-BE49-F238E27FC236}">
                <a16:creationId xmlns:a16="http://schemas.microsoft.com/office/drawing/2014/main" id="{B395EE1D-062D-4175-ABED-BCEC1DD54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090" y="1844824"/>
            <a:ext cx="3725801" cy="1862901"/>
          </a:xfrm>
          <a:prstGeom prst="rect">
            <a:avLst/>
          </a:prstGeom>
        </p:spPr>
      </p:pic>
      <p:sp>
        <p:nvSpPr>
          <p:cNvPr id="13" name="正方形/長方形 12">
            <a:extLst>
              <a:ext uri="{FF2B5EF4-FFF2-40B4-BE49-F238E27FC236}">
                <a16:creationId xmlns:a16="http://schemas.microsoft.com/office/drawing/2014/main" id="{07C05CC3-38EA-4330-89F8-6EF88CFC0303}"/>
              </a:ext>
            </a:extLst>
          </p:cNvPr>
          <p:cNvSpPr/>
          <p:nvPr/>
        </p:nvSpPr>
        <p:spPr>
          <a:xfrm rot="16200000">
            <a:off x="-1233897" y="3150134"/>
            <a:ext cx="4348108" cy="584775"/>
          </a:xfrm>
          <a:prstGeom prst="rect">
            <a:avLst/>
          </a:prstGeom>
        </p:spPr>
        <p:txBody>
          <a:bodyPr wrap="square">
            <a:spAutoFit/>
          </a:bodyPr>
          <a:lstStyle/>
          <a:p>
            <a:pPr algn="r"/>
            <a:r>
              <a:rPr lang="en-US" altLang="ja-JP" sz="1600" dirty="0">
                <a:latin typeface="+mn-ea"/>
              </a:rPr>
              <a:t>http://www.esa.int/spaceinimages/Images</a:t>
            </a:r>
          </a:p>
          <a:p>
            <a:pPr algn="r"/>
            <a:r>
              <a:rPr lang="en-US" altLang="ja-JP" sz="1600" dirty="0">
                <a:latin typeface="+mn-ea"/>
              </a:rPr>
              <a:t>/2013/04/</a:t>
            </a:r>
            <a:r>
              <a:rPr lang="en-US" altLang="ja-JP" sz="1600" dirty="0" err="1">
                <a:latin typeface="+mn-ea"/>
              </a:rPr>
              <a:t>Planck_CMB_black_background</a:t>
            </a:r>
            <a:endParaRPr lang="ja-JP" altLang="en-US" sz="1600" dirty="0">
              <a:latin typeface="+mn-ea"/>
            </a:endParaRPr>
          </a:p>
        </p:txBody>
      </p:sp>
      <p:sp>
        <p:nvSpPr>
          <p:cNvPr id="15" name="テキスト ボックス 14">
            <a:extLst>
              <a:ext uri="{FF2B5EF4-FFF2-40B4-BE49-F238E27FC236}">
                <a16:creationId xmlns:a16="http://schemas.microsoft.com/office/drawing/2014/main" id="{A732ADEC-B745-497D-9BF5-B0CE61AB8610}"/>
              </a:ext>
            </a:extLst>
          </p:cNvPr>
          <p:cNvSpPr txBox="1"/>
          <p:nvPr/>
        </p:nvSpPr>
        <p:spPr>
          <a:xfrm>
            <a:off x="1048562" y="3707725"/>
            <a:ext cx="4375635" cy="584775"/>
          </a:xfrm>
          <a:prstGeom prst="rect">
            <a:avLst/>
          </a:prstGeom>
          <a:noFill/>
        </p:spPr>
        <p:txBody>
          <a:bodyPr wrap="square" rtlCol="0">
            <a:spAutoFit/>
          </a:bodyPr>
          <a:lstStyle/>
          <a:p>
            <a:pPr algn="ctr"/>
            <a:r>
              <a:rPr kumimoji="1" lang="en-US" altLang="ja-JP" sz="1600" dirty="0">
                <a:latin typeface="Yu Gothic UI Semilight" panose="020B0400000000000000" pitchFamily="50" charset="-128"/>
                <a:ea typeface="Yu Gothic UI Semilight" panose="020B0400000000000000" pitchFamily="50" charset="-128"/>
              </a:rPr>
              <a:t>Cosmic Microwave Background</a:t>
            </a:r>
          </a:p>
          <a:p>
            <a:pPr algn="ctr"/>
            <a:r>
              <a:rPr kumimoji="1" lang="en-US" altLang="ja-JP" sz="1600" dirty="0">
                <a:latin typeface="Yu Gothic UI Semilight" panose="020B0400000000000000" pitchFamily="50" charset="-128"/>
                <a:ea typeface="Yu Gothic UI Semilight" panose="020B0400000000000000" pitchFamily="50" charset="-128"/>
              </a:rPr>
              <a:t>Fluctuations</a:t>
            </a:r>
            <a:r>
              <a:rPr kumimoji="1" lang="ja-JP" altLang="en-US" sz="1600" dirty="0">
                <a:latin typeface="Yu Gothic UI Semilight" panose="020B0400000000000000" pitchFamily="50" charset="-128"/>
                <a:ea typeface="Yu Gothic UI Semilight" panose="020B0400000000000000" pitchFamily="50" charset="-128"/>
              </a:rPr>
              <a:t> </a:t>
            </a:r>
            <a:r>
              <a:rPr kumimoji="1" lang="en-US" altLang="ja-JP" sz="1600" dirty="0">
                <a:latin typeface="Yu Gothic UI Semilight" panose="020B0400000000000000" pitchFamily="50" charset="-128"/>
                <a:ea typeface="Yu Gothic UI Semilight" panose="020B0400000000000000" pitchFamily="50" charset="-128"/>
              </a:rPr>
              <a:t>of</a:t>
            </a:r>
            <a:r>
              <a:rPr kumimoji="1" lang="ja-JP" altLang="en-US" sz="1600" dirty="0">
                <a:latin typeface="Yu Gothic UI Semilight" panose="020B0400000000000000" pitchFamily="50" charset="-128"/>
                <a:ea typeface="Yu Gothic UI Semilight" panose="020B0400000000000000" pitchFamily="50" charset="-128"/>
              </a:rPr>
              <a:t> </a:t>
            </a:r>
            <a:r>
              <a:rPr kumimoji="1" lang="en-US" altLang="ja-JP" sz="1600" dirty="0">
                <a:latin typeface="Yu Gothic UI Semilight" panose="020B0400000000000000" pitchFamily="50" charset="-128"/>
                <a:ea typeface="Yu Gothic UI Semilight" panose="020B0400000000000000" pitchFamily="50" charset="-128"/>
              </a:rPr>
              <a:t>temperature  (Planck)</a:t>
            </a:r>
            <a:endParaRPr kumimoji="1" lang="ja-JP" altLang="en-US" sz="1600" dirty="0">
              <a:latin typeface="Yu Gothic UI Semilight" panose="020B0400000000000000" pitchFamily="50" charset="-128"/>
              <a:ea typeface="Yu Gothic UI Semilight" panose="020B0400000000000000" pitchFamily="50" charset="-128"/>
            </a:endParaRPr>
          </a:p>
        </p:txBody>
      </p:sp>
      <p:sp>
        <p:nvSpPr>
          <p:cNvPr id="3" name="テキスト ボックス 2">
            <a:extLst>
              <a:ext uri="{FF2B5EF4-FFF2-40B4-BE49-F238E27FC236}">
                <a16:creationId xmlns:a16="http://schemas.microsoft.com/office/drawing/2014/main" id="{AF3219F4-4B16-4041-BEF4-BC9E3303D252}"/>
              </a:ext>
            </a:extLst>
          </p:cNvPr>
          <p:cNvSpPr txBox="1"/>
          <p:nvPr/>
        </p:nvSpPr>
        <p:spPr>
          <a:xfrm>
            <a:off x="1847528" y="4874384"/>
            <a:ext cx="2521844" cy="1938992"/>
          </a:xfrm>
          <a:prstGeom prst="rect">
            <a:avLst/>
          </a:prstGeom>
          <a:noFill/>
          <a:ln w="38100">
            <a:solidFill>
              <a:schemeClr val="tx1"/>
            </a:solidFill>
          </a:ln>
        </p:spPr>
        <p:txBody>
          <a:bodyPr wrap="none" rtlCol="0">
            <a:spAutoFit/>
          </a:bodyPr>
          <a:lstStyle/>
          <a:p>
            <a:pPr algn="l"/>
            <a:r>
              <a:rPr kumimoji="1" lang="ja-JP" altLang="en-US" sz="2400" dirty="0"/>
              <a:t>宇宙論的パラメータ</a:t>
            </a:r>
            <a:endParaRPr kumimoji="1" lang="en-US" altLang="ja-JP" sz="2400" dirty="0"/>
          </a:p>
          <a:p>
            <a:pPr marL="342900" indent="-342900" algn="l">
              <a:buFont typeface="Arial" panose="020B0604020202020204" pitchFamily="34" charset="0"/>
              <a:buChar char="•"/>
            </a:pPr>
            <a:r>
              <a:rPr kumimoji="1" lang="ja-JP" altLang="en-US" sz="2400" dirty="0"/>
              <a:t>エネルギー組成</a:t>
            </a:r>
            <a:endParaRPr kumimoji="1" lang="en-US" altLang="ja-JP" sz="2400" dirty="0"/>
          </a:p>
          <a:p>
            <a:pPr marL="342900" indent="-342900" algn="l">
              <a:buFont typeface="Arial" panose="020B0604020202020204" pitchFamily="34" charset="0"/>
              <a:buChar char="•"/>
            </a:pPr>
            <a:r>
              <a:rPr kumimoji="1" lang="ja-JP" altLang="en-US" sz="2400" dirty="0"/>
              <a:t>ハッブル定数</a:t>
            </a:r>
            <a:endParaRPr kumimoji="1" lang="en-US" altLang="ja-JP" sz="2400" dirty="0"/>
          </a:p>
          <a:p>
            <a:pPr marL="342900" indent="-342900" algn="l">
              <a:buFont typeface="Arial" panose="020B0604020202020204" pitchFamily="34" charset="0"/>
              <a:buChar char="•"/>
            </a:pPr>
            <a:r>
              <a:rPr kumimoji="1" lang="ja-JP" altLang="en-US" sz="2400" dirty="0"/>
              <a:t>宇宙の寿命</a:t>
            </a:r>
            <a:endParaRPr kumimoji="1" lang="en-US" altLang="ja-JP" sz="2400" dirty="0"/>
          </a:p>
          <a:p>
            <a:pPr marL="457200" indent="-457200" algn="l">
              <a:buFont typeface="Arial" panose="020B0604020202020204" pitchFamily="34" charset="0"/>
              <a:buChar char="•"/>
            </a:pPr>
            <a:r>
              <a:rPr kumimoji="1" lang="en-US" altLang="ja-JP" sz="2400" dirty="0"/>
              <a:t>…</a:t>
            </a:r>
          </a:p>
        </p:txBody>
      </p:sp>
      <p:sp>
        <p:nvSpPr>
          <p:cNvPr id="6" name="矢印: 下 5">
            <a:extLst>
              <a:ext uri="{FF2B5EF4-FFF2-40B4-BE49-F238E27FC236}">
                <a16:creationId xmlns:a16="http://schemas.microsoft.com/office/drawing/2014/main" id="{60B33619-0016-4A1A-BE1E-AB752D464D7D}"/>
              </a:ext>
            </a:extLst>
          </p:cNvPr>
          <p:cNvSpPr/>
          <p:nvPr/>
        </p:nvSpPr>
        <p:spPr>
          <a:xfrm>
            <a:off x="8228432" y="4167371"/>
            <a:ext cx="830998" cy="64163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BE159437-D48A-4608-B2BF-BEA2EA480718}"/>
              </a:ext>
            </a:extLst>
          </p:cNvPr>
          <p:cNvSpPr/>
          <p:nvPr/>
        </p:nvSpPr>
        <p:spPr>
          <a:xfrm>
            <a:off x="2726174" y="4221088"/>
            <a:ext cx="830998" cy="64163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455FB19E-74E9-4F3E-B5B6-17FED05FC9BA}"/>
              </a:ext>
            </a:extLst>
          </p:cNvPr>
          <p:cNvPicPr>
            <a:picLocks noChangeAspect="1"/>
          </p:cNvPicPr>
          <p:nvPr/>
        </p:nvPicPr>
        <p:blipFill rotWithShape="1">
          <a:blip r:embed="rId4"/>
          <a:srcRect l="11055" t="7378" r="7211" b="3487"/>
          <a:stretch/>
        </p:blipFill>
        <p:spPr>
          <a:xfrm>
            <a:off x="9340157" y="1816192"/>
            <a:ext cx="2575089" cy="2129300"/>
          </a:xfrm>
          <a:prstGeom prst="rect">
            <a:avLst/>
          </a:prstGeom>
        </p:spPr>
      </p:pic>
      <p:sp>
        <p:nvSpPr>
          <p:cNvPr id="19" name="正方形/長方形 18">
            <a:extLst>
              <a:ext uri="{FF2B5EF4-FFF2-40B4-BE49-F238E27FC236}">
                <a16:creationId xmlns:a16="http://schemas.microsoft.com/office/drawing/2014/main" id="{9F287C29-C0A7-4FEB-A544-7C64877DF41F}"/>
              </a:ext>
            </a:extLst>
          </p:cNvPr>
          <p:cNvSpPr/>
          <p:nvPr/>
        </p:nvSpPr>
        <p:spPr>
          <a:xfrm>
            <a:off x="9422884" y="3932269"/>
            <a:ext cx="2409634" cy="338554"/>
          </a:xfrm>
          <a:prstGeom prst="rect">
            <a:avLst/>
          </a:prstGeom>
        </p:spPr>
        <p:txBody>
          <a:bodyPr wrap="none">
            <a:spAutoFit/>
          </a:bodyPr>
          <a:lstStyle/>
          <a:p>
            <a:r>
              <a:rPr kumimoji="1" lang="en-US" altLang="ja-JP" sz="1600" dirty="0" err="1"/>
              <a:t>Y.Zhou</a:t>
            </a:r>
            <a:r>
              <a:rPr kumimoji="1" lang="en-US" altLang="ja-JP" sz="1600" dirty="0"/>
              <a:t>, talk at QM2018</a:t>
            </a:r>
          </a:p>
        </p:txBody>
      </p:sp>
      <p:sp>
        <p:nvSpPr>
          <p:cNvPr id="8" name="テキスト ボックス 7">
            <a:extLst>
              <a:ext uri="{FF2B5EF4-FFF2-40B4-BE49-F238E27FC236}">
                <a16:creationId xmlns:a16="http://schemas.microsoft.com/office/drawing/2014/main" id="{F9B55E80-5666-4205-AB83-2C29B08C8E07}"/>
              </a:ext>
            </a:extLst>
          </p:cNvPr>
          <p:cNvSpPr txBox="1"/>
          <p:nvPr/>
        </p:nvSpPr>
        <p:spPr>
          <a:xfrm>
            <a:off x="1990439" y="1346856"/>
            <a:ext cx="2339102" cy="523220"/>
          </a:xfrm>
          <a:prstGeom prst="rect">
            <a:avLst/>
          </a:prstGeom>
          <a:noFill/>
        </p:spPr>
        <p:txBody>
          <a:bodyPr wrap="none" rtlCol="0">
            <a:spAutoFit/>
          </a:bodyPr>
          <a:lstStyle/>
          <a:p>
            <a:pPr algn="l"/>
            <a:r>
              <a:rPr kumimoji="1" lang="ja-JP" altLang="en-US" sz="2800" u="sng" dirty="0"/>
              <a:t>観測的宇宙論</a:t>
            </a:r>
          </a:p>
        </p:txBody>
      </p:sp>
      <p:sp>
        <p:nvSpPr>
          <p:cNvPr id="16" name="テキスト ボックス 15">
            <a:extLst>
              <a:ext uri="{FF2B5EF4-FFF2-40B4-BE49-F238E27FC236}">
                <a16:creationId xmlns:a16="http://schemas.microsoft.com/office/drawing/2014/main" id="{F3468A6F-4FD7-4431-8D5E-8137BFB0AD28}"/>
              </a:ext>
            </a:extLst>
          </p:cNvPr>
          <p:cNvSpPr txBox="1"/>
          <p:nvPr/>
        </p:nvSpPr>
        <p:spPr>
          <a:xfrm>
            <a:off x="6986582" y="1332919"/>
            <a:ext cx="4442242" cy="523220"/>
          </a:xfrm>
          <a:prstGeom prst="rect">
            <a:avLst/>
          </a:prstGeom>
          <a:noFill/>
        </p:spPr>
        <p:txBody>
          <a:bodyPr wrap="none" rtlCol="0">
            <a:spAutoFit/>
          </a:bodyPr>
          <a:lstStyle/>
          <a:p>
            <a:pPr algn="l"/>
            <a:r>
              <a:rPr kumimoji="1" lang="ja-JP" altLang="en-US" sz="2800" u="sng" dirty="0"/>
              <a:t>高エネルギー原子核衝突反応</a:t>
            </a:r>
          </a:p>
        </p:txBody>
      </p:sp>
      <p:grpSp>
        <p:nvGrpSpPr>
          <p:cNvPr id="17" name="グループ化 16">
            <a:extLst>
              <a:ext uri="{FF2B5EF4-FFF2-40B4-BE49-F238E27FC236}">
                <a16:creationId xmlns:a16="http://schemas.microsoft.com/office/drawing/2014/main" id="{924C5CE0-161B-4F6B-91F1-B6B619240748}"/>
              </a:ext>
            </a:extLst>
          </p:cNvPr>
          <p:cNvGrpSpPr>
            <a:grpSpLocks noChangeAspect="1"/>
          </p:cNvGrpSpPr>
          <p:nvPr/>
        </p:nvGrpSpPr>
        <p:grpSpPr>
          <a:xfrm>
            <a:off x="11162575" y="5333195"/>
            <a:ext cx="791146" cy="1728871"/>
            <a:chOff x="1795273" y="2610896"/>
            <a:chExt cx="1977865" cy="4322177"/>
          </a:xfrm>
        </p:grpSpPr>
        <p:pic>
          <p:nvPicPr>
            <p:cNvPr id="20" name="グラフィックス 19" descr="装飾的な円">
              <a:extLst>
                <a:ext uri="{FF2B5EF4-FFF2-40B4-BE49-F238E27FC236}">
                  <a16:creationId xmlns:a16="http://schemas.microsoft.com/office/drawing/2014/main" id="{2175E455-665C-4133-9D90-051411D4E6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21" name="グラフィックス 20" descr="中心点から放射状に広がる複数の円">
              <a:extLst>
                <a:ext uri="{FF2B5EF4-FFF2-40B4-BE49-F238E27FC236}">
                  <a16:creationId xmlns:a16="http://schemas.microsoft.com/office/drawing/2014/main" id="{16DDDC4B-C01B-4BA4-9BD3-358A5F9F08BE}"/>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p:pic>
        <p:nvPicPr>
          <p:cNvPr id="22" name="Picture 6">
            <a:extLst>
              <a:ext uri="{FF2B5EF4-FFF2-40B4-BE49-F238E27FC236}">
                <a16:creationId xmlns:a16="http://schemas.microsoft.com/office/drawing/2014/main" id="{37A95BAB-5AD0-4E85-B802-55110710A7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67" y="5189515"/>
            <a:ext cx="1038931" cy="1558395"/>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F24A0D67-BF16-44A4-A5A8-58178EBD2E58}"/>
              </a:ext>
            </a:extLst>
          </p:cNvPr>
          <p:cNvSpPr/>
          <p:nvPr/>
        </p:nvSpPr>
        <p:spPr>
          <a:xfrm rot="16200000">
            <a:off x="-3082565" y="2374521"/>
            <a:ext cx="6465776" cy="338554"/>
          </a:xfrm>
          <a:prstGeom prst="rect">
            <a:avLst/>
          </a:prstGeom>
        </p:spPr>
        <p:txBody>
          <a:bodyPr wrap="square">
            <a:spAutoFit/>
          </a:bodyPr>
          <a:lstStyle/>
          <a:p>
            <a:r>
              <a:rPr lang="en-US" altLang="ja-JP" sz="1600" dirty="0"/>
              <a:t>https://www.nobelprize.org/prizes/physics/2019/peebles/facts/</a:t>
            </a:r>
            <a:endParaRPr lang="ja-JP" altLang="en-US" sz="1600" dirty="0"/>
          </a:p>
        </p:txBody>
      </p:sp>
    </p:spTree>
    <p:extLst>
      <p:ext uri="{BB962C8B-B14F-4D97-AF65-F5344CB8AC3E}">
        <p14:creationId xmlns:p14="http://schemas.microsoft.com/office/powerpoint/2010/main" val="397531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7174CF-1B26-4F6A-95F3-8926A566673A}"/>
              </a:ext>
            </a:extLst>
          </p:cNvPr>
          <p:cNvSpPr>
            <a:spLocks noGrp="1"/>
          </p:cNvSpPr>
          <p:nvPr>
            <p:ph type="title"/>
          </p:nvPr>
        </p:nvSpPr>
        <p:spPr>
          <a:xfrm>
            <a:off x="838200" y="365127"/>
            <a:ext cx="10515600" cy="1325563"/>
          </a:xfrm>
        </p:spPr>
        <p:txBody>
          <a:bodyPr>
            <a:normAutofit/>
          </a:bodyPr>
          <a:lstStyle/>
          <a:p>
            <a:pPr algn="ctr"/>
            <a:r>
              <a:rPr lang="ja-JP" altLang="en-US" sz="4000" dirty="0"/>
              <a:t>コロナの寄与の重要性</a:t>
            </a:r>
            <a:r>
              <a:rPr lang="en-US" altLang="ja-JP" sz="4000" dirty="0"/>
              <a:t>1</a:t>
            </a:r>
            <a:endParaRPr kumimoji="1" lang="ja-JP" altLang="en-US" sz="4000" dirty="0"/>
          </a:p>
        </p:txBody>
      </p:sp>
      <p:grpSp>
        <p:nvGrpSpPr>
          <p:cNvPr id="11" name="グループ化 10">
            <a:extLst>
              <a:ext uri="{FF2B5EF4-FFF2-40B4-BE49-F238E27FC236}">
                <a16:creationId xmlns:a16="http://schemas.microsoft.com/office/drawing/2014/main" id="{D0C7F652-9A96-468F-836E-CBDD22D98431}"/>
              </a:ext>
            </a:extLst>
          </p:cNvPr>
          <p:cNvGrpSpPr>
            <a:grpSpLocks noChangeAspect="1"/>
          </p:cNvGrpSpPr>
          <p:nvPr/>
        </p:nvGrpSpPr>
        <p:grpSpPr>
          <a:xfrm>
            <a:off x="11162575" y="5338672"/>
            <a:ext cx="791146" cy="1728871"/>
            <a:chOff x="1795273" y="2610896"/>
            <a:chExt cx="1977865" cy="4322177"/>
          </a:xfrm>
        </p:grpSpPr>
        <p:pic>
          <p:nvPicPr>
            <p:cNvPr id="12" name="グラフィックス 11" descr="装飾的な円">
              <a:extLst>
                <a:ext uri="{FF2B5EF4-FFF2-40B4-BE49-F238E27FC236}">
                  <a16:creationId xmlns:a16="http://schemas.microsoft.com/office/drawing/2014/main" id="{FDE4A0AE-05D8-4F18-8ED6-52507D8045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3" name="グラフィックス 12" descr="中心点から放射状に広がる複数の円">
              <a:extLst>
                <a:ext uri="{FF2B5EF4-FFF2-40B4-BE49-F238E27FC236}">
                  <a16:creationId xmlns:a16="http://schemas.microsoft.com/office/drawing/2014/main" id="{94B08AD7-5CFE-4724-8884-656E32DEEFFE}"/>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pic>
        <p:nvPicPr>
          <p:cNvPr id="15" name="Picture 5">
            <a:extLst>
              <a:ext uri="{FF2B5EF4-FFF2-40B4-BE49-F238E27FC236}">
                <a16:creationId xmlns:a16="http://schemas.microsoft.com/office/drawing/2014/main" id="{E5183EBF-D340-41B7-A911-9C6BE7B8841C}"/>
              </a:ext>
            </a:extLst>
          </p:cNvPr>
          <p:cNvPicPr>
            <a:picLocks noChangeAspect="1"/>
          </p:cNvPicPr>
          <p:nvPr/>
        </p:nvPicPr>
        <p:blipFill>
          <a:blip r:embed="rId6"/>
          <a:stretch>
            <a:fillRect/>
          </a:stretch>
        </p:blipFill>
        <p:spPr>
          <a:xfrm>
            <a:off x="1231402" y="1309915"/>
            <a:ext cx="4710728" cy="4397628"/>
          </a:xfrm>
          <a:prstGeom prst="rect">
            <a:avLst/>
          </a:prstGeom>
        </p:spPr>
      </p:pic>
      <p:pic>
        <p:nvPicPr>
          <p:cNvPr id="17" name="Picture 8">
            <a:extLst>
              <a:ext uri="{FF2B5EF4-FFF2-40B4-BE49-F238E27FC236}">
                <a16:creationId xmlns:a16="http://schemas.microsoft.com/office/drawing/2014/main" id="{F4877758-FE83-476E-8AD7-745CD434203D}"/>
              </a:ext>
            </a:extLst>
          </p:cNvPr>
          <p:cNvPicPr>
            <a:picLocks noChangeAspect="1"/>
          </p:cNvPicPr>
          <p:nvPr/>
        </p:nvPicPr>
        <p:blipFill>
          <a:blip r:embed="rId7"/>
          <a:stretch>
            <a:fillRect/>
          </a:stretch>
        </p:blipFill>
        <p:spPr>
          <a:xfrm>
            <a:off x="6277853" y="1268760"/>
            <a:ext cx="5119798" cy="4391430"/>
          </a:xfrm>
          <a:prstGeom prst="rect">
            <a:avLst/>
          </a:prstGeom>
        </p:spPr>
      </p:pic>
      <p:sp>
        <p:nvSpPr>
          <p:cNvPr id="19" name="TextBox 17">
            <a:extLst>
              <a:ext uri="{FF2B5EF4-FFF2-40B4-BE49-F238E27FC236}">
                <a16:creationId xmlns:a16="http://schemas.microsoft.com/office/drawing/2014/main" id="{A05CC5C2-AEE0-41D6-8C08-901081856152}"/>
              </a:ext>
            </a:extLst>
          </p:cNvPr>
          <p:cNvSpPr txBox="1"/>
          <p:nvPr/>
        </p:nvSpPr>
        <p:spPr>
          <a:xfrm>
            <a:off x="8236706" y="1385763"/>
            <a:ext cx="2666820" cy="523220"/>
          </a:xfrm>
          <a:prstGeom prst="rect">
            <a:avLst/>
          </a:prstGeom>
          <a:noFill/>
        </p:spPr>
        <p:txBody>
          <a:bodyPr wrap="square" rtlCol="0">
            <a:spAutoFit/>
          </a:bodyPr>
          <a:lstStyle/>
          <a:p>
            <a:pPr algn="ctr"/>
            <a:r>
              <a:rPr lang="en-US" altLang="ja-JP" sz="2800" dirty="0" err="1">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rPr>
              <a:t>Pb+Pb</a:t>
            </a:r>
            <a:r>
              <a:rPr lang="en-US" altLang="ja-JP" sz="2800" dirty="0">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rPr>
              <a:t> 2.76 </a:t>
            </a:r>
            <a:r>
              <a:rPr lang="en-US" altLang="ja-JP" sz="2800" dirty="0" err="1">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rPr>
              <a:t>TeV</a:t>
            </a:r>
            <a:endParaRPr lang="en-US" sz="2800" dirty="0">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endParaRPr>
          </a:p>
        </p:txBody>
      </p:sp>
      <p:grpSp>
        <p:nvGrpSpPr>
          <p:cNvPr id="21" name="Group 19">
            <a:extLst>
              <a:ext uri="{FF2B5EF4-FFF2-40B4-BE49-F238E27FC236}">
                <a16:creationId xmlns:a16="http://schemas.microsoft.com/office/drawing/2014/main" id="{3FCA169F-D692-4902-AB87-D5B999ABEEAF}"/>
              </a:ext>
            </a:extLst>
          </p:cNvPr>
          <p:cNvGrpSpPr/>
          <p:nvPr/>
        </p:nvGrpSpPr>
        <p:grpSpPr>
          <a:xfrm>
            <a:off x="3935091" y="1899929"/>
            <a:ext cx="1383038" cy="201268"/>
            <a:chOff x="8294331" y="5358083"/>
            <a:chExt cx="1959412" cy="259596"/>
          </a:xfrm>
        </p:grpSpPr>
        <p:sp>
          <p:nvSpPr>
            <p:cNvPr id="22" name="Oval 20">
              <a:extLst>
                <a:ext uri="{FF2B5EF4-FFF2-40B4-BE49-F238E27FC236}">
                  <a16:creationId xmlns:a16="http://schemas.microsoft.com/office/drawing/2014/main" id="{94381FAF-AC4D-4D75-8A83-72E8D87C4879}"/>
                </a:ext>
              </a:extLst>
            </p:cNvPr>
            <p:cNvSpPr/>
            <p:nvPr/>
          </p:nvSpPr>
          <p:spPr>
            <a:xfrm>
              <a:off x="889478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1">
              <a:extLst>
                <a:ext uri="{FF2B5EF4-FFF2-40B4-BE49-F238E27FC236}">
                  <a16:creationId xmlns:a16="http://schemas.microsoft.com/office/drawing/2014/main" id="{5A3776E5-C40E-477C-8B33-9E634454230D}"/>
                </a:ext>
              </a:extLst>
            </p:cNvPr>
            <p:cNvSpPr/>
            <p:nvPr/>
          </p:nvSpPr>
          <p:spPr>
            <a:xfrm>
              <a:off x="946599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2">
              <a:extLst>
                <a:ext uri="{FF2B5EF4-FFF2-40B4-BE49-F238E27FC236}">
                  <a16:creationId xmlns:a16="http://schemas.microsoft.com/office/drawing/2014/main" id="{12B3DAF9-1ED4-4732-BC30-6212FCB52D2F}"/>
                </a:ext>
              </a:extLst>
            </p:cNvPr>
            <p:cNvSpPr/>
            <p:nvPr/>
          </p:nvSpPr>
          <p:spPr>
            <a:xfrm>
              <a:off x="8294331" y="5358083"/>
              <a:ext cx="541041" cy="251285"/>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3">
              <a:extLst>
                <a:ext uri="{FF2B5EF4-FFF2-40B4-BE49-F238E27FC236}">
                  <a16:creationId xmlns:a16="http://schemas.microsoft.com/office/drawing/2014/main" id="{B1378900-C787-451C-A25E-7698B3E7DA6B}"/>
                </a:ext>
              </a:extLst>
            </p:cNvPr>
            <p:cNvSpPr/>
            <p:nvPr/>
          </p:nvSpPr>
          <p:spPr>
            <a:xfrm rot="10800000">
              <a:off x="9712702" y="5366393"/>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4">
            <a:extLst>
              <a:ext uri="{FF2B5EF4-FFF2-40B4-BE49-F238E27FC236}">
                <a16:creationId xmlns:a16="http://schemas.microsoft.com/office/drawing/2014/main" id="{B867E543-9EAA-470D-A55A-835BDB18401C}"/>
              </a:ext>
            </a:extLst>
          </p:cNvPr>
          <p:cNvGrpSpPr/>
          <p:nvPr/>
        </p:nvGrpSpPr>
        <p:grpSpPr>
          <a:xfrm>
            <a:off x="8943457" y="1809420"/>
            <a:ext cx="1848971" cy="506716"/>
            <a:chOff x="7677900" y="1282967"/>
            <a:chExt cx="3845987" cy="1054004"/>
          </a:xfrm>
        </p:grpSpPr>
        <p:sp>
          <p:nvSpPr>
            <p:cNvPr id="27" name="Oval 25">
              <a:extLst>
                <a:ext uri="{FF2B5EF4-FFF2-40B4-BE49-F238E27FC236}">
                  <a16:creationId xmlns:a16="http://schemas.microsoft.com/office/drawing/2014/main" id="{EF6C97EF-18FC-4CC1-ADAC-90619C65B1B1}"/>
                </a:ext>
              </a:extLst>
            </p:cNvPr>
            <p:cNvSpPr/>
            <p:nvPr/>
          </p:nvSpPr>
          <p:spPr>
            <a:xfrm>
              <a:off x="8437574" y="1282968"/>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Yu Gothic UI Semilight" panose="020B0400000000000000" pitchFamily="50" charset="-128"/>
                <a:cs typeface="Calibri" panose="020F0502020204030204" pitchFamily="34" charset="0"/>
              </a:endParaRPr>
            </a:p>
          </p:txBody>
        </p:sp>
        <p:sp>
          <p:nvSpPr>
            <p:cNvPr id="28" name="Arrow: Right 26">
              <a:extLst>
                <a:ext uri="{FF2B5EF4-FFF2-40B4-BE49-F238E27FC236}">
                  <a16:creationId xmlns:a16="http://schemas.microsoft.com/office/drawing/2014/main" id="{A3E9297A-C670-4616-9B7E-44BDA286540C}"/>
                </a:ext>
              </a:extLst>
            </p:cNvPr>
            <p:cNvSpPr/>
            <p:nvPr/>
          </p:nvSpPr>
          <p:spPr>
            <a:xfrm>
              <a:off x="7677900"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Yu Gothic UI Semilight" panose="020B0400000000000000" pitchFamily="50" charset="-128"/>
                <a:cs typeface="Calibri" panose="020F0502020204030204" pitchFamily="34" charset="0"/>
              </a:endParaRPr>
            </a:p>
          </p:txBody>
        </p:sp>
        <p:sp>
          <p:nvSpPr>
            <p:cNvPr id="29" name="Arrow: Right 27">
              <a:extLst>
                <a:ext uri="{FF2B5EF4-FFF2-40B4-BE49-F238E27FC236}">
                  <a16:creationId xmlns:a16="http://schemas.microsoft.com/office/drawing/2014/main" id="{AD96A809-188B-4437-842E-C1F488F2818F}"/>
                </a:ext>
              </a:extLst>
            </p:cNvPr>
            <p:cNvSpPr/>
            <p:nvPr/>
          </p:nvSpPr>
          <p:spPr>
            <a:xfrm rot="10800000">
              <a:off x="10982846"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Yu Gothic UI Semilight" panose="020B0400000000000000" pitchFamily="50" charset="-128"/>
                <a:cs typeface="Calibri" panose="020F0502020204030204" pitchFamily="34" charset="0"/>
              </a:endParaRPr>
            </a:p>
          </p:txBody>
        </p:sp>
        <p:sp>
          <p:nvSpPr>
            <p:cNvPr id="30" name="Oval 28">
              <a:extLst>
                <a:ext uri="{FF2B5EF4-FFF2-40B4-BE49-F238E27FC236}">
                  <a16:creationId xmlns:a16="http://schemas.microsoft.com/office/drawing/2014/main" id="{2266331A-A663-437D-B696-83C0B57D1477}"/>
                </a:ext>
              </a:extLst>
            </p:cNvPr>
            <p:cNvSpPr/>
            <p:nvPr/>
          </p:nvSpPr>
          <p:spPr>
            <a:xfrm>
              <a:off x="9710210" y="1282967"/>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Yu Gothic UI Semilight" panose="020B0400000000000000" pitchFamily="50" charset="-128"/>
                <a:cs typeface="Calibri" panose="020F0502020204030204" pitchFamily="34" charset="0"/>
              </a:endParaRPr>
            </a:p>
          </p:txBody>
        </p:sp>
      </p:grpSp>
      <p:sp>
        <p:nvSpPr>
          <p:cNvPr id="31" name="TextBox 35">
            <a:extLst>
              <a:ext uri="{FF2B5EF4-FFF2-40B4-BE49-F238E27FC236}">
                <a16:creationId xmlns:a16="http://schemas.microsoft.com/office/drawing/2014/main" id="{526E8000-799A-4D54-9EB3-813BD6C6FACF}"/>
              </a:ext>
            </a:extLst>
          </p:cNvPr>
          <p:cNvSpPr txBox="1"/>
          <p:nvPr/>
        </p:nvSpPr>
        <p:spPr>
          <a:xfrm>
            <a:off x="1127448" y="3599552"/>
            <a:ext cx="1208221" cy="584775"/>
          </a:xfrm>
          <a:prstGeom prst="rect">
            <a:avLst/>
          </a:prstGeom>
          <a:noFill/>
        </p:spPr>
        <p:txBody>
          <a:bodyPr wrap="square" rtlCol="0">
            <a:spAutoFit/>
          </a:bodyPr>
          <a:lstStyle/>
          <a:p>
            <a:r>
              <a:rPr lang="en-US" altLang="ja-JP" sz="3200" dirty="0">
                <a:solidFill>
                  <a:srgbClr val="C00000"/>
                </a:solidFill>
                <a:latin typeface="Yu Gothic UI Semilight" panose="020B0400000000000000" pitchFamily="50" charset="-128"/>
                <a:cs typeface="Calibri" panose="020F0502020204030204" pitchFamily="34" charset="0"/>
              </a:rPr>
              <a:t>Core</a:t>
            </a:r>
            <a:endParaRPr lang="en-US" sz="3200" dirty="0">
              <a:solidFill>
                <a:srgbClr val="C00000"/>
              </a:solidFill>
              <a:latin typeface="Yu Gothic UI Semilight" panose="020B0400000000000000" pitchFamily="50" charset="-128"/>
              <a:cs typeface="Calibri" panose="020F0502020204030204" pitchFamily="34" charset="0"/>
            </a:endParaRPr>
          </a:p>
        </p:txBody>
      </p:sp>
      <p:sp>
        <p:nvSpPr>
          <p:cNvPr id="32" name="TextBox 36">
            <a:extLst>
              <a:ext uri="{FF2B5EF4-FFF2-40B4-BE49-F238E27FC236}">
                <a16:creationId xmlns:a16="http://schemas.microsoft.com/office/drawing/2014/main" id="{899A02DF-324E-4614-BD65-F92BE37F4F74}"/>
              </a:ext>
            </a:extLst>
          </p:cNvPr>
          <p:cNvSpPr txBox="1"/>
          <p:nvPr/>
        </p:nvSpPr>
        <p:spPr>
          <a:xfrm>
            <a:off x="2382493" y="2353555"/>
            <a:ext cx="1470297" cy="584775"/>
          </a:xfrm>
          <a:prstGeom prst="rect">
            <a:avLst/>
          </a:prstGeom>
          <a:noFill/>
        </p:spPr>
        <p:txBody>
          <a:bodyPr wrap="square" rtlCol="0">
            <a:spAutoFit/>
          </a:bodyPr>
          <a:lstStyle/>
          <a:p>
            <a:r>
              <a:rPr lang="en-US" altLang="ja-JP" sz="3200" dirty="0">
                <a:solidFill>
                  <a:srgbClr val="1F4E79"/>
                </a:solidFill>
                <a:latin typeface="Yu Gothic UI Semilight" panose="020B0400000000000000" pitchFamily="50" charset="-128"/>
                <a:cs typeface="Calibri" panose="020F0502020204030204" pitchFamily="34" charset="0"/>
              </a:rPr>
              <a:t>Corona</a:t>
            </a:r>
            <a:endParaRPr lang="en-US" sz="3200" dirty="0">
              <a:solidFill>
                <a:srgbClr val="1F4E79"/>
              </a:solidFill>
              <a:latin typeface="Yu Gothic UI Semilight" panose="020B0400000000000000" pitchFamily="50" charset="-128"/>
              <a:cs typeface="Calibri" panose="020F0502020204030204" pitchFamily="34" charset="0"/>
            </a:endParaRPr>
          </a:p>
        </p:txBody>
      </p:sp>
      <p:sp>
        <p:nvSpPr>
          <p:cNvPr id="33" name="TextBox 37">
            <a:extLst>
              <a:ext uri="{FF2B5EF4-FFF2-40B4-BE49-F238E27FC236}">
                <a16:creationId xmlns:a16="http://schemas.microsoft.com/office/drawing/2014/main" id="{A643CBD5-5F6C-4B5E-8733-92728712B813}"/>
              </a:ext>
            </a:extLst>
          </p:cNvPr>
          <p:cNvSpPr txBox="1"/>
          <p:nvPr/>
        </p:nvSpPr>
        <p:spPr>
          <a:xfrm>
            <a:off x="3825798" y="1364442"/>
            <a:ext cx="1816511" cy="523220"/>
          </a:xfrm>
          <a:prstGeom prst="rect">
            <a:avLst/>
          </a:prstGeom>
          <a:noFill/>
        </p:spPr>
        <p:txBody>
          <a:bodyPr wrap="square" rtlCol="0">
            <a:spAutoFit/>
          </a:bodyPr>
          <a:lstStyle/>
          <a:p>
            <a:pPr algn="ctr"/>
            <a:r>
              <a:rPr lang="en-US" altLang="ja-JP" sz="2800" dirty="0" err="1">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rPr>
              <a:t>p+p</a:t>
            </a:r>
            <a:r>
              <a:rPr lang="en-US" altLang="ja-JP" sz="2800" dirty="0">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rPr>
              <a:t> 7 </a:t>
            </a:r>
            <a:r>
              <a:rPr lang="en-US" altLang="ja-JP" sz="2800" dirty="0" err="1">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rPr>
              <a:t>TeV</a:t>
            </a:r>
            <a:endParaRPr lang="en-US" sz="2800" dirty="0">
              <a:solidFill>
                <a:schemeClr val="bg1"/>
              </a:solidFill>
              <a:latin typeface="Yu Gothic UI Semilight" panose="020B0400000000000000" pitchFamily="50" charset="-128"/>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34" name="TextBox 41">
                <a:extLst>
                  <a:ext uri="{FF2B5EF4-FFF2-40B4-BE49-F238E27FC236}">
                    <a16:creationId xmlns:a16="http://schemas.microsoft.com/office/drawing/2014/main" id="{A4D23646-131B-48F0-973D-6727F60AD6AE}"/>
                  </a:ext>
                </a:extLst>
              </p:cNvPr>
              <p:cNvSpPr txBox="1"/>
              <p:nvPr/>
            </p:nvSpPr>
            <p:spPr>
              <a:xfrm>
                <a:off x="623392" y="5949280"/>
                <a:ext cx="10902554" cy="523220"/>
              </a:xfrm>
              <a:prstGeom prst="rect">
                <a:avLst/>
              </a:prstGeom>
              <a:noFill/>
            </p:spPr>
            <p:txBody>
              <a:bodyPr wrap="square" rtlCol="0">
                <a:spAutoFit/>
              </a:bodyPr>
              <a:lstStyle/>
              <a:p>
                <a:pPr algn="ctr"/>
                <a:r>
                  <a:rPr lang="en-US" altLang="ja-JP" sz="2800" dirty="0">
                    <a:solidFill>
                      <a:schemeClr val="tx1">
                        <a:lumMod val="85000"/>
                        <a:lumOff val="15000"/>
                      </a:schemeClr>
                    </a:solidFill>
                    <a:latin typeface="Yu Gothic UI Semilight" panose="020B0400000000000000" pitchFamily="50" charset="-128"/>
                    <a:ea typeface="Yu Gothic UI Semilight" panose="020B0400000000000000" pitchFamily="50" charset="-128"/>
                    <a:cs typeface="Calibri" panose="020F0502020204030204" pitchFamily="34" charset="0"/>
                  </a:rPr>
                  <a:t>pp: core/corona </a:t>
                </a:r>
                <a14:m>
                  <m:oMath xmlns:m="http://schemas.openxmlformats.org/officeDocument/2006/math">
                    <m:r>
                      <a:rPr lang="en-US" altLang="ja-JP" sz="2800" b="0" i="1" smtClean="0">
                        <a:solidFill>
                          <a:srgbClr val="FFFF00"/>
                        </a:solidFill>
                        <a:latin typeface="Cambria Math" panose="02040503050406030204" pitchFamily="18" charset="0"/>
                        <a:cs typeface="Calibri" panose="020F0502020204030204" pitchFamily="34" charset="0"/>
                      </a:rPr>
                      <m:t>∼</m:t>
                    </m:r>
                    <m:r>
                      <a:rPr lang="en-US" altLang="ja-JP" sz="2800" b="0" i="0" smtClean="0">
                        <a:solidFill>
                          <a:srgbClr val="FFFF00"/>
                        </a:solidFill>
                        <a:latin typeface="Cambria Math" panose="02040503050406030204" pitchFamily="18" charset="0"/>
                        <a:cs typeface="Calibri" panose="020F0502020204030204" pitchFamily="34" charset="0"/>
                      </a:rPr>
                      <m:t>50%</m:t>
                    </m:r>
                  </m:oMath>
                </a14:m>
                <a:r>
                  <a:rPr lang="en-US" altLang="ja-JP" sz="2800" dirty="0">
                    <a:solidFill>
                      <a:schemeClr val="tx1">
                        <a:lumMod val="85000"/>
                        <a:lumOff val="15000"/>
                      </a:schemeClr>
                    </a:solidFill>
                    <a:latin typeface="Yu Gothic UI Semilight" panose="020B0400000000000000" pitchFamily="50" charset="-128"/>
                    <a:ea typeface="Yu Gothic UI Semilight" panose="020B0400000000000000" pitchFamily="50" charset="-128"/>
                    <a:cs typeface="Calibri" panose="020F0502020204030204" pitchFamily="34" charset="0"/>
                  </a:rPr>
                  <a:t> at the highest multiplicity class (0-0.95%)</a:t>
                </a:r>
              </a:p>
            </p:txBody>
          </p:sp>
        </mc:Choice>
        <mc:Fallback xmlns="">
          <p:sp>
            <p:nvSpPr>
              <p:cNvPr id="34" name="TextBox 41">
                <a:extLst>
                  <a:ext uri="{FF2B5EF4-FFF2-40B4-BE49-F238E27FC236}">
                    <a16:creationId xmlns:a16="http://schemas.microsoft.com/office/drawing/2014/main" id="{A4D23646-131B-48F0-973D-6727F60AD6AE}"/>
                  </a:ext>
                </a:extLst>
              </p:cNvPr>
              <p:cNvSpPr txBox="1">
                <a:spLocks noRot="1" noChangeAspect="1" noMove="1" noResize="1" noEditPoints="1" noAdjustHandles="1" noChangeArrowheads="1" noChangeShapeType="1" noTextEdit="1"/>
              </p:cNvSpPr>
              <p:nvPr/>
            </p:nvSpPr>
            <p:spPr>
              <a:xfrm>
                <a:off x="623392" y="5949280"/>
                <a:ext cx="10902554" cy="523220"/>
              </a:xfrm>
              <a:prstGeom prst="rect">
                <a:avLst/>
              </a:prstGeom>
              <a:blipFill>
                <a:blip r:embed="rId8"/>
                <a:stretch>
                  <a:fillRect t="-12791" b="-313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TextBox 42">
                <a:extLst>
                  <a:ext uri="{FF2B5EF4-FFF2-40B4-BE49-F238E27FC236}">
                    <a16:creationId xmlns:a16="http://schemas.microsoft.com/office/drawing/2014/main" id="{93829823-FDB9-43D3-A3F6-D05E593782A0}"/>
                  </a:ext>
                </a:extLst>
              </p:cNvPr>
              <p:cNvSpPr txBox="1"/>
              <p:nvPr/>
            </p:nvSpPr>
            <p:spPr>
              <a:xfrm>
                <a:off x="260676" y="6338700"/>
                <a:ext cx="11673453" cy="523220"/>
              </a:xfrm>
              <a:prstGeom prst="rect">
                <a:avLst/>
              </a:prstGeom>
              <a:noFill/>
            </p:spPr>
            <p:txBody>
              <a:bodyPr wrap="square" rtlCol="0">
                <a:spAutoFit/>
              </a:bodyPr>
              <a:lstStyle/>
              <a:p>
                <a:pPr algn="ctr"/>
                <a:r>
                  <a:rPr lang="en-US" altLang="ja-JP" sz="2800" dirty="0">
                    <a:solidFill>
                      <a:schemeClr val="tx1">
                        <a:lumMod val="85000"/>
                        <a:lumOff val="15000"/>
                      </a:schemeClr>
                    </a:solidFill>
                    <a:latin typeface="Yu Gothic UI Semilight" panose="020B0400000000000000" pitchFamily="50" charset="-128"/>
                    <a:ea typeface="Yu Gothic UI Semilight" panose="020B0400000000000000" pitchFamily="50" charset="-128"/>
                    <a:cs typeface="Calibri" panose="020F0502020204030204" pitchFamily="34" charset="0"/>
                  </a:rPr>
                  <a:t>PbPb: corona </a:t>
                </a:r>
                <a14:m>
                  <m:oMath xmlns:m="http://schemas.openxmlformats.org/officeDocument/2006/math">
                    <m:r>
                      <a:rPr lang="en-US" altLang="ja-JP" sz="2800" b="0" i="1" smtClean="0">
                        <a:solidFill>
                          <a:srgbClr val="FFFF00"/>
                        </a:solidFill>
                        <a:latin typeface="Cambria Math" panose="02040503050406030204" pitchFamily="18" charset="0"/>
                        <a:cs typeface="Calibri" panose="020F0502020204030204" pitchFamily="34" charset="0"/>
                      </a:rPr>
                      <m:t>∼20%</m:t>
                    </m:r>
                  </m:oMath>
                </a14:m>
                <a:r>
                  <a:rPr lang="en-US" altLang="ja-JP" sz="2800" dirty="0">
                    <a:solidFill>
                      <a:schemeClr val="tx1">
                        <a:lumMod val="85000"/>
                        <a:lumOff val="15000"/>
                      </a:schemeClr>
                    </a:solidFill>
                    <a:latin typeface="Yu Gothic UI Semilight" panose="020B0400000000000000" pitchFamily="50" charset="-128"/>
                    <a:ea typeface="Yu Gothic UI Semilight" panose="020B0400000000000000" pitchFamily="50" charset="-128"/>
                    <a:cs typeface="Calibri" panose="020F0502020204030204" pitchFamily="34" charset="0"/>
                  </a:rPr>
                  <a:t> at intermediate centralities (40-60%)</a:t>
                </a:r>
              </a:p>
            </p:txBody>
          </p:sp>
        </mc:Choice>
        <mc:Fallback xmlns="">
          <p:sp>
            <p:nvSpPr>
              <p:cNvPr id="35" name="TextBox 42">
                <a:extLst>
                  <a:ext uri="{FF2B5EF4-FFF2-40B4-BE49-F238E27FC236}">
                    <a16:creationId xmlns:a16="http://schemas.microsoft.com/office/drawing/2014/main" id="{93829823-FDB9-43D3-A3F6-D05E593782A0}"/>
                  </a:ext>
                </a:extLst>
              </p:cNvPr>
              <p:cNvSpPr txBox="1">
                <a:spLocks noRot="1" noChangeAspect="1" noMove="1" noResize="1" noEditPoints="1" noAdjustHandles="1" noChangeArrowheads="1" noChangeShapeType="1" noTextEdit="1"/>
              </p:cNvSpPr>
              <p:nvPr/>
            </p:nvSpPr>
            <p:spPr>
              <a:xfrm>
                <a:off x="260676" y="6338700"/>
                <a:ext cx="11673453" cy="523220"/>
              </a:xfrm>
              <a:prstGeom prst="rect">
                <a:avLst/>
              </a:prstGeom>
              <a:blipFill>
                <a:blip r:embed="rId9"/>
                <a:stretch>
                  <a:fillRect t="-12791" b="-31395"/>
                </a:stretch>
              </a:blipFill>
            </p:spPr>
            <p:txBody>
              <a:bodyPr/>
              <a:lstStyle/>
              <a:p>
                <a:r>
                  <a:rPr lang="ja-JP" altLang="en-US">
                    <a:noFill/>
                  </a:rPr>
                  <a:t> </a:t>
                </a:r>
              </a:p>
            </p:txBody>
          </p:sp>
        </mc:Fallback>
      </mc:AlternateContent>
      <p:sp>
        <p:nvSpPr>
          <p:cNvPr id="36" name="TextBox 12">
            <a:extLst>
              <a:ext uri="{FF2B5EF4-FFF2-40B4-BE49-F238E27FC236}">
                <a16:creationId xmlns:a16="http://schemas.microsoft.com/office/drawing/2014/main" id="{8AA51C66-370A-495C-8BFA-D3E75A6ED33B}"/>
              </a:ext>
            </a:extLst>
          </p:cNvPr>
          <p:cNvSpPr txBox="1"/>
          <p:nvPr/>
        </p:nvSpPr>
        <p:spPr>
          <a:xfrm rot="16200000">
            <a:off x="-2273759" y="3290500"/>
            <a:ext cx="5013471" cy="276999"/>
          </a:xfrm>
          <a:prstGeom prst="rect">
            <a:avLst/>
          </a:prstGeom>
          <a:noFill/>
        </p:spPr>
        <p:txBody>
          <a:bodyPr wrap="square">
            <a:spAutoFit/>
          </a:bodyPr>
          <a:lstStyle/>
          <a:p>
            <a:r>
              <a:rPr lang="fr-FR" sz="1200" dirty="0">
                <a:latin typeface="Yu Gothic UI Semilight" panose="020B0400000000000000" pitchFamily="50" charset="-128"/>
                <a:cs typeface="Calibri" panose="020F0502020204030204" pitchFamily="34" charset="0"/>
              </a:rPr>
              <a:t>J. Adam </a:t>
            </a:r>
            <a:r>
              <a:rPr lang="fr-FR" sz="1200" i="1" dirty="0">
                <a:latin typeface="Yu Gothic UI Semilight" panose="020B0400000000000000" pitchFamily="50" charset="-128"/>
                <a:cs typeface="Calibri" panose="020F0502020204030204" pitchFamily="34" charset="0"/>
              </a:rPr>
              <a:t>et al.</a:t>
            </a:r>
            <a:r>
              <a:rPr lang="fr-FR" sz="1200" dirty="0">
                <a:latin typeface="Yu Gothic UI Semilight" panose="020B0400000000000000" pitchFamily="50" charset="-128"/>
                <a:cs typeface="Calibri" panose="020F0502020204030204" pitchFamily="34" charset="0"/>
              </a:rPr>
              <a:t>, (ALICE Collaboration), Nature Phys. </a:t>
            </a:r>
            <a:r>
              <a:rPr lang="fr-FR" sz="1200" b="1" dirty="0">
                <a:latin typeface="Yu Gothic UI Semilight" panose="020B0400000000000000" pitchFamily="50" charset="-128"/>
                <a:cs typeface="Calibri" panose="020F0502020204030204" pitchFamily="34" charset="0"/>
              </a:rPr>
              <a:t>13</a:t>
            </a:r>
            <a:r>
              <a:rPr lang="fr-FR" sz="1200" dirty="0">
                <a:latin typeface="Yu Gothic UI Semilight" panose="020B0400000000000000" pitchFamily="50" charset="-128"/>
                <a:cs typeface="Calibri" panose="020F0502020204030204" pitchFamily="34" charset="0"/>
              </a:rPr>
              <a:t>, 535-539 (2017) </a:t>
            </a:r>
            <a:endParaRPr lang="en-US" sz="1200" dirty="0">
              <a:latin typeface="Yu Gothic UI Semilight" panose="020B0400000000000000" pitchFamily="50" charset="-128"/>
              <a:cs typeface="Calibri" panose="020F0502020204030204" pitchFamily="34" charset="0"/>
            </a:endParaRPr>
          </a:p>
        </p:txBody>
      </p:sp>
      <p:sp>
        <p:nvSpPr>
          <p:cNvPr id="39" name="TextBox 13">
            <a:extLst>
              <a:ext uri="{FF2B5EF4-FFF2-40B4-BE49-F238E27FC236}">
                <a16:creationId xmlns:a16="http://schemas.microsoft.com/office/drawing/2014/main" id="{D5A02CAF-60B6-4080-8074-0629A2CFD882}"/>
              </a:ext>
            </a:extLst>
          </p:cNvPr>
          <p:cNvSpPr txBox="1"/>
          <p:nvPr/>
        </p:nvSpPr>
        <p:spPr>
          <a:xfrm rot="5400000">
            <a:off x="9506120" y="3509000"/>
            <a:ext cx="5013472" cy="276999"/>
          </a:xfrm>
          <a:prstGeom prst="rect">
            <a:avLst/>
          </a:prstGeom>
          <a:noFill/>
        </p:spPr>
        <p:txBody>
          <a:bodyPr wrap="square">
            <a:spAutoFit/>
          </a:bodyPr>
          <a:lstStyle/>
          <a:p>
            <a:r>
              <a:rPr lang="en-US" sz="1200" dirty="0">
                <a:latin typeface="Yu Gothic UI Semilight" panose="020B0400000000000000" pitchFamily="50" charset="-128"/>
                <a:cs typeface="Calibri" panose="020F0502020204030204" pitchFamily="34" charset="0"/>
              </a:rPr>
              <a:t>K. </a:t>
            </a:r>
            <a:r>
              <a:rPr lang="en-US" sz="1200" dirty="0" err="1">
                <a:latin typeface="Yu Gothic UI Semilight" panose="020B0400000000000000" pitchFamily="50" charset="-128"/>
                <a:cs typeface="Calibri" panose="020F0502020204030204" pitchFamily="34" charset="0"/>
              </a:rPr>
              <a:t>Aamodt</a:t>
            </a:r>
            <a:r>
              <a:rPr lang="en-US" sz="1200" dirty="0">
                <a:latin typeface="Yu Gothic UI Semilight" panose="020B0400000000000000" pitchFamily="50" charset="-128"/>
                <a:cs typeface="Calibri" panose="020F0502020204030204" pitchFamily="34" charset="0"/>
              </a:rPr>
              <a:t> </a:t>
            </a:r>
            <a:r>
              <a:rPr lang="en-US" sz="1200" i="1" dirty="0">
                <a:latin typeface="Yu Gothic UI Semilight" panose="020B0400000000000000" pitchFamily="50" charset="-128"/>
                <a:cs typeface="Calibri" panose="020F0502020204030204" pitchFamily="34" charset="0"/>
              </a:rPr>
              <a:t>et al.</a:t>
            </a:r>
            <a:r>
              <a:rPr lang="en-US" sz="1200" dirty="0">
                <a:latin typeface="Yu Gothic UI Semilight" panose="020B0400000000000000" pitchFamily="50" charset="-128"/>
                <a:cs typeface="Calibri" panose="020F0502020204030204" pitchFamily="34" charset="0"/>
              </a:rPr>
              <a:t>, (ALICE Collaboration), Phys. Rev. Lett. </a:t>
            </a:r>
            <a:r>
              <a:rPr lang="en-US" sz="1200" b="1" dirty="0">
                <a:latin typeface="Yu Gothic UI Semilight" panose="020B0400000000000000" pitchFamily="50" charset="-128"/>
                <a:cs typeface="Calibri" panose="020F0502020204030204" pitchFamily="34" charset="0"/>
              </a:rPr>
              <a:t>106</a:t>
            </a:r>
            <a:r>
              <a:rPr lang="en-US" sz="1200" dirty="0">
                <a:latin typeface="Yu Gothic UI Semilight" panose="020B0400000000000000" pitchFamily="50" charset="-128"/>
                <a:cs typeface="Calibri" panose="020F0502020204030204" pitchFamily="34" charset="0"/>
              </a:rPr>
              <a:t>, 032301 (2011) </a:t>
            </a:r>
          </a:p>
        </p:txBody>
      </p:sp>
      <p:sp>
        <p:nvSpPr>
          <p:cNvPr id="37" name="テキスト ボックス 36">
            <a:extLst>
              <a:ext uri="{FF2B5EF4-FFF2-40B4-BE49-F238E27FC236}">
                <a16:creationId xmlns:a16="http://schemas.microsoft.com/office/drawing/2014/main" id="{E06D75F3-07BE-436A-B2E7-00F732B2B54B}"/>
              </a:ext>
            </a:extLst>
          </p:cNvPr>
          <p:cNvSpPr txBox="1"/>
          <p:nvPr/>
        </p:nvSpPr>
        <p:spPr>
          <a:xfrm>
            <a:off x="6249872" y="5660897"/>
            <a:ext cx="5224507" cy="369332"/>
          </a:xfrm>
          <a:prstGeom prst="rect">
            <a:avLst/>
          </a:prstGeom>
          <a:noFill/>
        </p:spPr>
        <p:txBody>
          <a:bodyPr wrap="none" rtlCol="0">
            <a:spAutoFit/>
          </a:bodyPr>
          <a:lstStyle/>
          <a:p>
            <a:pPr algn="l"/>
            <a:r>
              <a:rPr kumimoji="1" lang="en-US" altLang="ja-JP" dirty="0"/>
              <a:t>Y. </a:t>
            </a:r>
            <a:r>
              <a:rPr kumimoji="1" lang="en-US" altLang="ja-JP" dirty="0" err="1"/>
              <a:t>Kanakubo</a:t>
            </a:r>
            <a:r>
              <a:rPr kumimoji="1" lang="en-US" altLang="ja-JP" dirty="0"/>
              <a:t> </a:t>
            </a:r>
            <a:r>
              <a:rPr kumimoji="1" lang="en-US" altLang="ja-JP" i="1" dirty="0"/>
              <a:t>et al</a:t>
            </a:r>
            <a:r>
              <a:rPr kumimoji="1" lang="en-US" altLang="ja-JP" dirty="0"/>
              <a:t>., Phys. Rev. C 105, 024905 (2022).</a:t>
            </a:r>
            <a:endParaRPr kumimoji="1" lang="ja-JP" altLang="en-US" dirty="0"/>
          </a:p>
        </p:txBody>
      </p:sp>
    </p:spTree>
    <p:extLst>
      <p:ext uri="{BB962C8B-B14F-4D97-AF65-F5344CB8AC3E}">
        <p14:creationId xmlns:p14="http://schemas.microsoft.com/office/powerpoint/2010/main" val="2752610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4642E1-511B-4AAF-A400-F635EAA38374}"/>
              </a:ext>
            </a:extLst>
          </p:cNvPr>
          <p:cNvSpPr>
            <a:spLocks noGrp="1"/>
          </p:cNvSpPr>
          <p:nvPr>
            <p:ph type="title"/>
          </p:nvPr>
        </p:nvSpPr>
        <p:spPr/>
        <p:txBody>
          <a:bodyPr>
            <a:normAutofit/>
          </a:bodyPr>
          <a:lstStyle/>
          <a:p>
            <a:pPr algn="ctr"/>
            <a:r>
              <a:rPr lang="ja-JP" altLang="en-US" sz="4000" dirty="0"/>
              <a:t>コロナの寄与の重要性</a:t>
            </a:r>
            <a:r>
              <a:rPr lang="en-US" altLang="ja-JP" sz="4000" dirty="0"/>
              <a:t>2</a:t>
            </a:r>
            <a:endParaRPr kumimoji="1" lang="ja-JP" altLang="en-US" sz="4000" dirty="0"/>
          </a:p>
        </p:txBody>
      </p:sp>
      <p:grpSp>
        <p:nvGrpSpPr>
          <p:cNvPr id="14" name="グループ化 13">
            <a:extLst>
              <a:ext uri="{FF2B5EF4-FFF2-40B4-BE49-F238E27FC236}">
                <a16:creationId xmlns:a16="http://schemas.microsoft.com/office/drawing/2014/main" id="{2EC7FAC0-8A32-4CCE-96FD-0867A53EABEF}"/>
              </a:ext>
            </a:extLst>
          </p:cNvPr>
          <p:cNvGrpSpPr>
            <a:grpSpLocks noChangeAspect="1"/>
          </p:cNvGrpSpPr>
          <p:nvPr/>
        </p:nvGrpSpPr>
        <p:grpSpPr>
          <a:xfrm>
            <a:off x="11162575" y="5333195"/>
            <a:ext cx="791146" cy="1728871"/>
            <a:chOff x="1795273" y="2610896"/>
            <a:chExt cx="1977865" cy="4322177"/>
          </a:xfrm>
        </p:grpSpPr>
        <p:pic>
          <p:nvPicPr>
            <p:cNvPr id="15" name="グラフィックス 14" descr="装飾的な円">
              <a:extLst>
                <a:ext uri="{FF2B5EF4-FFF2-40B4-BE49-F238E27FC236}">
                  <a16:creationId xmlns:a16="http://schemas.microsoft.com/office/drawing/2014/main" id="{7C237D86-E73B-42B5-AAF3-8D5861974E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16" name="グラフィックス 15" descr="中心点から放射状に広がる複数の円">
              <a:extLst>
                <a:ext uri="{FF2B5EF4-FFF2-40B4-BE49-F238E27FC236}">
                  <a16:creationId xmlns:a16="http://schemas.microsoft.com/office/drawing/2014/main" id="{AB5DE8A3-E3B1-44F1-A172-C4562ABDEC5C}"/>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23" name="テキスト ボックス 22">
            <a:extLst>
              <a:ext uri="{FF2B5EF4-FFF2-40B4-BE49-F238E27FC236}">
                <a16:creationId xmlns:a16="http://schemas.microsoft.com/office/drawing/2014/main" id="{3C6F0C32-A112-4C22-8539-4489A7467939}"/>
              </a:ext>
            </a:extLst>
          </p:cNvPr>
          <p:cNvSpPr txBox="1"/>
          <p:nvPr/>
        </p:nvSpPr>
        <p:spPr>
          <a:xfrm flipH="1">
            <a:off x="6825339" y="1972802"/>
            <a:ext cx="4839790" cy="954107"/>
          </a:xfrm>
          <a:prstGeom prst="rect">
            <a:avLst/>
          </a:prstGeom>
          <a:noFill/>
        </p:spPr>
        <p:txBody>
          <a:bodyPr wrap="square" rtlCol="0">
            <a:spAutoFit/>
          </a:bodyPr>
          <a:lstStyle/>
          <a:p>
            <a:r>
              <a:rPr kumimoji="1" lang="ja-JP" altLang="en-US" sz="2800" dirty="0"/>
              <a:t>低</a:t>
            </a:r>
            <a:r>
              <a:rPr kumimoji="1" lang="en-US" altLang="ja-JP" sz="2800" dirty="0" err="1"/>
              <a:t>p</a:t>
            </a:r>
            <a:r>
              <a:rPr kumimoji="1" lang="en-US" altLang="ja-JP" sz="2800" baseline="-25000" dirty="0" err="1"/>
              <a:t>T</a:t>
            </a:r>
            <a:r>
              <a:rPr kumimoji="1" lang="en-US" altLang="ja-JP" sz="2800" dirty="0"/>
              <a:t>: </a:t>
            </a:r>
            <a:r>
              <a:rPr kumimoji="1" lang="ja-JP" altLang="en-US" sz="2800" dirty="0"/>
              <a:t>コア（～ソフト）主体</a:t>
            </a:r>
            <a:endParaRPr kumimoji="1" lang="en-US" altLang="ja-JP" sz="2800" dirty="0"/>
          </a:p>
          <a:p>
            <a:pPr algn="l"/>
            <a:r>
              <a:rPr kumimoji="1" lang="ja-JP" altLang="en-US" sz="2800" dirty="0"/>
              <a:t>高</a:t>
            </a:r>
            <a:r>
              <a:rPr kumimoji="1" lang="en-US" altLang="ja-JP" sz="2800" dirty="0" err="1"/>
              <a:t>p</a:t>
            </a:r>
            <a:r>
              <a:rPr kumimoji="1" lang="en-US" altLang="ja-JP" sz="2800" baseline="-25000" dirty="0" err="1"/>
              <a:t>T</a:t>
            </a:r>
            <a:r>
              <a:rPr kumimoji="1" lang="en-US" altLang="ja-JP" sz="2800" dirty="0"/>
              <a:t>: </a:t>
            </a:r>
            <a:r>
              <a:rPr kumimoji="1" lang="ja-JP" altLang="en-US" sz="2800" dirty="0"/>
              <a:t>コロナ（～ハード）主体</a:t>
            </a:r>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BAB3347E-6AEB-470A-8F6E-7A8D755935AF}"/>
                  </a:ext>
                </a:extLst>
              </p:cNvPr>
              <p:cNvSpPr txBox="1"/>
              <p:nvPr/>
            </p:nvSpPr>
            <p:spPr>
              <a:xfrm>
                <a:off x="6825339" y="4103603"/>
                <a:ext cx="4528461" cy="954107"/>
              </a:xfrm>
              <a:prstGeom prst="rect">
                <a:avLst/>
              </a:prstGeom>
              <a:noFill/>
            </p:spPr>
            <p:txBody>
              <a:bodyPr wrap="square" rtlCol="0">
                <a:spAutoFit/>
              </a:bodyPr>
              <a:lstStyle/>
              <a:p>
                <a:pPr algn="l"/>
                <a:r>
                  <a:rPr kumimoji="1" lang="en-US" altLang="ja-JP" sz="2800" dirty="0"/>
                  <a:t>Soft from corona</a:t>
                </a:r>
                <a:r>
                  <a:rPr kumimoji="1" lang="ja-JP" altLang="en-US" sz="2800" dirty="0"/>
                  <a:t>が</a:t>
                </a:r>
                <a14:m>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𝑝</m:t>
                        </m:r>
                      </m:e>
                      <m:sub>
                        <m:r>
                          <a:rPr kumimoji="1" lang="en-US" altLang="ja-JP" sz="2800" b="0" i="1" smtClean="0">
                            <a:latin typeface="Cambria Math" panose="02040503050406030204" pitchFamily="18" charset="0"/>
                          </a:rPr>
                          <m:t>𝑇</m:t>
                        </m:r>
                      </m:sub>
                    </m:sSub>
                    <m:r>
                      <a:rPr kumimoji="1" lang="en-US" altLang="ja-JP" sz="2800" b="0" i="1" smtClean="0">
                        <a:latin typeface="Cambria Math" panose="02040503050406030204" pitchFamily="18" charset="0"/>
                      </a:rPr>
                      <m:t>~0.5 </m:t>
                    </m:r>
                    <m:r>
                      <m:rPr>
                        <m:sty m:val="p"/>
                      </m:rPr>
                      <a:rPr kumimoji="1" lang="en-US" altLang="ja-JP" sz="2800" b="0" i="0" smtClean="0">
                        <a:latin typeface="Cambria Math" panose="02040503050406030204" pitchFamily="18" charset="0"/>
                      </a:rPr>
                      <m:t>GeV</m:t>
                    </m:r>
                  </m:oMath>
                </a14:m>
                <a:r>
                  <a:rPr kumimoji="1" lang="ja-JP" altLang="en-US" sz="2800" dirty="0"/>
                  <a:t>以下で顕著</a:t>
                </a:r>
              </a:p>
            </p:txBody>
          </p:sp>
        </mc:Choice>
        <mc:Fallback xmlns="">
          <p:sp>
            <p:nvSpPr>
              <p:cNvPr id="25" name="テキスト ボックス 24">
                <a:extLst>
                  <a:ext uri="{FF2B5EF4-FFF2-40B4-BE49-F238E27FC236}">
                    <a16:creationId xmlns:a16="http://schemas.microsoft.com/office/drawing/2014/main" id="{BAB3347E-6AEB-470A-8F6E-7A8D755935AF}"/>
                  </a:ext>
                </a:extLst>
              </p:cNvPr>
              <p:cNvSpPr txBox="1">
                <a:spLocks noRot="1" noChangeAspect="1" noMove="1" noResize="1" noEditPoints="1" noAdjustHandles="1" noChangeArrowheads="1" noChangeShapeType="1" noTextEdit="1"/>
              </p:cNvSpPr>
              <p:nvPr/>
            </p:nvSpPr>
            <p:spPr>
              <a:xfrm>
                <a:off x="6825339" y="4103603"/>
                <a:ext cx="4528461" cy="954107"/>
              </a:xfrm>
              <a:prstGeom prst="rect">
                <a:avLst/>
              </a:prstGeom>
              <a:blipFill>
                <a:blip r:embed="rId6"/>
                <a:stretch>
                  <a:fillRect l="-2826" t="-6369" b="-16561"/>
                </a:stretch>
              </a:blipFill>
            </p:spPr>
            <p:txBody>
              <a:bodyPr/>
              <a:lstStyle/>
              <a:p>
                <a:r>
                  <a:rPr lang="ja-JP" altLang="en-US">
                    <a:noFill/>
                  </a:rPr>
                  <a:t> </a:t>
                </a:r>
              </a:p>
            </p:txBody>
          </p:sp>
        </mc:Fallback>
      </mc:AlternateContent>
      <p:sp>
        <p:nvSpPr>
          <p:cNvPr id="26" name="テキスト ボックス 25">
            <a:extLst>
              <a:ext uri="{FF2B5EF4-FFF2-40B4-BE49-F238E27FC236}">
                <a16:creationId xmlns:a16="http://schemas.microsoft.com/office/drawing/2014/main" id="{59938EF4-4ED3-4951-943F-73407DEE5B1B}"/>
              </a:ext>
            </a:extLst>
          </p:cNvPr>
          <p:cNvSpPr txBox="1"/>
          <p:nvPr/>
        </p:nvSpPr>
        <p:spPr>
          <a:xfrm>
            <a:off x="2711624" y="6058386"/>
            <a:ext cx="3307316" cy="338554"/>
          </a:xfrm>
          <a:prstGeom prst="rect">
            <a:avLst/>
          </a:prstGeom>
          <a:noFill/>
        </p:spPr>
        <p:txBody>
          <a:bodyPr wrap="none" rtlCol="0">
            <a:spAutoFit/>
          </a:bodyPr>
          <a:lstStyle/>
          <a:p>
            <a:r>
              <a:rPr kumimoji="1" lang="en-US" altLang="ja-JP" sz="1600" dirty="0" err="1"/>
              <a:t>Y.Kanakubo</a:t>
            </a:r>
            <a:r>
              <a:rPr kumimoji="1" lang="en-US" altLang="ja-JP" sz="1600" dirty="0"/>
              <a:t> </a:t>
            </a:r>
            <a:r>
              <a:rPr kumimoji="1" lang="en-US" altLang="ja-JP" sz="1600" i="1" dirty="0"/>
              <a:t>et al.</a:t>
            </a:r>
            <a:r>
              <a:rPr kumimoji="1" lang="en-US" altLang="ja-JP" sz="1600" dirty="0"/>
              <a:t>, arXiv:2207.13966</a:t>
            </a:r>
            <a:endParaRPr kumimoji="1" lang="ja-JP" altLang="en-US" sz="1600" dirty="0"/>
          </a:p>
        </p:txBody>
      </p:sp>
      <p:pic>
        <p:nvPicPr>
          <p:cNvPr id="3" name="図 2">
            <a:extLst>
              <a:ext uri="{FF2B5EF4-FFF2-40B4-BE49-F238E27FC236}">
                <a16:creationId xmlns:a16="http://schemas.microsoft.com/office/drawing/2014/main" id="{6B938FE1-D0C3-4000-8A8B-295AFD119848}"/>
              </a:ext>
            </a:extLst>
          </p:cNvPr>
          <p:cNvPicPr>
            <a:picLocks noChangeAspect="1"/>
          </p:cNvPicPr>
          <p:nvPr/>
        </p:nvPicPr>
        <p:blipFill rotWithShape="1">
          <a:blip r:embed="rId7"/>
          <a:srcRect l="12761" t="15101" r="50000" b="16618"/>
          <a:stretch/>
        </p:blipFill>
        <p:spPr>
          <a:xfrm>
            <a:off x="516820" y="1262653"/>
            <a:ext cx="5435164" cy="4795733"/>
          </a:xfrm>
          <a:prstGeom prst="rect">
            <a:avLst/>
          </a:prstGeom>
        </p:spPr>
      </p:pic>
    </p:spTree>
    <p:extLst>
      <p:ext uri="{BB962C8B-B14F-4D97-AF65-F5344CB8AC3E}">
        <p14:creationId xmlns:p14="http://schemas.microsoft.com/office/powerpoint/2010/main" val="1245682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B3A4F647-3743-42BE-BF21-71210DD58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947" y="1134758"/>
            <a:ext cx="4539699" cy="3404775"/>
          </a:xfrm>
          <a:prstGeom prst="rect">
            <a:avLst/>
          </a:prstGeom>
        </p:spPr>
      </p:pic>
      <p:sp>
        <p:nvSpPr>
          <p:cNvPr id="2" name="TextBox 1">
            <a:extLst>
              <a:ext uri="{FF2B5EF4-FFF2-40B4-BE49-F238E27FC236}">
                <a16:creationId xmlns:a16="http://schemas.microsoft.com/office/drawing/2014/main" id="{7E1BE875-1373-4CD0-BE83-14AEC257DFC4}"/>
              </a:ext>
            </a:extLst>
          </p:cNvPr>
          <p:cNvSpPr txBox="1"/>
          <p:nvPr/>
        </p:nvSpPr>
        <p:spPr>
          <a:xfrm>
            <a:off x="200296" y="87011"/>
            <a:ext cx="117977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lumMod val="95000"/>
                  </a:prstClr>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エネルギー収支の例</a:t>
            </a:r>
          </a:p>
        </p:txBody>
      </p:sp>
      <p:sp>
        <p:nvSpPr>
          <p:cNvPr id="21" name="TextBox 20">
            <a:extLst>
              <a:ext uri="{FF2B5EF4-FFF2-40B4-BE49-F238E27FC236}">
                <a16:creationId xmlns:a16="http://schemas.microsoft.com/office/drawing/2014/main" id="{6361DE5F-DDC4-4EE8-8DE7-C93C07F5501A}"/>
              </a:ext>
            </a:extLst>
          </p:cNvPr>
          <p:cNvSpPr txBox="1"/>
          <p:nvPr/>
        </p:nvSpPr>
        <p:spPr>
          <a:xfrm>
            <a:off x="6765432" y="1275813"/>
            <a:ext cx="32115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Pb+Pb</a:t>
            </a:r>
            <a:endParaRPr kumimoji="1" lang="ja-JP" altLang="en-US" sz="2800" b="0" i="0" u="none" strike="noStrike" kern="1200" cap="none" spc="0" normalizeH="0" baseline="0" noProof="0" dirty="0">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p:sp>
        <p:nvSpPr>
          <p:cNvPr id="7" name="TextBox 6">
            <a:extLst>
              <a:ext uri="{FF2B5EF4-FFF2-40B4-BE49-F238E27FC236}">
                <a16:creationId xmlns:a16="http://schemas.microsoft.com/office/drawing/2014/main" id="{CD8D8FCA-3300-4E13-A581-FF6B62F18276}"/>
              </a:ext>
            </a:extLst>
          </p:cNvPr>
          <p:cNvSpPr txBox="1"/>
          <p:nvPr/>
        </p:nvSpPr>
        <p:spPr>
          <a:xfrm>
            <a:off x="1267052" y="815463"/>
            <a:ext cx="9815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Dynamical energy conversion from initial partons (corona) to fluids (core)</a:t>
            </a:r>
            <a:endParaRPr kumimoji="1" lang="ja-JP" altLang="en-US" sz="2400" b="0" i="0" u="none" strike="noStrike" kern="1200" cap="none" spc="0" normalizeH="0" baseline="0" noProof="0" dirty="0">
              <a:ln>
                <a:noFill/>
              </a:ln>
              <a:solidFill>
                <a:prstClr val="white"/>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E7F7F33D-88D4-4553-B0AC-449B96A0E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235" y="1171351"/>
            <a:ext cx="4539699" cy="3404774"/>
          </a:xfrm>
          <a:prstGeom prst="rect">
            <a:avLst/>
          </a:prstGeom>
        </p:spPr>
      </p:pic>
      <p:sp>
        <p:nvSpPr>
          <p:cNvPr id="14" name="TextBox 13">
            <a:extLst>
              <a:ext uri="{FF2B5EF4-FFF2-40B4-BE49-F238E27FC236}">
                <a16:creationId xmlns:a16="http://schemas.microsoft.com/office/drawing/2014/main" id="{6350D3E9-5C86-4DDF-9082-A2B2FDCC6671}"/>
              </a:ext>
            </a:extLst>
          </p:cNvPr>
          <p:cNvSpPr txBox="1"/>
          <p:nvPr/>
        </p:nvSpPr>
        <p:spPr>
          <a:xfrm>
            <a:off x="2284007" y="1260907"/>
            <a:ext cx="32115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rPr>
              <a:t>p+p</a:t>
            </a:r>
            <a:endParaRPr kumimoji="1" lang="ja-JP" altLang="en-US" sz="2800" b="0" i="0" u="none" strike="noStrike" kern="1200" cap="none" spc="0" normalizeH="0" baseline="0" noProof="0" dirty="0">
              <a:ln>
                <a:noFill/>
              </a:ln>
              <a:solidFill>
                <a:srgbClr val="ED7D31">
                  <a:lumMod val="60000"/>
                  <a:lumOff val="40000"/>
                </a:srgbClr>
              </a:solidFill>
              <a:effectLst/>
              <a:uLnTx/>
              <a:uFillTx/>
              <a:latin typeface="Yu Gothic UI Semilight" panose="020B0400000000000000" pitchFamily="50" charset="-128"/>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15EE09-CC34-451F-A3DA-380A64DA4BBD}"/>
                  </a:ext>
                </a:extLst>
              </p:cNvPr>
              <p:cNvSpPr txBox="1"/>
              <p:nvPr/>
            </p:nvSpPr>
            <p:spPr>
              <a:xfrm>
                <a:off x="606175" y="4687877"/>
                <a:ext cx="11059352" cy="10105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white"/>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Starting from vacuum </a:t>
                </a:r>
                <a14:m>
                  <m:oMath xmlns:m="http://schemas.openxmlformats.org/officeDocument/2006/math">
                    <m:sSubSup>
                      <m:sSubSupPr>
                        <m:ctrlPr>
                          <a:rPr kumimoji="1" lang="en-US" altLang="ja-JP" sz="28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ctrlPr>
                      </m:sSubSupPr>
                      <m:e>
                        <m:r>
                          <a:rPr kumimoji="1" lang="en-US" altLang="ja-JP" sz="28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𝑇</m:t>
                        </m:r>
                      </m:e>
                      <m:sub>
                        <m:r>
                          <m:rPr>
                            <m:sty m:val="p"/>
                          </m:rPr>
                          <a:rPr kumimoji="1" lang="en-US" altLang="ja-JP" sz="2800" b="0" i="0"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fluid</m:t>
                        </m:r>
                      </m:sub>
                      <m:sup>
                        <m:r>
                          <a:rPr kumimoji="1" lang="en-US" altLang="ja-JP" sz="28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𝜇𝜈</m:t>
                        </m:r>
                      </m:sup>
                    </m:sSubSup>
                    <m:r>
                      <a:rPr kumimoji="1" lang="en-US" altLang="ja-JP" sz="2800" b="0" i="1" u="none" strike="noStrike" kern="1200" cap="none" spc="0" normalizeH="0" baseline="0" noProof="0" smtClean="0">
                        <a:ln>
                          <a:noFill/>
                        </a:ln>
                        <a:solidFill>
                          <a:prstClr val="white"/>
                        </a:solidFill>
                        <a:effectLst/>
                        <a:uLnTx/>
                        <a:uFillTx/>
                        <a:latin typeface="Cambria Math" panose="02040503050406030204" pitchFamily="18" charset="0"/>
                        <a:cs typeface="Calibri" panose="020F0502020204030204" pitchFamily="34" charset="0"/>
                      </a:rPr>
                      <m:t>=0</m:t>
                    </m:r>
                  </m:oMath>
                </a14:m>
                <a:r>
                  <a:rPr kumimoji="1" lang="en-US" altLang="ja-JP" sz="2800" b="0" i="0" u="none" strike="noStrike" kern="1200" cap="none" spc="0" normalizeH="0" baseline="0" noProof="0" dirty="0">
                    <a:ln>
                      <a:noFill/>
                    </a:ln>
                    <a:solidFill>
                      <a:prstClr val="white"/>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 for fluids (core)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srgbClr val="FFFF00"/>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Incoming beam energy &amp; momentum conservation</a:t>
                </a:r>
                <a:r>
                  <a:rPr kumimoji="1" lang="en-US" altLang="ja-JP" sz="2800" b="0" i="0" u="none" strike="noStrike" kern="1200" cap="none" spc="0" normalizeH="0" baseline="0" noProof="0" dirty="0">
                    <a:ln>
                      <a:noFill/>
                    </a:ln>
                    <a:solidFill>
                      <a:srgbClr val="FFC000"/>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 </a:t>
                </a:r>
                <a:r>
                  <a:rPr kumimoji="1" lang="en-US" altLang="ja-JP" sz="2800" b="0" i="0" u="none" strike="noStrike" kern="1200" cap="none" spc="0" normalizeH="0" baseline="0" noProof="0" dirty="0">
                    <a:ln>
                      <a:noFill/>
                    </a:ln>
                    <a:solidFill>
                      <a:prstClr val="white"/>
                    </a:solidFill>
                    <a:effectLst/>
                    <a:uLnTx/>
                    <a:uFillTx/>
                    <a:latin typeface="Yu Gothic UI Semilight" panose="020B0400000000000000" pitchFamily="50" charset="-128"/>
                    <a:ea typeface="Yu Gothic UI Semilight" panose="020B0400000000000000" pitchFamily="50" charset="-128"/>
                    <a:cs typeface="Calibri" panose="020F0502020204030204" pitchFamily="34" charset="0"/>
                  </a:rPr>
                  <a:t>as total system</a:t>
                </a:r>
              </a:p>
            </p:txBody>
          </p:sp>
        </mc:Choice>
        <mc:Fallback xmlns="">
          <p:sp>
            <p:nvSpPr>
              <p:cNvPr id="11" name="TextBox 10">
                <a:extLst>
                  <a:ext uri="{FF2B5EF4-FFF2-40B4-BE49-F238E27FC236}">
                    <a16:creationId xmlns:a16="http://schemas.microsoft.com/office/drawing/2014/main" id="{CE15EE09-CC34-451F-A3DA-380A64DA4BBD}"/>
                  </a:ext>
                </a:extLst>
              </p:cNvPr>
              <p:cNvSpPr txBox="1">
                <a:spLocks noRot="1" noChangeAspect="1" noMove="1" noResize="1" noEditPoints="1" noAdjustHandles="1" noChangeArrowheads="1" noChangeShapeType="1" noTextEdit="1"/>
              </p:cNvSpPr>
              <p:nvPr/>
            </p:nvSpPr>
            <p:spPr>
              <a:xfrm>
                <a:off x="606175" y="4687877"/>
                <a:ext cx="11059352" cy="1010598"/>
              </a:xfrm>
              <a:prstGeom prst="rect">
                <a:avLst/>
              </a:prstGeom>
              <a:blipFill>
                <a:blip r:embed="rId4"/>
                <a:stretch>
                  <a:fillRect l="-992" t="-4217" b="-15663"/>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CEC9BCDA-DE57-4581-A411-19BEB2C96260}"/>
              </a:ext>
            </a:extLst>
          </p:cNvPr>
          <p:cNvSpPr txBox="1"/>
          <p:nvPr/>
        </p:nvSpPr>
        <p:spPr>
          <a:xfrm>
            <a:off x="4367953" y="6556908"/>
            <a:ext cx="34928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Movies: Courtesy of </a:t>
            </a:r>
            <a:r>
              <a:rPr kumimoji="1" lang="en-US" altLang="ja-JP" sz="1600" b="0"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Y.Kanakubo</a:t>
            </a:r>
            <a:endParaRPr kumimoji="1" lang="ja-JP" altLang="en-US"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4983D43A-6A74-4A45-B62D-A11C5DF1F815}"/>
              </a:ext>
            </a:extLst>
          </p:cNvPr>
          <p:cNvGrpSpPr>
            <a:grpSpLocks noChangeAspect="1"/>
          </p:cNvGrpSpPr>
          <p:nvPr/>
        </p:nvGrpSpPr>
        <p:grpSpPr>
          <a:xfrm>
            <a:off x="11162575" y="5333195"/>
            <a:ext cx="791146" cy="1728871"/>
            <a:chOff x="1795273" y="2610896"/>
            <a:chExt cx="1977865" cy="4322177"/>
          </a:xfrm>
        </p:grpSpPr>
        <p:pic>
          <p:nvPicPr>
            <p:cNvPr id="16" name="グラフィックス 15" descr="装飾的な円">
              <a:extLst>
                <a:ext uri="{FF2B5EF4-FFF2-40B4-BE49-F238E27FC236}">
                  <a16:creationId xmlns:a16="http://schemas.microsoft.com/office/drawing/2014/main" id="{F85FDFBD-6F3F-4D70-9E0A-FA6A87912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17" name="グラフィックス 16" descr="中心点から放射状に広がる複数の円">
              <a:extLst>
                <a:ext uri="{FF2B5EF4-FFF2-40B4-BE49-F238E27FC236}">
                  <a16:creationId xmlns:a16="http://schemas.microsoft.com/office/drawing/2014/main" id="{3347A3A6-5095-40C4-B850-BF5B9C0A58BC}"/>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453967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B8EE7B0-F401-F055-C838-464AA7ECD0E8}"/>
                  </a:ext>
                </a:extLst>
              </p:cNvPr>
              <p:cNvSpPr>
                <a:spLocks noGrp="1"/>
              </p:cNvSpPr>
              <p:nvPr>
                <p:ph type="title"/>
              </p:nvPr>
            </p:nvSpPr>
            <p:spPr/>
            <p:txBody>
              <a:bodyPr>
                <a:normAutofit/>
              </a:bodyPr>
              <a:lstStyle/>
              <a:p>
                <a:pPr algn="ctr"/>
                <a14:m>
                  <m:oMath xmlns:m="http://schemas.openxmlformats.org/officeDocument/2006/math">
                    <m:r>
                      <m:rPr>
                        <m:sty m:val="p"/>
                      </m:rPr>
                      <a:rPr kumimoji="1" lang="en-US" altLang="ja-JP" sz="4000" b="0" i="0" smtClean="0">
                        <a:latin typeface="Cambria Math" panose="02040503050406030204" pitchFamily="18" charset="0"/>
                      </a:rPr>
                      <m:t>Ω</m:t>
                    </m:r>
                  </m:oMath>
                </a14:m>
                <a:r>
                  <a:rPr kumimoji="1" lang="ja-JP" altLang="en-US" sz="4000" dirty="0"/>
                  <a:t> </a:t>
                </a:r>
                <a:r>
                  <a:rPr lang="en-US" altLang="ja-JP" sz="4000" dirty="0"/>
                  <a:t>yields from </a:t>
                </a:r>
                <a14:m>
                  <m:oMath xmlns:m="http://schemas.openxmlformats.org/officeDocument/2006/math">
                    <m:sSup>
                      <m:sSupPr>
                        <m:ctrlPr>
                          <a:rPr lang="en-US" altLang="ja-JP" sz="4000" i="1" smtClean="0">
                            <a:latin typeface="Cambria Math" panose="02040503050406030204" pitchFamily="18" charset="0"/>
                          </a:rPr>
                        </m:ctrlPr>
                      </m:sSupPr>
                      <m:e>
                        <m:r>
                          <a:rPr lang="en-US" altLang="ja-JP" sz="4000" b="0" i="1" smtClean="0">
                            <a:latin typeface="Cambria Math" panose="02040503050406030204" pitchFamily="18" charset="0"/>
                          </a:rPr>
                          <m:t>𝑒</m:t>
                        </m:r>
                      </m:e>
                      <m:sup>
                        <m:r>
                          <a:rPr lang="en-US" altLang="ja-JP" sz="4000" b="0" i="1" smtClean="0">
                            <a:latin typeface="Cambria Math" panose="02040503050406030204" pitchFamily="18" charset="0"/>
                          </a:rPr>
                          <m:t>+</m:t>
                        </m:r>
                      </m:sup>
                    </m:sSup>
                    <m:sSup>
                      <m:sSupPr>
                        <m:ctrlPr>
                          <a:rPr lang="en-US" altLang="ja-JP" sz="4000" i="1" smtClean="0">
                            <a:latin typeface="Cambria Math" panose="02040503050406030204" pitchFamily="18" charset="0"/>
                          </a:rPr>
                        </m:ctrlPr>
                      </m:sSupPr>
                      <m:e>
                        <m:r>
                          <a:rPr lang="en-US" altLang="ja-JP" sz="4000" b="0" i="1" smtClean="0">
                            <a:latin typeface="Cambria Math" panose="02040503050406030204" pitchFamily="18" charset="0"/>
                          </a:rPr>
                          <m:t>𝑒</m:t>
                        </m:r>
                      </m:e>
                      <m:sup>
                        <m:r>
                          <a:rPr lang="en-US" altLang="ja-JP" sz="4000" b="0" i="1" smtClean="0">
                            <a:latin typeface="Cambria Math" panose="02040503050406030204" pitchFamily="18" charset="0"/>
                          </a:rPr>
                          <m:t>−</m:t>
                        </m:r>
                      </m:sup>
                    </m:sSup>
                  </m:oMath>
                </a14:m>
                <a:r>
                  <a:rPr kumimoji="1" lang="ja-JP" altLang="en-US" sz="4000" dirty="0"/>
                  <a:t> </a:t>
                </a:r>
                <a:r>
                  <a:rPr kumimoji="1" lang="en-US" altLang="ja-JP" sz="4000" dirty="0"/>
                  <a:t>with Monash Tune</a:t>
                </a:r>
                <a:endParaRPr kumimoji="1" lang="ja-JP" altLang="en-US" sz="4000" dirty="0"/>
              </a:p>
            </p:txBody>
          </p:sp>
        </mc:Choice>
        <mc:Fallback xmlns="">
          <p:sp>
            <p:nvSpPr>
              <p:cNvPr id="2" name="Title 1">
                <a:extLst>
                  <a:ext uri="{FF2B5EF4-FFF2-40B4-BE49-F238E27FC236}">
                    <a16:creationId xmlns:a16="http://schemas.microsoft.com/office/drawing/2014/main" id="{5B8EE7B0-F401-F055-C838-464AA7ECD0E8}"/>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pic>
        <p:nvPicPr>
          <p:cNvPr id="7" name="Picture 6">
            <a:extLst>
              <a:ext uri="{FF2B5EF4-FFF2-40B4-BE49-F238E27FC236}">
                <a16:creationId xmlns:a16="http://schemas.microsoft.com/office/drawing/2014/main" id="{8AF82508-233B-FEDF-0D5F-D0D033AD7B35}"/>
              </a:ext>
            </a:extLst>
          </p:cNvPr>
          <p:cNvPicPr>
            <a:picLocks noChangeAspect="1"/>
          </p:cNvPicPr>
          <p:nvPr/>
        </p:nvPicPr>
        <p:blipFill>
          <a:blip r:embed="rId3"/>
          <a:stretch>
            <a:fillRect/>
          </a:stretch>
        </p:blipFill>
        <p:spPr>
          <a:xfrm>
            <a:off x="816027" y="1420098"/>
            <a:ext cx="4786974" cy="5074480"/>
          </a:xfrm>
          <a:prstGeom prst="rect">
            <a:avLst/>
          </a:prstGeom>
        </p:spPr>
      </p:pic>
      <p:sp>
        <p:nvSpPr>
          <p:cNvPr id="8" name="TextBox 7">
            <a:extLst>
              <a:ext uri="{FF2B5EF4-FFF2-40B4-BE49-F238E27FC236}">
                <a16:creationId xmlns:a16="http://schemas.microsoft.com/office/drawing/2014/main" id="{F66A11CD-B1A2-6CDA-031B-0BA2C67A49D5}"/>
              </a:ext>
            </a:extLst>
          </p:cNvPr>
          <p:cNvSpPr txBox="1"/>
          <p:nvPr/>
        </p:nvSpPr>
        <p:spPr>
          <a:xfrm>
            <a:off x="1938321" y="6495007"/>
            <a:ext cx="3721944" cy="307777"/>
          </a:xfrm>
          <a:prstGeom prst="rect">
            <a:avLst/>
          </a:prstGeom>
          <a:noFill/>
        </p:spPr>
        <p:txBody>
          <a:bodyPr wrap="square" rtlCol="0">
            <a:spAutoFit/>
          </a:bodyPr>
          <a:lstStyle/>
          <a:p>
            <a:pPr algn="ctr"/>
            <a:r>
              <a:rPr kumimoji="1" lang="en-US" altLang="ja-JP" sz="1400" dirty="0">
                <a:solidFill>
                  <a:schemeClr val="tx1">
                    <a:lumMod val="85000"/>
                    <a:lumOff val="15000"/>
                  </a:schemeClr>
                </a:solidFill>
                <a:latin typeface="+mn-ea"/>
                <a:cs typeface="Calibri" panose="020F0502020204030204" pitchFamily="34" charset="0"/>
              </a:rPr>
              <a:t>P. </a:t>
            </a:r>
            <a:r>
              <a:rPr kumimoji="1" lang="en-US" altLang="ja-JP" sz="1400" dirty="0" err="1">
                <a:solidFill>
                  <a:schemeClr val="tx1">
                    <a:lumMod val="85000"/>
                    <a:lumOff val="15000"/>
                  </a:schemeClr>
                </a:solidFill>
                <a:latin typeface="+mn-ea"/>
                <a:cs typeface="Calibri" panose="020F0502020204030204" pitchFamily="34" charset="0"/>
              </a:rPr>
              <a:t>Skands</a:t>
            </a:r>
            <a:r>
              <a:rPr kumimoji="1" lang="en-US" altLang="ja-JP" sz="1400" dirty="0">
                <a:solidFill>
                  <a:schemeClr val="tx1">
                    <a:lumMod val="85000"/>
                    <a:lumOff val="15000"/>
                  </a:schemeClr>
                </a:solidFill>
                <a:latin typeface="+mn-ea"/>
                <a:cs typeface="Calibri" panose="020F0502020204030204" pitchFamily="34" charset="0"/>
              </a:rPr>
              <a:t> </a:t>
            </a:r>
            <a:r>
              <a:rPr kumimoji="1" lang="en-US" altLang="ja-JP" sz="1400" i="1" dirty="0">
                <a:solidFill>
                  <a:schemeClr val="tx1">
                    <a:lumMod val="85000"/>
                    <a:lumOff val="15000"/>
                  </a:schemeClr>
                </a:solidFill>
                <a:latin typeface="+mn-ea"/>
                <a:cs typeface="Calibri" panose="020F0502020204030204" pitchFamily="34" charset="0"/>
              </a:rPr>
              <a:t>et al</a:t>
            </a:r>
            <a:r>
              <a:rPr kumimoji="1" lang="en-US" altLang="ja-JP" sz="1400" dirty="0">
                <a:solidFill>
                  <a:schemeClr val="tx1">
                    <a:lumMod val="85000"/>
                    <a:lumOff val="15000"/>
                  </a:schemeClr>
                </a:solidFill>
                <a:latin typeface="+mn-ea"/>
                <a:cs typeface="Calibri" panose="020F0502020204030204" pitchFamily="34" charset="0"/>
              </a:rPr>
              <a:t>., </a:t>
            </a:r>
            <a:r>
              <a:rPr kumimoji="1" lang="en-US" altLang="ja-JP" sz="1400" dirty="0" err="1">
                <a:solidFill>
                  <a:schemeClr val="tx1">
                    <a:lumMod val="85000"/>
                    <a:lumOff val="15000"/>
                  </a:schemeClr>
                </a:solidFill>
                <a:latin typeface="+mn-ea"/>
                <a:cs typeface="Calibri" panose="020F0502020204030204" pitchFamily="34" charset="0"/>
              </a:rPr>
              <a:t>Eur.Phys.J.C</a:t>
            </a:r>
            <a:r>
              <a:rPr kumimoji="1" lang="en-US" altLang="ja-JP" sz="1400" dirty="0">
                <a:solidFill>
                  <a:schemeClr val="tx1">
                    <a:lumMod val="85000"/>
                    <a:lumOff val="15000"/>
                  </a:schemeClr>
                </a:solidFill>
                <a:latin typeface="+mn-ea"/>
                <a:cs typeface="Calibri" panose="020F0502020204030204" pitchFamily="34" charset="0"/>
              </a:rPr>
              <a:t> </a:t>
            </a:r>
            <a:r>
              <a:rPr kumimoji="1" lang="en-US" altLang="ja-JP" sz="1400" b="1" dirty="0">
                <a:solidFill>
                  <a:schemeClr val="tx1">
                    <a:lumMod val="85000"/>
                    <a:lumOff val="15000"/>
                  </a:schemeClr>
                </a:solidFill>
                <a:latin typeface="+mn-ea"/>
                <a:cs typeface="Calibri" panose="020F0502020204030204" pitchFamily="34" charset="0"/>
              </a:rPr>
              <a:t>74</a:t>
            </a:r>
            <a:r>
              <a:rPr kumimoji="1" lang="en-US" altLang="ja-JP" sz="1400" dirty="0">
                <a:solidFill>
                  <a:schemeClr val="tx1">
                    <a:lumMod val="85000"/>
                    <a:lumOff val="15000"/>
                  </a:schemeClr>
                </a:solidFill>
                <a:latin typeface="+mn-ea"/>
                <a:cs typeface="Calibri" panose="020F0502020204030204" pitchFamily="34" charset="0"/>
              </a:rPr>
              <a:t> (2014) 8, 3024</a:t>
            </a:r>
            <a:endParaRPr kumimoji="1" lang="ja-JP" altLang="en-US" sz="1400" dirty="0">
              <a:solidFill>
                <a:schemeClr val="tx1">
                  <a:lumMod val="85000"/>
                  <a:lumOff val="15000"/>
                </a:schemeClr>
              </a:solidFill>
              <a:latin typeface="+mn-ea"/>
              <a:cs typeface="Calibri" panose="020F0502020204030204" pitchFamily="34" charset="0"/>
            </a:endParaRPr>
          </a:p>
        </p:txBody>
      </p:sp>
      <p:grpSp>
        <p:nvGrpSpPr>
          <p:cNvPr id="9" name="Group 8">
            <a:extLst>
              <a:ext uri="{FF2B5EF4-FFF2-40B4-BE49-F238E27FC236}">
                <a16:creationId xmlns:a16="http://schemas.microsoft.com/office/drawing/2014/main" id="{883538A0-9BEC-7845-DDAA-F850286A4EA9}"/>
              </a:ext>
            </a:extLst>
          </p:cNvPr>
          <p:cNvGrpSpPr/>
          <p:nvPr/>
        </p:nvGrpSpPr>
        <p:grpSpPr>
          <a:xfrm>
            <a:off x="4883336" y="5199172"/>
            <a:ext cx="719665" cy="1274566"/>
            <a:chOff x="1541318" y="3640813"/>
            <a:chExt cx="516083" cy="1115515"/>
          </a:xfrm>
          <a:noFill/>
        </p:grpSpPr>
        <p:sp>
          <p:nvSpPr>
            <p:cNvPr id="10" name="Rectangle: Rounded Corners 9">
              <a:extLst>
                <a:ext uri="{FF2B5EF4-FFF2-40B4-BE49-F238E27FC236}">
                  <a16:creationId xmlns:a16="http://schemas.microsoft.com/office/drawing/2014/main" id="{B37D9563-35FE-2877-9E05-D004AC07C52C}"/>
                </a:ext>
              </a:extLst>
            </p:cNvPr>
            <p:cNvSpPr/>
            <p:nvPr/>
          </p:nvSpPr>
          <p:spPr>
            <a:xfrm>
              <a:off x="1557867" y="3647998"/>
              <a:ext cx="499534" cy="1108330"/>
            </a:xfrm>
            <a:prstGeom prst="roundRect">
              <a:avLst/>
            </a:prstGeom>
            <a:grp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a:extLst>
                <a:ext uri="{FF2B5EF4-FFF2-40B4-BE49-F238E27FC236}">
                  <a16:creationId xmlns:a16="http://schemas.microsoft.com/office/drawing/2014/main" id="{73532965-E58E-E490-86E1-75CCBFD7AC8E}"/>
                </a:ext>
              </a:extLst>
            </p:cNvPr>
            <p:cNvSpPr/>
            <p:nvPr/>
          </p:nvSpPr>
          <p:spPr>
            <a:xfrm>
              <a:off x="1541318" y="3640813"/>
              <a:ext cx="499534" cy="1108330"/>
            </a:xfrm>
            <a:prstGeom prst="roundRect">
              <a:avLst/>
            </a:prstGeom>
            <a:grp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Picture 11" descr="A picture containing diagram&#10;&#10;Description automatically generated">
            <a:extLst>
              <a:ext uri="{FF2B5EF4-FFF2-40B4-BE49-F238E27FC236}">
                <a16:creationId xmlns:a16="http://schemas.microsoft.com/office/drawing/2014/main" id="{E36A7712-A0F8-768D-31DE-9A4E9D4569C7}"/>
              </a:ext>
            </a:extLst>
          </p:cNvPr>
          <p:cNvPicPr>
            <a:picLocks noChangeAspect="1"/>
          </p:cNvPicPr>
          <p:nvPr/>
        </p:nvPicPr>
        <p:blipFill rotWithShape="1">
          <a:blip r:embed="rId4">
            <a:extLst>
              <a:ext uri="{28A0092B-C50C-407E-A947-70E740481C1C}">
                <a14:useLocalDpi xmlns:a14="http://schemas.microsoft.com/office/drawing/2010/main" val="0"/>
              </a:ext>
            </a:extLst>
          </a:blip>
          <a:srcRect l="4325" r="51742"/>
          <a:stretch/>
        </p:blipFill>
        <p:spPr>
          <a:xfrm>
            <a:off x="6847075" y="2249003"/>
            <a:ext cx="3798934" cy="310534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6134327-05B5-8228-ACC8-618D20CF8399}"/>
              </a:ext>
            </a:extLst>
          </p:cNvPr>
          <p:cNvPicPr>
            <a:picLocks noChangeAspect="1"/>
          </p:cNvPicPr>
          <p:nvPr/>
        </p:nvPicPr>
        <p:blipFill rotWithShape="1">
          <a:blip r:embed="rId4">
            <a:extLst>
              <a:ext uri="{28A0092B-C50C-407E-A947-70E740481C1C}">
                <a14:useLocalDpi xmlns:a14="http://schemas.microsoft.com/office/drawing/2010/main" val="0"/>
              </a:ext>
            </a:extLst>
          </a:blip>
          <a:srcRect l="81676" t="38627" r="3017" b="45476"/>
          <a:stretch/>
        </p:blipFill>
        <p:spPr>
          <a:xfrm>
            <a:off x="8746542" y="2325738"/>
            <a:ext cx="1241778" cy="463150"/>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FF7FE87E-F3BD-74B0-E952-5A6EE11627DF}"/>
              </a:ext>
            </a:extLst>
          </p:cNvPr>
          <p:cNvPicPr>
            <a:picLocks noChangeAspect="1"/>
          </p:cNvPicPr>
          <p:nvPr/>
        </p:nvPicPr>
        <p:blipFill rotWithShape="1">
          <a:blip r:embed="rId4">
            <a:extLst>
              <a:ext uri="{28A0092B-C50C-407E-A947-70E740481C1C}">
                <a14:useLocalDpi xmlns:a14="http://schemas.microsoft.com/office/drawing/2010/main" val="0"/>
              </a:ext>
            </a:extLst>
          </a:blip>
          <a:srcRect l="1733" t="30445" r="95788" b="47688"/>
          <a:stretch/>
        </p:blipFill>
        <p:spPr>
          <a:xfrm>
            <a:off x="6632706" y="3313719"/>
            <a:ext cx="214369" cy="679036"/>
          </a:xfrm>
          <a:prstGeom prst="rect">
            <a:avLst/>
          </a:prstGeom>
        </p:spPr>
      </p:pic>
      <p:sp>
        <p:nvSpPr>
          <p:cNvPr id="15" name="テキスト ボックス 14">
            <a:extLst>
              <a:ext uri="{FF2B5EF4-FFF2-40B4-BE49-F238E27FC236}">
                <a16:creationId xmlns:a16="http://schemas.microsoft.com/office/drawing/2014/main" id="{B9B62F50-3652-460F-93BF-5F2ED1289B33}"/>
              </a:ext>
            </a:extLst>
          </p:cNvPr>
          <p:cNvSpPr txBox="1"/>
          <p:nvPr/>
        </p:nvSpPr>
        <p:spPr>
          <a:xfrm>
            <a:off x="6153489" y="5447820"/>
            <a:ext cx="5224507" cy="369332"/>
          </a:xfrm>
          <a:prstGeom prst="rect">
            <a:avLst/>
          </a:prstGeom>
          <a:noFill/>
        </p:spPr>
        <p:txBody>
          <a:bodyPr wrap="none" rtlCol="0">
            <a:spAutoFit/>
          </a:bodyPr>
          <a:lstStyle/>
          <a:p>
            <a:pPr algn="l"/>
            <a:r>
              <a:rPr kumimoji="1" lang="en-US" altLang="ja-JP" dirty="0"/>
              <a:t>Y. </a:t>
            </a:r>
            <a:r>
              <a:rPr kumimoji="1" lang="en-US" altLang="ja-JP" dirty="0" err="1"/>
              <a:t>Kanakubo</a:t>
            </a:r>
            <a:r>
              <a:rPr kumimoji="1" lang="en-US" altLang="ja-JP" dirty="0"/>
              <a:t> </a:t>
            </a:r>
            <a:r>
              <a:rPr kumimoji="1" lang="en-US" altLang="ja-JP" i="1" dirty="0"/>
              <a:t>et al</a:t>
            </a:r>
            <a:r>
              <a:rPr kumimoji="1" lang="en-US" altLang="ja-JP" dirty="0"/>
              <a:t>., Phys. Rev. C 105, 024905 (2022).</a:t>
            </a:r>
            <a:endParaRPr kumimoji="1" lang="ja-JP" altLang="en-US" dirty="0"/>
          </a:p>
        </p:txBody>
      </p:sp>
      <p:grpSp>
        <p:nvGrpSpPr>
          <p:cNvPr id="16" name="グループ化 15">
            <a:extLst>
              <a:ext uri="{FF2B5EF4-FFF2-40B4-BE49-F238E27FC236}">
                <a16:creationId xmlns:a16="http://schemas.microsoft.com/office/drawing/2014/main" id="{66E02867-7D6A-48F1-90D6-757327855977}"/>
              </a:ext>
            </a:extLst>
          </p:cNvPr>
          <p:cNvGrpSpPr>
            <a:grpSpLocks noChangeAspect="1"/>
          </p:cNvGrpSpPr>
          <p:nvPr/>
        </p:nvGrpSpPr>
        <p:grpSpPr>
          <a:xfrm>
            <a:off x="11162575" y="5333195"/>
            <a:ext cx="791146" cy="1728871"/>
            <a:chOff x="1795273" y="2610896"/>
            <a:chExt cx="1977865" cy="4322177"/>
          </a:xfrm>
        </p:grpSpPr>
        <p:pic>
          <p:nvPicPr>
            <p:cNvPr id="17" name="グラフィックス 16" descr="装飾的な円">
              <a:extLst>
                <a:ext uri="{FF2B5EF4-FFF2-40B4-BE49-F238E27FC236}">
                  <a16:creationId xmlns:a16="http://schemas.microsoft.com/office/drawing/2014/main" id="{A6F1E508-088C-4E41-AAED-A157FC4D7F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18" name="グラフィックス 17" descr="中心点から放射状に広がる複数の円">
              <a:extLst>
                <a:ext uri="{FF2B5EF4-FFF2-40B4-BE49-F238E27FC236}">
                  <a16:creationId xmlns:a16="http://schemas.microsoft.com/office/drawing/2014/main" id="{23269235-2F33-4327-AB66-5A86785D298A}"/>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6819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067FD0-D1F6-4E2D-A8CE-95678288C8DC}"/>
              </a:ext>
            </a:extLst>
          </p:cNvPr>
          <p:cNvSpPr>
            <a:spLocks noGrp="1"/>
          </p:cNvSpPr>
          <p:nvPr>
            <p:ph type="title"/>
          </p:nvPr>
        </p:nvSpPr>
        <p:spPr/>
        <p:txBody>
          <a:bodyPr/>
          <a:lstStyle/>
          <a:p>
            <a:pPr algn="ctr"/>
            <a:r>
              <a:rPr kumimoji="1" lang="ja-JP" altLang="en-US" dirty="0"/>
              <a:t>極低横運動量非平衡成分の影響</a:t>
            </a:r>
          </a:p>
        </p:txBody>
      </p:sp>
      <p:pic>
        <p:nvPicPr>
          <p:cNvPr id="3" name="図 2">
            <a:extLst>
              <a:ext uri="{FF2B5EF4-FFF2-40B4-BE49-F238E27FC236}">
                <a16:creationId xmlns:a16="http://schemas.microsoft.com/office/drawing/2014/main" id="{409A7152-5534-4286-9828-CB43ADE2DB20}"/>
              </a:ext>
            </a:extLst>
          </p:cNvPr>
          <p:cNvPicPr>
            <a:picLocks noChangeAspect="1"/>
          </p:cNvPicPr>
          <p:nvPr/>
        </p:nvPicPr>
        <p:blipFill rotWithShape="1">
          <a:blip r:embed="rId2"/>
          <a:srcRect l="11938" t="18009" r="10824" b="16506"/>
          <a:stretch/>
        </p:blipFill>
        <p:spPr>
          <a:xfrm>
            <a:off x="1247945" y="1766270"/>
            <a:ext cx="9721080" cy="3534938"/>
          </a:xfrm>
          <a:prstGeom prst="rect">
            <a:avLst/>
          </a:prstGeom>
        </p:spPr>
      </p:pic>
      <p:sp>
        <p:nvSpPr>
          <p:cNvPr id="5" name="テキスト ボックス 4">
            <a:extLst>
              <a:ext uri="{FF2B5EF4-FFF2-40B4-BE49-F238E27FC236}">
                <a16:creationId xmlns:a16="http://schemas.microsoft.com/office/drawing/2014/main" id="{60616162-5806-4F10-9CA2-415D052E5B3D}"/>
              </a:ext>
            </a:extLst>
          </p:cNvPr>
          <p:cNvSpPr txBox="1"/>
          <p:nvPr/>
        </p:nvSpPr>
        <p:spPr>
          <a:xfrm>
            <a:off x="2927648" y="5733256"/>
            <a:ext cx="6300123" cy="523220"/>
          </a:xfrm>
          <a:prstGeom prst="rect">
            <a:avLst/>
          </a:prstGeom>
          <a:noFill/>
        </p:spPr>
        <p:txBody>
          <a:bodyPr wrap="none" rtlCol="0">
            <a:spAutoFit/>
          </a:bodyPr>
          <a:lstStyle/>
          <a:p>
            <a:pPr algn="l"/>
            <a:r>
              <a:rPr kumimoji="1" lang="en-US" altLang="ja-JP" sz="2800" dirty="0" err="1"/>
              <a:t>p</a:t>
            </a:r>
            <a:r>
              <a:rPr kumimoji="1" lang="en-US" altLang="ja-JP" sz="2800" baseline="-25000" dirty="0" err="1"/>
              <a:t>T</a:t>
            </a:r>
            <a:r>
              <a:rPr kumimoji="1" lang="en-US" altLang="ja-JP" sz="2800" dirty="0"/>
              <a:t> integrated</a:t>
            </a:r>
            <a:r>
              <a:rPr kumimoji="1" lang="ja-JP" altLang="en-US" sz="2800" dirty="0"/>
              <a:t>な物理量</a:t>
            </a:r>
            <a:r>
              <a:rPr kumimoji="1" lang="en-US" altLang="ja-JP" sz="2800" dirty="0"/>
              <a:t>c</a:t>
            </a:r>
            <a:r>
              <a:rPr kumimoji="1" lang="en-US" altLang="ja-JP" sz="2800" baseline="-25000" dirty="0"/>
              <a:t>2</a:t>
            </a:r>
            <a:r>
              <a:rPr kumimoji="1" lang="en-US" altLang="ja-JP" sz="2800" dirty="0"/>
              <a:t>{4}</a:t>
            </a:r>
            <a:r>
              <a:rPr kumimoji="1" lang="ja-JP" altLang="en-US" sz="2800" dirty="0" err="1"/>
              <a:t>への</a:t>
            </a:r>
            <a:r>
              <a:rPr kumimoji="1" lang="ja-JP" altLang="en-US" sz="2800" dirty="0"/>
              <a:t>影響の例</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C65A068-77D8-4C80-853F-F827A0D5D951}"/>
                  </a:ext>
                </a:extLst>
              </p:cNvPr>
              <p:cNvSpPr txBox="1"/>
              <p:nvPr/>
            </p:nvSpPr>
            <p:spPr>
              <a:xfrm>
                <a:off x="2495600" y="5293800"/>
                <a:ext cx="315208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0.2&lt;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𝑝</m:t>
                          </m:r>
                        </m:e>
                        <m:sub>
                          <m:r>
                            <a:rPr kumimoji="1" lang="en-US" altLang="ja-JP" sz="2800" i="1">
                              <a:latin typeface="Cambria Math" panose="02040503050406030204" pitchFamily="18" charset="0"/>
                            </a:rPr>
                            <m:t>𝑇</m:t>
                          </m:r>
                        </m:sub>
                      </m:sSub>
                      <m:r>
                        <a:rPr kumimoji="1" lang="en-US" altLang="ja-JP" sz="2800" b="0" i="1" smtClean="0">
                          <a:latin typeface="Cambria Math" panose="02040503050406030204" pitchFamily="18" charset="0"/>
                        </a:rPr>
                        <m:t>&lt;3.0 </m:t>
                      </m:r>
                      <m:r>
                        <m:rPr>
                          <m:sty m:val="p"/>
                        </m:rPr>
                        <a:rPr kumimoji="1" lang="en-US" altLang="ja-JP" sz="2800" b="0" i="0" smtClean="0">
                          <a:latin typeface="Cambria Math" panose="02040503050406030204" pitchFamily="18" charset="0"/>
                        </a:rPr>
                        <m:t>GeV</m:t>
                      </m:r>
                    </m:oMath>
                  </m:oMathPara>
                </a14:m>
                <a:endParaRPr kumimoji="1" lang="ja-JP" altLang="en-US" sz="2800" dirty="0"/>
              </a:p>
            </p:txBody>
          </p:sp>
        </mc:Choice>
        <mc:Fallback xmlns="">
          <p:sp>
            <p:nvSpPr>
              <p:cNvPr id="6" name="テキスト ボックス 5">
                <a:extLst>
                  <a:ext uri="{FF2B5EF4-FFF2-40B4-BE49-F238E27FC236}">
                    <a16:creationId xmlns:a16="http://schemas.microsoft.com/office/drawing/2014/main" id="{FC65A068-77D8-4C80-853F-F827A0D5D951}"/>
                  </a:ext>
                </a:extLst>
              </p:cNvPr>
              <p:cNvSpPr txBox="1">
                <a:spLocks noRot="1" noChangeAspect="1" noMove="1" noResize="1" noEditPoints="1" noAdjustHandles="1" noChangeArrowheads="1" noChangeShapeType="1" noTextEdit="1"/>
              </p:cNvSpPr>
              <p:nvPr/>
            </p:nvSpPr>
            <p:spPr>
              <a:xfrm>
                <a:off x="2495600" y="5293800"/>
                <a:ext cx="3152080" cy="430887"/>
              </a:xfrm>
              <a:prstGeom prst="rect">
                <a:avLst/>
              </a:prstGeom>
              <a:blipFill>
                <a:blip r:embed="rId3"/>
                <a:stretch>
                  <a:fillRect/>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F544A0A0-9EF9-4447-A3D9-0F684E689FB1}"/>
              </a:ext>
            </a:extLst>
          </p:cNvPr>
          <p:cNvSpPr txBox="1"/>
          <p:nvPr/>
        </p:nvSpPr>
        <p:spPr>
          <a:xfrm>
            <a:off x="7824192" y="5301208"/>
            <a:ext cx="3307316" cy="338554"/>
          </a:xfrm>
          <a:prstGeom prst="rect">
            <a:avLst/>
          </a:prstGeom>
          <a:noFill/>
        </p:spPr>
        <p:txBody>
          <a:bodyPr wrap="none" rtlCol="0">
            <a:spAutoFit/>
          </a:bodyPr>
          <a:lstStyle/>
          <a:p>
            <a:r>
              <a:rPr kumimoji="1" lang="en-US" altLang="ja-JP" sz="1600" dirty="0" err="1"/>
              <a:t>Y.Kanakubo</a:t>
            </a:r>
            <a:r>
              <a:rPr kumimoji="1" lang="en-US" altLang="ja-JP" sz="1600" dirty="0"/>
              <a:t> </a:t>
            </a:r>
            <a:r>
              <a:rPr kumimoji="1" lang="en-US" altLang="ja-JP" sz="1600" i="1" dirty="0"/>
              <a:t>et al.</a:t>
            </a:r>
            <a:r>
              <a:rPr kumimoji="1" lang="en-US" altLang="ja-JP" sz="1600" dirty="0"/>
              <a:t>, arXiv:2207.13966</a:t>
            </a:r>
            <a:endParaRPr kumimoji="1" lang="ja-JP" altLang="en-US" sz="1600" dirty="0"/>
          </a:p>
        </p:txBody>
      </p:sp>
    </p:spTree>
    <p:extLst>
      <p:ext uri="{BB962C8B-B14F-4D97-AF65-F5344CB8AC3E}">
        <p14:creationId xmlns:p14="http://schemas.microsoft.com/office/powerpoint/2010/main" val="2841306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AB0D25-90A7-402A-8428-C2B36BE12C8B}"/>
              </a:ext>
            </a:extLst>
          </p:cNvPr>
          <p:cNvSpPr>
            <a:spLocks noGrp="1"/>
          </p:cNvSpPr>
          <p:nvPr>
            <p:ph type="title"/>
          </p:nvPr>
        </p:nvSpPr>
        <p:spPr/>
        <p:txBody>
          <a:bodyPr/>
          <a:lstStyle/>
          <a:p>
            <a:pPr algn="ctr"/>
            <a:r>
              <a:rPr kumimoji="1" lang="ja-JP" altLang="en-US" dirty="0"/>
              <a:t>揺動流体を用いた</a:t>
            </a:r>
            <a:r>
              <a:rPr lang="en-US" altLang="ja-JP" dirty="0"/>
              <a:t>QGP</a:t>
            </a:r>
            <a:r>
              <a:rPr lang="ja-JP" altLang="en-US" dirty="0"/>
              <a:t>輸送</a:t>
            </a:r>
            <a:endParaRPr kumimoji="1" lang="ja-JP" altLang="en-US" dirty="0"/>
          </a:p>
        </p:txBody>
      </p:sp>
      <p:sp>
        <p:nvSpPr>
          <p:cNvPr id="3" name="テキスト プレースホルダー 2">
            <a:extLst>
              <a:ext uri="{FF2B5EF4-FFF2-40B4-BE49-F238E27FC236}">
                <a16:creationId xmlns:a16="http://schemas.microsoft.com/office/drawing/2014/main" id="{39A0844C-E31E-4B59-9FAE-170E8963BA79}"/>
              </a:ext>
            </a:extLst>
          </p:cNvPr>
          <p:cNvSpPr>
            <a:spLocks noGrp="1"/>
          </p:cNvSpPr>
          <p:nvPr>
            <p:ph type="body" idx="1"/>
          </p:nvPr>
        </p:nvSpPr>
        <p:spPr/>
        <p:txBody>
          <a:bodyPr/>
          <a:lstStyle/>
          <a:p>
            <a:endParaRPr kumimoji="1" lang="ja-JP" altLang="en-US"/>
          </a:p>
        </p:txBody>
      </p:sp>
      <p:grpSp>
        <p:nvGrpSpPr>
          <p:cNvPr id="4" name="グループ化 3">
            <a:extLst>
              <a:ext uri="{FF2B5EF4-FFF2-40B4-BE49-F238E27FC236}">
                <a16:creationId xmlns:a16="http://schemas.microsoft.com/office/drawing/2014/main" id="{40C5D713-3611-4C67-97F9-1C4381F07E2B}"/>
              </a:ext>
            </a:extLst>
          </p:cNvPr>
          <p:cNvGrpSpPr>
            <a:grpSpLocks noChangeAspect="1"/>
          </p:cNvGrpSpPr>
          <p:nvPr/>
        </p:nvGrpSpPr>
        <p:grpSpPr>
          <a:xfrm>
            <a:off x="11162575" y="5333195"/>
            <a:ext cx="791146" cy="1728871"/>
            <a:chOff x="1795273" y="2610896"/>
            <a:chExt cx="1977865" cy="4322177"/>
          </a:xfrm>
        </p:grpSpPr>
        <p:pic>
          <p:nvPicPr>
            <p:cNvPr id="5" name="グラフィックス 4" descr="装飾的な円">
              <a:extLst>
                <a:ext uri="{FF2B5EF4-FFF2-40B4-BE49-F238E27FC236}">
                  <a16:creationId xmlns:a16="http://schemas.microsoft.com/office/drawing/2014/main" id="{7A8F2441-8C4E-4064-9DCC-CF23FF6B93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6" name="グラフィックス 5" descr="中心点から放射状に広がる複数の円">
              <a:extLst>
                <a:ext uri="{FF2B5EF4-FFF2-40B4-BE49-F238E27FC236}">
                  <a16:creationId xmlns:a16="http://schemas.microsoft.com/office/drawing/2014/main" id="{D663353E-6600-40C9-8D44-09798686C06B}"/>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225828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9FADA53-C5EC-4B11-BC51-133B01262669}"/>
              </a:ext>
            </a:extLst>
          </p:cNvPr>
          <p:cNvSpPr>
            <a:spLocks noGrp="1"/>
          </p:cNvSpPr>
          <p:nvPr>
            <p:ph type="title"/>
          </p:nvPr>
        </p:nvSpPr>
        <p:spPr/>
        <p:txBody>
          <a:bodyPr>
            <a:normAutofit/>
          </a:bodyPr>
          <a:lstStyle/>
          <a:p>
            <a:pPr algn="ctr"/>
            <a:r>
              <a:rPr lang="ja-JP" altLang="en-US" sz="4000" dirty="0"/>
              <a:t>第</a:t>
            </a:r>
            <a:r>
              <a:rPr lang="en-US" altLang="ja-JP" sz="4000" dirty="0"/>
              <a:t>3</a:t>
            </a:r>
            <a:r>
              <a:rPr lang="ja-JP" altLang="en-US" sz="4000" dirty="0"/>
              <a:t>世代流体計算</a:t>
            </a:r>
          </a:p>
        </p:txBody>
      </p:sp>
      <p:pic>
        <p:nvPicPr>
          <p:cNvPr id="5" name="図 4">
            <a:extLst>
              <a:ext uri="{FF2B5EF4-FFF2-40B4-BE49-F238E27FC236}">
                <a16:creationId xmlns:a16="http://schemas.microsoft.com/office/drawing/2014/main" id="{7BCA04F8-C6B4-49E5-8703-3AD1810A9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034" y="2321351"/>
            <a:ext cx="2667000" cy="2667000"/>
          </a:xfrm>
          <a:prstGeom prst="rect">
            <a:avLst/>
          </a:prstGeom>
        </p:spPr>
      </p:pic>
      <p:pic>
        <p:nvPicPr>
          <p:cNvPr id="6" name="図 5">
            <a:extLst>
              <a:ext uri="{FF2B5EF4-FFF2-40B4-BE49-F238E27FC236}">
                <a16:creationId xmlns:a16="http://schemas.microsoft.com/office/drawing/2014/main" id="{E2A3289E-B73C-44F8-B1B9-88B17D4B0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745" y="2315852"/>
            <a:ext cx="2667000" cy="2667000"/>
          </a:xfrm>
          <a:prstGeom prst="rect">
            <a:avLst/>
          </a:prstGeom>
        </p:spPr>
      </p:pic>
      <p:pic>
        <p:nvPicPr>
          <p:cNvPr id="7" name="図 6">
            <a:extLst>
              <a:ext uri="{FF2B5EF4-FFF2-40B4-BE49-F238E27FC236}">
                <a16:creationId xmlns:a16="http://schemas.microsoft.com/office/drawing/2014/main" id="{661A3ED9-6A38-400E-ABFA-A0F5CEA27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333" y="2306425"/>
            <a:ext cx="2667000" cy="2667000"/>
          </a:xfrm>
          <a:prstGeom prst="rect">
            <a:avLst/>
          </a:prstGeom>
        </p:spPr>
      </p:pic>
      <p:sp>
        <p:nvSpPr>
          <p:cNvPr id="8" name="テキスト ボックス 7">
            <a:extLst>
              <a:ext uri="{FF2B5EF4-FFF2-40B4-BE49-F238E27FC236}">
                <a16:creationId xmlns:a16="http://schemas.microsoft.com/office/drawing/2014/main" id="{EDD8D401-5B3E-4C05-8174-346DF78EE1BD}"/>
              </a:ext>
            </a:extLst>
          </p:cNvPr>
          <p:cNvSpPr txBox="1"/>
          <p:nvPr/>
        </p:nvSpPr>
        <p:spPr>
          <a:xfrm>
            <a:off x="911424" y="1783205"/>
            <a:ext cx="3172663" cy="523220"/>
          </a:xfrm>
          <a:prstGeom prst="rect">
            <a:avLst/>
          </a:prstGeom>
          <a:noFill/>
        </p:spPr>
        <p:txBody>
          <a:bodyPr wrap="none" rtlCol="0">
            <a:spAutoFit/>
          </a:bodyPr>
          <a:lstStyle/>
          <a:p>
            <a:r>
              <a:rPr lang="en-US" altLang="ja-JP" sz="2800" dirty="0"/>
              <a:t>1G hydro:</a:t>
            </a:r>
            <a:r>
              <a:rPr lang="ja-JP" altLang="en-US" sz="2800" dirty="0"/>
              <a:t> 完全流体</a:t>
            </a:r>
            <a:endParaRPr kumimoji="1" lang="ja-JP" altLang="en-US" sz="2800" dirty="0"/>
          </a:p>
        </p:txBody>
      </p:sp>
      <p:sp>
        <p:nvSpPr>
          <p:cNvPr id="9" name="テキスト ボックス 8">
            <a:extLst>
              <a:ext uri="{FF2B5EF4-FFF2-40B4-BE49-F238E27FC236}">
                <a16:creationId xmlns:a16="http://schemas.microsoft.com/office/drawing/2014/main" id="{C11D0CEE-412A-4A12-A065-50360AEF2FF8}"/>
              </a:ext>
            </a:extLst>
          </p:cNvPr>
          <p:cNvSpPr txBox="1"/>
          <p:nvPr/>
        </p:nvSpPr>
        <p:spPr>
          <a:xfrm>
            <a:off x="4482417" y="1783205"/>
            <a:ext cx="3227165" cy="523220"/>
          </a:xfrm>
          <a:prstGeom prst="rect">
            <a:avLst/>
          </a:prstGeom>
          <a:noFill/>
        </p:spPr>
        <p:txBody>
          <a:bodyPr wrap="none" rtlCol="0">
            <a:spAutoFit/>
          </a:bodyPr>
          <a:lstStyle/>
          <a:p>
            <a:r>
              <a:rPr lang="en-US" altLang="ja-JP" sz="2800" dirty="0"/>
              <a:t>2G hydro: </a:t>
            </a:r>
            <a:r>
              <a:rPr lang="ja-JP" altLang="en-US" sz="2800" dirty="0"/>
              <a:t>粘性流体</a:t>
            </a:r>
            <a:endParaRPr kumimoji="1" lang="ja-JP" altLang="en-US" sz="2800" dirty="0">
              <a:latin typeface="+mn-ea"/>
            </a:endParaRPr>
          </a:p>
        </p:txBody>
      </p:sp>
      <p:sp>
        <p:nvSpPr>
          <p:cNvPr id="10" name="テキスト ボックス 9">
            <a:extLst>
              <a:ext uri="{FF2B5EF4-FFF2-40B4-BE49-F238E27FC236}">
                <a16:creationId xmlns:a16="http://schemas.microsoft.com/office/drawing/2014/main" id="{0BC32367-0867-4F61-950A-3525C1C63020}"/>
              </a:ext>
            </a:extLst>
          </p:cNvPr>
          <p:cNvSpPr txBox="1"/>
          <p:nvPr/>
        </p:nvSpPr>
        <p:spPr>
          <a:xfrm>
            <a:off x="8174662" y="1783205"/>
            <a:ext cx="3227165" cy="523220"/>
          </a:xfrm>
          <a:prstGeom prst="rect">
            <a:avLst/>
          </a:prstGeom>
          <a:noFill/>
        </p:spPr>
        <p:txBody>
          <a:bodyPr wrap="none" rtlCol="0">
            <a:spAutoFit/>
          </a:bodyPr>
          <a:lstStyle/>
          <a:p>
            <a:r>
              <a:rPr lang="en-US" altLang="ja-JP" sz="2800" dirty="0"/>
              <a:t>3G hydro: </a:t>
            </a:r>
            <a:r>
              <a:rPr lang="ja-JP" altLang="en-US" sz="2800" dirty="0"/>
              <a:t>揺動流体</a:t>
            </a:r>
            <a:endParaRPr kumimoji="1" lang="ja-JP" altLang="en-US" sz="2800" dirty="0"/>
          </a:p>
        </p:txBody>
      </p:sp>
      <p:sp>
        <p:nvSpPr>
          <p:cNvPr id="11" name="テキスト ボックス 10">
            <a:extLst>
              <a:ext uri="{FF2B5EF4-FFF2-40B4-BE49-F238E27FC236}">
                <a16:creationId xmlns:a16="http://schemas.microsoft.com/office/drawing/2014/main" id="{32BB8A81-C2A9-4A0A-A863-0726491ECBC1}"/>
              </a:ext>
            </a:extLst>
          </p:cNvPr>
          <p:cNvSpPr txBox="1"/>
          <p:nvPr/>
        </p:nvSpPr>
        <p:spPr>
          <a:xfrm>
            <a:off x="7680176" y="5805264"/>
            <a:ext cx="3565400" cy="523220"/>
          </a:xfrm>
          <a:prstGeom prst="rect">
            <a:avLst/>
          </a:prstGeom>
          <a:noFill/>
        </p:spPr>
        <p:txBody>
          <a:bodyPr wrap="none" rtlCol="0">
            <a:spAutoFit/>
          </a:bodyPr>
          <a:lstStyle/>
          <a:p>
            <a:pPr algn="l"/>
            <a:r>
              <a:rPr kumimoji="1" lang="en-US" altLang="ja-JP" sz="2800" dirty="0"/>
              <a:t>Courtesy of K. </a:t>
            </a:r>
            <a:r>
              <a:rPr kumimoji="1" lang="en-US" altLang="ja-JP" sz="2800" dirty="0" err="1"/>
              <a:t>Murase</a:t>
            </a:r>
            <a:endParaRPr kumimoji="1" lang="ja-JP" altLang="en-US" sz="2800" dirty="0"/>
          </a:p>
        </p:txBody>
      </p:sp>
      <p:grpSp>
        <p:nvGrpSpPr>
          <p:cNvPr id="12" name="グループ化 11">
            <a:extLst>
              <a:ext uri="{FF2B5EF4-FFF2-40B4-BE49-F238E27FC236}">
                <a16:creationId xmlns:a16="http://schemas.microsoft.com/office/drawing/2014/main" id="{367B2686-A695-400C-AB01-33CD91AB66E3}"/>
              </a:ext>
            </a:extLst>
          </p:cNvPr>
          <p:cNvGrpSpPr>
            <a:grpSpLocks noChangeAspect="1"/>
          </p:cNvGrpSpPr>
          <p:nvPr/>
        </p:nvGrpSpPr>
        <p:grpSpPr>
          <a:xfrm>
            <a:off x="11162575" y="5333195"/>
            <a:ext cx="791146" cy="1728871"/>
            <a:chOff x="1795273" y="2610896"/>
            <a:chExt cx="1977865" cy="4322177"/>
          </a:xfrm>
        </p:grpSpPr>
        <p:pic>
          <p:nvPicPr>
            <p:cNvPr id="13" name="グラフィックス 12" descr="装飾的な円">
              <a:extLst>
                <a:ext uri="{FF2B5EF4-FFF2-40B4-BE49-F238E27FC236}">
                  <a16:creationId xmlns:a16="http://schemas.microsoft.com/office/drawing/2014/main" id="{9E277DA4-3D69-4115-AEBF-45FFA48290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400000">
              <a:off x="2444035" y="2610896"/>
              <a:ext cx="680338" cy="4322177"/>
            </a:xfrm>
            <a:prstGeom prst="rect">
              <a:avLst/>
            </a:prstGeom>
          </p:spPr>
        </p:pic>
        <p:pic>
          <p:nvPicPr>
            <p:cNvPr id="14" name="グラフィックス 13" descr="中心点から放射状に広がる複数の円">
              <a:extLst>
                <a:ext uri="{FF2B5EF4-FFF2-40B4-BE49-F238E27FC236}">
                  <a16:creationId xmlns:a16="http://schemas.microsoft.com/office/drawing/2014/main" id="{C9BBF528-7EA9-485C-848C-2B6F702D6617}"/>
                </a:ext>
              </a:extLst>
            </p:cNvPr>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2985421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pPr algn="ctr"/>
            <a:r>
              <a:rPr lang="ja-JP" altLang="en-US" sz="4000" dirty="0"/>
              <a:t>粘性流体に足りないもの</a:t>
            </a:r>
          </a:p>
        </p:txBody>
      </p:sp>
      <p:sp>
        <p:nvSpPr>
          <p:cNvPr id="5" name="フリーフォーム 4"/>
          <p:cNvSpPr/>
          <p:nvPr/>
        </p:nvSpPr>
        <p:spPr>
          <a:xfrm>
            <a:off x="2499021" y="2796868"/>
            <a:ext cx="1853617" cy="2050515"/>
          </a:xfrm>
          <a:custGeom>
            <a:avLst/>
            <a:gdLst>
              <a:gd name="connsiteX0" fmla="*/ 0 w 2146300"/>
              <a:gd name="connsiteY0" fmla="*/ 2373711 h 2373711"/>
              <a:gd name="connsiteX1" fmla="*/ 685800 w 2146300"/>
              <a:gd name="connsiteY1" fmla="*/ 1002111 h 2373711"/>
              <a:gd name="connsiteX2" fmla="*/ 1422400 w 2146300"/>
              <a:gd name="connsiteY2" fmla="*/ 227411 h 2373711"/>
              <a:gd name="connsiteX3" fmla="*/ 1841500 w 2146300"/>
              <a:gd name="connsiteY3" fmla="*/ 24211 h 2373711"/>
              <a:gd name="connsiteX4" fmla="*/ 2146300 w 2146300"/>
              <a:gd name="connsiteY4" fmla="*/ 11511 h 2373711"/>
              <a:gd name="connsiteX0" fmla="*/ 0 w 2235200"/>
              <a:gd name="connsiteY0" fmla="*/ 2382028 h 2382028"/>
              <a:gd name="connsiteX1" fmla="*/ 685800 w 2235200"/>
              <a:gd name="connsiteY1" fmla="*/ 1010428 h 2382028"/>
              <a:gd name="connsiteX2" fmla="*/ 1422400 w 2235200"/>
              <a:gd name="connsiteY2" fmla="*/ 235728 h 2382028"/>
              <a:gd name="connsiteX3" fmla="*/ 1841500 w 2235200"/>
              <a:gd name="connsiteY3" fmla="*/ 32528 h 2382028"/>
              <a:gd name="connsiteX4" fmla="*/ 2235200 w 2235200"/>
              <a:gd name="connsiteY4" fmla="*/ 7128 h 2382028"/>
              <a:gd name="connsiteX0" fmla="*/ 0 w 2235200"/>
              <a:gd name="connsiteY0" fmla="*/ 2382028 h 2382028"/>
              <a:gd name="connsiteX1" fmla="*/ 685800 w 2235200"/>
              <a:gd name="connsiteY1" fmla="*/ 1010428 h 2382028"/>
              <a:gd name="connsiteX2" fmla="*/ 1330052 w 2235200"/>
              <a:gd name="connsiteY2" fmla="*/ 312259 h 2382028"/>
              <a:gd name="connsiteX3" fmla="*/ 1841500 w 2235200"/>
              <a:gd name="connsiteY3" fmla="*/ 32528 h 2382028"/>
              <a:gd name="connsiteX4" fmla="*/ 2235200 w 2235200"/>
              <a:gd name="connsiteY4" fmla="*/ 7128 h 2382028"/>
              <a:gd name="connsiteX0" fmla="*/ 0 w 2235200"/>
              <a:gd name="connsiteY0" fmla="*/ 2378127 h 2378127"/>
              <a:gd name="connsiteX1" fmla="*/ 685800 w 2235200"/>
              <a:gd name="connsiteY1" fmla="*/ 1006527 h 2378127"/>
              <a:gd name="connsiteX2" fmla="*/ 1330052 w 2235200"/>
              <a:gd name="connsiteY2" fmla="*/ 308358 h 2378127"/>
              <a:gd name="connsiteX3" fmla="*/ 1795327 w 2235200"/>
              <a:gd name="connsiteY3" fmla="*/ 50493 h 2378127"/>
              <a:gd name="connsiteX4" fmla="*/ 2235200 w 2235200"/>
              <a:gd name="connsiteY4" fmla="*/ 3227 h 2378127"/>
              <a:gd name="connsiteX0" fmla="*/ 0 w 2235200"/>
              <a:gd name="connsiteY0" fmla="*/ 2378127 h 2378127"/>
              <a:gd name="connsiteX1" fmla="*/ 685801 w 2235200"/>
              <a:gd name="connsiteY1" fmla="*/ 1039326 h 2378127"/>
              <a:gd name="connsiteX2" fmla="*/ 1330052 w 2235200"/>
              <a:gd name="connsiteY2" fmla="*/ 308358 h 2378127"/>
              <a:gd name="connsiteX3" fmla="*/ 1795327 w 2235200"/>
              <a:gd name="connsiteY3" fmla="*/ 50493 h 2378127"/>
              <a:gd name="connsiteX4" fmla="*/ 2235200 w 2235200"/>
              <a:gd name="connsiteY4" fmla="*/ 3227 h 2378127"/>
              <a:gd name="connsiteX0" fmla="*/ 0 w 2269830"/>
              <a:gd name="connsiteY0" fmla="*/ 2378127 h 2378127"/>
              <a:gd name="connsiteX1" fmla="*/ 720431 w 2269830"/>
              <a:gd name="connsiteY1" fmla="*/ 1039326 h 2378127"/>
              <a:gd name="connsiteX2" fmla="*/ 1364682 w 2269830"/>
              <a:gd name="connsiteY2" fmla="*/ 308358 h 2378127"/>
              <a:gd name="connsiteX3" fmla="*/ 1829957 w 2269830"/>
              <a:gd name="connsiteY3" fmla="*/ 50493 h 2378127"/>
              <a:gd name="connsiteX4" fmla="*/ 2269830 w 2269830"/>
              <a:gd name="connsiteY4" fmla="*/ 3227 h 2378127"/>
              <a:gd name="connsiteX0" fmla="*/ 0 w 2269830"/>
              <a:gd name="connsiteY0" fmla="*/ 2378127 h 2378127"/>
              <a:gd name="connsiteX1" fmla="*/ 720431 w 2269830"/>
              <a:gd name="connsiteY1" fmla="*/ 1039326 h 2378127"/>
              <a:gd name="connsiteX2" fmla="*/ 1364682 w 2269830"/>
              <a:gd name="connsiteY2" fmla="*/ 308358 h 2378127"/>
              <a:gd name="connsiteX3" fmla="*/ 1829957 w 2269830"/>
              <a:gd name="connsiteY3" fmla="*/ 50493 h 2378127"/>
              <a:gd name="connsiteX4" fmla="*/ 2269830 w 2269830"/>
              <a:gd name="connsiteY4" fmla="*/ 3227 h 237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830" h="2378127">
                <a:moveTo>
                  <a:pt x="0" y="2378127"/>
                </a:moveTo>
                <a:cubicBezTo>
                  <a:pt x="247454" y="1871185"/>
                  <a:pt x="492984" y="1384287"/>
                  <a:pt x="720431" y="1039326"/>
                </a:cubicBezTo>
                <a:cubicBezTo>
                  <a:pt x="947878" y="694365"/>
                  <a:pt x="1179761" y="473164"/>
                  <a:pt x="1364682" y="308358"/>
                </a:cubicBezTo>
                <a:cubicBezTo>
                  <a:pt x="1549603" y="143552"/>
                  <a:pt x="1694490" y="88593"/>
                  <a:pt x="1829957" y="50493"/>
                </a:cubicBezTo>
                <a:cubicBezTo>
                  <a:pt x="1965424" y="12393"/>
                  <a:pt x="2177755" y="-8415"/>
                  <a:pt x="2269830" y="3227"/>
                </a:cubicBezTo>
              </a:path>
            </a:pathLst>
          </a:cu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white"/>
              </a:solidFill>
            </a:endParaRPr>
          </a:p>
        </p:txBody>
      </p:sp>
      <p:cxnSp>
        <p:nvCxnSpPr>
          <p:cNvPr id="7" name="直線矢印コネクタ 6"/>
          <p:cNvCxnSpPr/>
          <p:nvPr/>
        </p:nvCxnSpPr>
        <p:spPr>
          <a:xfrm flipV="1">
            <a:off x="2207568" y="1716772"/>
            <a:ext cx="0" cy="331236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rot="16200000">
            <a:off x="1123434" y="2297979"/>
            <a:ext cx="1715534" cy="523220"/>
          </a:xfrm>
          <a:prstGeom prst="rect">
            <a:avLst/>
          </a:prstGeom>
          <a:noFill/>
        </p:spPr>
        <p:txBody>
          <a:bodyPr wrap="none" rtlCol="0">
            <a:spAutoFit/>
          </a:bodyPr>
          <a:lstStyle/>
          <a:p>
            <a:r>
              <a:rPr lang="ja-JP" altLang="en-US" sz="2800" dirty="0">
                <a:solidFill>
                  <a:prstClr val="white"/>
                </a:solidFill>
                <a:latin typeface="+mn-ea"/>
              </a:rPr>
              <a:t>エントロピー</a:t>
            </a:r>
          </a:p>
        </p:txBody>
      </p:sp>
      <p:sp>
        <p:nvSpPr>
          <p:cNvPr id="9" name="テキスト ボックス 8"/>
          <p:cNvSpPr txBox="1"/>
          <p:nvPr/>
        </p:nvSpPr>
        <p:spPr>
          <a:xfrm>
            <a:off x="3848785" y="3528246"/>
            <a:ext cx="1024724" cy="523220"/>
          </a:xfrm>
          <a:prstGeom prst="rect">
            <a:avLst/>
          </a:prstGeom>
          <a:noFill/>
        </p:spPr>
        <p:txBody>
          <a:bodyPr wrap="square" rtlCol="0">
            <a:spAutoFit/>
          </a:bodyPr>
          <a:lstStyle/>
          <a:p>
            <a:r>
              <a:rPr lang="ja-JP" altLang="en-US" sz="2800" dirty="0">
                <a:solidFill>
                  <a:prstClr val="white"/>
                </a:solidFill>
                <a:latin typeface="+mn-ea"/>
              </a:rPr>
              <a:t>揺動</a:t>
            </a:r>
          </a:p>
        </p:txBody>
      </p:sp>
      <p:sp>
        <p:nvSpPr>
          <p:cNvPr id="10" name="右矢印 9"/>
          <p:cNvSpPr/>
          <p:nvPr/>
        </p:nvSpPr>
        <p:spPr>
          <a:xfrm rot="18858091" flipV="1">
            <a:off x="2966471" y="2584626"/>
            <a:ext cx="978408" cy="38679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a:solidFill>
                <a:prstClr val="white"/>
              </a:solidFill>
            </a:endParaRPr>
          </a:p>
        </p:txBody>
      </p:sp>
      <p:sp>
        <p:nvSpPr>
          <p:cNvPr id="11" name="右矢印 10"/>
          <p:cNvSpPr/>
          <p:nvPr/>
        </p:nvSpPr>
        <p:spPr>
          <a:xfrm rot="2741909" flipH="1" flipV="1">
            <a:off x="4766671" y="2584626"/>
            <a:ext cx="978408" cy="38679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p:cNvSpPr txBox="1"/>
          <p:nvPr/>
        </p:nvSpPr>
        <p:spPr>
          <a:xfrm>
            <a:off x="3839349" y="1803462"/>
            <a:ext cx="902811" cy="523220"/>
          </a:xfrm>
          <a:prstGeom prst="rect">
            <a:avLst/>
          </a:prstGeom>
          <a:noFill/>
        </p:spPr>
        <p:txBody>
          <a:bodyPr wrap="none" rtlCol="0">
            <a:spAutoFit/>
          </a:bodyPr>
          <a:lstStyle/>
          <a:p>
            <a:r>
              <a:rPr lang="ja-JP" altLang="en-US" sz="2800" dirty="0">
                <a:solidFill>
                  <a:prstClr val="white"/>
                </a:solidFill>
                <a:latin typeface="+mn-ea"/>
              </a:rPr>
              <a:t>散逸</a:t>
            </a:r>
          </a:p>
        </p:txBody>
      </p:sp>
      <p:cxnSp>
        <p:nvCxnSpPr>
          <p:cNvPr id="13" name="直線矢印コネクタ 12"/>
          <p:cNvCxnSpPr>
            <a:endCxn id="5" idx="4"/>
          </p:cNvCxnSpPr>
          <p:nvPr/>
        </p:nvCxnSpPr>
        <p:spPr>
          <a:xfrm flipH="1">
            <a:off x="4352638" y="1716773"/>
            <a:ext cx="1681855" cy="10828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6034493" y="1412776"/>
            <a:ext cx="3977371" cy="954107"/>
          </a:xfrm>
          <a:prstGeom prst="rect">
            <a:avLst/>
          </a:prstGeom>
          <a:noFill/>
          <a:ln>
            <a:noFill/>
          </a:ln>
        </p:spPr>
        <p:txBody>
          <a:bodyPr wrap="none" rtlCol="0">
            <a:spAutoFit/>
          </a:bodyPr>
          <a:lstStyle/>
          <a:p>
            <a:r>
              <a:rPr lang="ja-JP" altLang="en-US" sz="2800" dirty="0">
                <a:solidFill>
                  <a:prstClr val="white"/>
                </a:solidFill>
                <a:latin typeface="+mn-ea"/>
              </a:rPr>
              <a:t>熱平衡状態</a:t>
            </a:r>
            <a:endParaRPr lang="en-US" altLang="ja-JP" sz="2800" dirty="0">
              <a:solidFill>
                <a:prstClr val="white"/>
              </a:solidFill>
              <a:latin typeface="+mn-ea"/>
            </a:endParaRPr>
          </a:p>
          <a:p>
            <a:r>
              <a:rPr lang="en-US" altLang="ja-JP" sz="2800" dirty="0">
                <a:solidFill>
                  <a:prstClr val="white"/>
                </a:solidFill>
                <a:latin typeface="+mn-ea"/>
              </a:rPr>
              <a:t>     = </a:t>
            </a:r>
            <a:r>
              <a:rPr lang="ja-JP" altLang="en-US" sz="2800" dirty="0">
                <a:solidFill>
                  <a:prstClr val="white"/>
                </a:solidFill>
                <a:latin typeface="+mn-ea"/>
              </a:rPr>
              <a:t>最大エントロピー状態</a:t>
            </a:r>
          </a:p>
        </p:txBody>
      </p:sp>
      <p:sp>
        <p:nvSpPr>
          <p:cNvPr id="18" name="テキスト ボックス 17"/>
          <p:cNvSpPr txBox="1"/>
          <p:nvPr/>
        </p:nvSpPr>
        <p:spPr>
          <a:xfrm>
            <a:off x="7531770" y="3403900"/>
            <a:ext cx="3822030" cy="954107"/>
          </a:xfrm>
          <a:prstGeom prst="rect">
            <a:avLst/>
          </a:prstGeom>
          <a:noFill/>
        </p:spPr>
        <p:txBody>
          <a:bodyPr wrap="square" rtlCol="0">
            <a:spAutoFit/>
          </a:bodyPr>
          <a:lstStyle/>
          <a:p>
            <a:r>
              <a:rPr lang="ja-JP" altLang="en-US" sz="2800" dirty="0">
                <a:solidFill>
                  <a:prstClr val="white"/>
                </a:solidFill>
                <a:latin typeface="+mn-ea"/>
              </a:rPr>
              <a:t>揺動と散逸のバランス</a:t>
            </a:r>
            <a:endParaRPr lang="en-US" altLang="ja-JP" sz="2800" dirty="0">
              <a:solidFill>
                <a:prstClr val="white"/>
              </a:solidFill>
              <a:latin typeface="+mn-ea"/>
            </a:endParaRPr>
          </a:p>
          <a:p>
            <a:r>
              <a:rPr lang="en-US" altLang="ja-JP" sz="2800" dirty="0">
                <a:solidFill>
                  <a:prstClr val="white"/>
                </a:solidFill>
                <a:latin typeface="+mn-ea"/>
                <a:sym typeface="Wingdings" panose="05000000000000000000" pitchFamily="2" charset="2"/>
              </a:rPr>
              <a:t> </a:t>
            </a:r>
            <a:r>
              <a:rPr lang="ja-JP" altLang="en-US" sz="2800" dirty="0">
                <a:solidFill>
                  <a:prstClr val="white"/>
                </a:solidFill>
                <a:latin typeface="+mn-ea"/>
                <a:sym typeface="Wingdings" panose="05000000000000000000" pitchFamily="2" charset="2"/>
              </a:rPr>
              <a:t>熱平衡状態の安定性</a:t>
            </a:r>
            <a:endParaRPr lang="ja-JP" altLang="en-US" sz="2800" dirty="0">
              <a:solidFill>
                <a:prstClr val="white"/>
              </a:solidFill>
              <a:latin typeface="+mn-ea"/>
            </a:endParaRPr>
          </a:p>
        </p:txBody>
      </p:sp>
      <p:sp>
        <p:nvSpPr>
          <p:cNvPr id="16" name="フリーフォーム 15"/>
          <p:cNvSpPr/>
          <p:nvPr/>
        </p:nvSpPr>
        <p:spPr>
          <a:xfrm flipH="1">
            <a:off x="4351234" y="2798438"/>
            <a:ext cx="1853617" cy="2050515"/>
          </a:xfrm>
          <a:custGeom>
            <a:avLst/>
            <a:gdLst>
              <a:gd name="connsiteX0" fmla="*/ 0 w 2146300"/>
              <a:gd name="connsiteY0" fmla="*/ 2373711 h 2373711"/>
              <a:gd name="connsiteX1" fmla="*/ 685800 w 2146300"/>
              <a:gd name="connsiteY1" fmla="*/ 1002111 h 2373711"/>
              <a:gd name="connsiteX2" fmla="*/ 1422400 w 2146300"/>
              <a:gd name="connsiteY2" fmla="*/ 227411 h 2373711"/>
              <a:gd name="connsiteX3" fmla="*/ 1841500 w 2146300"/>
              <a:gd name="connsiteY3" fmla="*/ 24211 h 2373711"/>
              <a:gd name="connsiteX4" fmla="*/ 2146300 w 2146300"/>
              <a:gd name="connsiteY4" fmla="*/ 11511 h 2373711"/>
              <a:gd name="connsiteX0" fmla="*/ 0 w 2235200"/>
              <a:gd name="connsiteY0" fmla="*/ 2382028 h 2382028"/>
              <a:gd name="connsiteX1" fmla="*/ 685800 w 2235200"/>
              <a:gd name="connsiteY1" fmla="*/ 1010428 h 2382028"/>
              <a:gd name="connsiteX2" fmla="*/ 1422400 w 2235200"/>
              <a:gd name="connsiteY2" fmla="*/ 235728 h 2382028"/>
              <a:gd name="connsiteX3" fmla="*/ 1841500 w 2235200"/>
              <a:gd name="connsiteY3" fmla="*/ 32528 h 2382028"/>
              <a:gd name="connsiteX4" fmla="*/ 2235200 w 2235200"/>
              <a:gd name="connsiteY4" fmla="*/ 7128 h 2382028"/>
              <a:gd name="connsiteX0" fmla="*/ 0 w 2235200"/>
              <a:gd name="connsiteY0" fmla="*/ 2382028 h 2382028"/>
              <a:gd name="connsiteX1" fmla="*/ 685800 w 2235200"/>
              <a:gd name="connsiteY1" fmla="*/ 1010428 h 2382028"/>
              <a:gd name="connsiteX2" fmla="*/ 1330052 w 2235200"/>
              <a:gd name="connsiteY2" fmla="*/ 312259 h 2382028"/>
              <a:gd name="connsiteX3" fmla="*/ 1841500 w 2235200"/>
              <a:gd name="connsiteY3" fmla="*/ 32528 h 2382028"/>
              <a:gd name="connsiteX4" fmla="*/ 2235200 w 2235200"/>
              <a:gd name="connsiteY4" fmla="*/ 7128 h 2382028"/>
              <a:gd name="connsiteX0" fmla="*/ 0 w 2235200"/>
              <a:gd name="connsiteY0" fmla="*/ 2378127 h 2378127"/>
              <a:gd name="connsiteX1" fmla="*/ 685800 w 2235200"/>
              <a:gd name="connsiteY1" fmla="*/ 1006527 h 2378127"/>
              <a:gd name="connsiteX2" fmla="*/ 1330052 w 2235200"/>
              <a:gd name="connsiteY2" fmla="*/ 308358 h 2378127"/>
              <a:gd name="connsiteX3" fmla="*/ 1795327 w 2235200"/>
              <a:gd name="connsiteY3" fmla="*/ 50493 h 2378127"/>
              <a:gd name="connsiteX4" fmla="*/ 2235200 w 2235200"/>
              <a:gd name="connsiteY4" fmla="*/ 3227 h 2378127"/>
              <a:gd name="connsiteX0" fmla="*/ 0 w 2235200"/>
              <a:gd name="connsiteY0" fmla="*/ 2378127 h 2378127"/>
              <a:gd name="connsiteX1" fmla="*/ 685801 w 2235200"/>
              <a:gd name="connsiteY1" fmla="*/ 1039326 h 2378127"/>
              <a:gd name="connsiteX2" fmla="*/ 1330052 w 2235200"/>
              <a:gd name="connsiteY2" fmla="*/ 308358 h 2378127"/>
              <a:gd name="connsiteX3" fmla="*/ 1795327 w 2235200"/>
              <a:gd name="connsiteY3" fmla="*/ 50493 h 2378127"/>
              <a:gd name="connsiteX4" fmla="*/ 2235200 w 2235200"/>
              <a:gd name="connsiteY4" fmla="*/ 3227 h 2378127"/>
              <a:gd name="connsiteX0" fmla="*/ 0 w 2269830"/>
              <a:gd name="connsiteY0" fmla="*/ 2378127 h 2378127"/>
              <a:gd name="connsiteX1" fmla="*/ 720431 w 2269830"/>
              <a:gd name="connsiteY1" fmla="*/ 1039326 h 2378127"/>
              <a:gd name="connsiteX2" fmla="*/ 1364682 w 2269830"/>
              <a:gd name="connsiteY2" fmla="*/ 308358 h 2378127"/>
              <a:gd name="connsiteX3" fmla="*/ 1829957 w 2269830"/>
              <a:gd name="connsiteY3" fmla="*/ 50493 h 2378127"/>
              <a:gd name="connsiteX4" fmla="*/ 2269830 w 2269830"/>
              <a:gd name="connsiteY4" fmla="*/ 3227 h 2378127"/>
              <a:gd name="connsiteX0" fmla="*/ 0 w 2269830"/>
              <a:gd name="connsiteY0" fmla="*/ 2378127 h 2378127"/>
              <a:gd name="connsiteX1" fmla="*/ 720431 w 2269830"/>
              <a:gd name="connsiteY1" fmla="*/ 1039326 h 2378127"/>
              <a:gd name="connsiteX2" fmla="*/ 1364682 w 2269830"/>
              <a:gd name="connsiteY2" fmla="*/ 308358 h 2378127"/>
              <a:gd name="connsiteX3" fmla="*/ 1829957 w 2269830"/>
              <a:gd name="connsiteY3" fmla="*/ 50493 h 2378127"/>
              <a:gd name="connsiteX4" fmla="*/ 2269830 w 2269830"/>
              <a:gd name="connsiteY4" fmla="*/ 3227 h 237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830" h="2378127">
                <a:moveTo>
                  <a:pt x="0" y="2378127"/>
                </a:moveTo>
                <a:cubicBezTo>
                  <a:pt x="247454" y="1871185"/>
                  <a:pt x="492984" y="1384287"/>
                  <a:pt x="720431" y="1039326"/>
                </a:cubicBezTo>
                <a:cubicBezTo>
                  <a:pt x="947878" y="694365"/>
                  <a:pt x="1179761" y="473164"/>
                  <a:pt x="1364682" y="308358"/>
                </a:cubicBezTo>
                <a:cubicBezTo>
                  <a:pt x="1549603" y="143552"/>
                  <a:pt x="1694490" y="88593"/>
                  <a:pt x="1829957" y="50493"/>
                </a:cubicBezTo>
                <a:cubicBezTo>
                  <a:pt x="1965424" y="12393"/>
                  <a:pt x="2177755" y="-8415"/>
                  <a:pt x="2269830" y="3227"/>
                </a:cubicBezTo>
              </a:path>
            </a:pathLst>
          </a:cu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white"/>
              </a:solidFill>
            </a:endParaRPr>
          </a:p>
        </p:txBody>
      </p:sp>
      <p:sp>
        <p:nvSpPr>
          <p:cNvPr id="17" name="右矢印 16"/>
          <p:cNvSpPr/>
          <p:nvPr/>
        </p:nvSpPr>
        <p:spPr>
          <a:xfrm rot="2792812">
            <a:off x="4384305" y="3128130"/>
            <a:ext cx="978408" cy="48463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9" name="右矢印 18"/>
          <p:cNvSpPr/>
          <p:nvPr/>
        </p:nvSpPr>
        <p:spPr>
          <a:xfrm rot="18807188" flipH="1">
            <a:off x="3238838" y="3121824"/>
            <a:ext cx="978408" cy="48463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cxnSp>
        <p:nvCxnSpPr>
          <p:cNvPr id="21" name="直線矢印コネクタ 20"/>
          <p:cNvCxnSpPr/>
          <p:nvPr/>
        </p:nvCxnSpPr>
        <p:spPr>
          <a:xfrm>
            <a:off x="2207568" y="5029140"/>
            <a:ext cx="4176464"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テキスト ボックス 21"/>
          <p:cNvSpPr txBox="1"/>
          <p:nvPr/>
        </p:nvSpPr>
        <p:spPr>
          <a:xfrm>
            <a:off x="5375921" y="4973349"/>
            <a:ext cx="902811" cy="523220"/>
          </a:xfrm>
          <a:prstGeom prst="rect">
            <a:avLst/>
          </a:prstGeom>
          <a:noFill/>
        </p:spPr>
        <p:txBody>
          <a:bodyPr wrap="none" rtlCol="0">
            <a:spAutoFit/>
          </a:bodyPr>
          <a:lstStyle/>
          <a:p>
            <a:r>
              <a:rPr lang="ja-JP" altLang="en-US" sz="2800" dirty="0">
                <a:solidFill>
                  <a:prstClr val="white"/>
                </a:solidFill>
                <a:latin typeface="+mn-ea"/>
              </a:rPr>
              <a:t>状態</a:t>
            </a:r>
          </a:p>
        </p:txBody>
      </p:sp>
      <mc:AlternateContent xmlns:mc="http://schemas.openxmlformats.org/markup-compatibility/2006" xmlns:a14="http://schemas.microsoft.com/office/drawing/2010/main">
        <mc:Choice Requires="a14">
          <p:sp>
            <p:nvSpPr>
              <p:cNvPr id="14" name="テキスト ボックス 13"/>
              <p:cNvSpPr txBox="1"/>
              <p:nvPr/>
            </p:nvSpPr>
            <p:spPr>
              <a:xfrm>
                <a:off x="2978539" y="4382926"/>
                <a:ext cx="26100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i="1" smtClean="0">
                          <a:solidFill>
                            <a:schemeClr val="tx1"/>
                          </a:solidFill>
                          <a:latin typeface="Cambria Math" panose="02040503050406030204" pitchFamily="18" charset="0"/>
                        </a:rPr>
                        <m:t>𝑆</m:t>
                      </m:r>
                      <m:r>
                        <a:rPr kumimoji="1" lang="en-US" altLang="ja-JP" sz="2000" i="1" smtClean="0">
                          <a:solidFill>
                            <a:schemeClr val="tx1"/>
                          </a:solidFill>
                          <a:latin typeface="Cambria Math" panose="02040503050406030204" pitchFamily="18" charset="0"/>
                        </a:rPr>
                        <m:t>=</m:t>
                      </m:r>
                      <m:sSub>
                        <m:sSubPr>
                          <m:ctrlPr>
                            <a:rPr kumimoji="1" lang="en-US" altLang="ja-JP" sz="2000" i="1">
                              <a:solidFill>
                                <a:schemeClr val="tx1"/>
                              </a:solidFill>
                              <a:latin typeface="Cambria Math" panose="02040503050406030204" pitchFamily="18" charset="0"/>
                            </a:rPr>
                          </m:ctrlPr>
                        </m:sSubPr>
                        <m:e>
                          <m:r>
                            <a:rPr kumimoji="1" lang="en-US" altLang="ja-JP" sz="2000" i="1">
                              <a:solidFill>
                                <a:schemeClr val="tx1"/>
                              </a:solidFill>
                              <a:latin typeface="Cambria Math" panose="02040503050406030204" pitchFamily="18" charset="0"/>
                            </a:rPr>
                            <m:t>𝑆</m:t>
                          </m:r>
                        </m:e>
                        <m:sub>
                          <m:r>
                            <a:rPr kumimoji="1" lang="en-US" altLang="ja-JP" sz="2000" i="1">
                              <a:solidFill>
                                <a:schemeClr val="tx1"/>
                              </a:solidFill>
                              <a:latin typeface="Cambria Math" panose="02040503050406030204" pitchFamily="18" charset="0"/>
                            </a:rPr>
                            <m:t>0</m:t>
                          </m:r>
                        </m:sub>
                      </m:sSub>
                      <m:r>
                        <a:rPr kumimoji="1" lang="en-US" altLang="ja-JP" sz="2000" i="1">
                          <a:solidFill>
                            <a:schemeClr val="tx1"/>
                          </a:solidFill>
                          <a:latin typeface="Cambria Math" panose="02040503050406030204" pitchFamily="18" charset="0"/>
                        </a:rPr>
                        <m:t>+</m:t>
                      </m:r>
                      <m:r>
                        <a:rPr kumimoji="1" lang="en-US" altLang="ja-JP" sz="2000" i="1">
                          <a:solidFill>
                            <a:schemeClr val="tx1"/>
                          </a:solidFill>
                          <a:latin typeface="Cambria Math" panose="02040503050406030204" pitchFamily="18" charset="0"/>
                        </a:rPr>
                        <m:t>𝛿</m:t>
                      </m:r>
                      <m:r>
                        <a:rPr kumimoji="1" lang="en-US" altLang="ja-JP" sz="2000" i="1">
                          <a:solidFill>
                            <a:schemeClr val="tx1"/>
                          </a:solidFill>
                          <a:latin typeface="Cambria Math" panose="02040503050406030204" pitchFamily="18" charset="0"/>
                        </a:rPr>
                        <m:t>𝑆</m:t>
                      </m:r>
                      <m:r>
                        <a:rPr kumimoji="1" lang="en-US" altLang="ja-JP" sz="2000" i="1">
                          <a:solidFill>
                            <a:schemeClr val="tx1"/>
                          </a:solidFill>
                          <a:latin typeface="Cambria Math" panose="02040503050406030204" pitchFamily="18" charset="0"/>
                        </a:rPr>
                        <m:t>+</m:t>
                      </m:r>
                      <m:sSup>
                        <m:sSupPr>
                          <m:ctrlPr>
                            <a:rPr kumimoji="1" lang="en-US" altLang="ja-JP" sz="2000" i="1">
                              <a:solidFill>
                                <a:schemeClr val="tx1"/>
                              </a:solidFill>
                              <a:latin typeface="Cambria Math" panose="02040503050406030204" pitchFamily="18" charset="0"/>
                            </a:rPr>
                          </m:ctrlPr>
                        </m:sSupPr>
                        <m:e>
                          <m:r>
                            <a:rPr kumimoji="1" lang="en-US" altLang="ja-JP" sz="2000" i="1">
                              <a:solidFill>
                                <a:schemeClr val="tx1"/>
                              </a:solidFill>
                              <a:latin typeface="Cambria Math" panose="02040503050406030204" pitchFamily="18" charset="0"/>
                            </a:rPr>
                            <m:t>𝛿</m:t>
                          </m:r>
                        </m:e>
                        <m:sup>
                          <m:r>
                            <a:rPr kumimoji="1" lang="en-US" altLang="ja-JP" sz="2000" i="1">
                              <a:solidFill>
                                <a:schemeClr val="tx1"/>
                              </a:solidFill>
                              <a:latin typeface="Cambria Math" panose="02040503050406030204" pitchFamily="18" charset="0"/>
                            </a:rPr>
                            <m:t>2</m:t>
                          </m:r>
                        </m:sup>
                      </m:sSup>
                      <m:r>
                        <a:rPr kumimoji="1" lang="en-US" altLang="ja-JP" sz="2000" i="1">
                          <a:solidFill>
                            <a:schemeClr val="tx1"/>
                          </a:solidFill>
                          <a:latin typeface="Cambria Math" panose="02040503050406030204" pitchFamily="18" charset="0"/>
                        </a:rPr>
                        <m:t>𝑆</m:t>
                      </m:r>
                      <m:r>
                        <a:rPr kumimoji="1" lang="en-US" altLang="ja-JP" sz="2000" i="1">
                          <a:solidFill>
                            <a:schemeClr val="tx1"/>
                          </a:solidFill>
                          <a:latin typeface="Cambria Math" panose="02040503050406030204" pitchFamily="18" charset="0"/>
                        </a:rPr>
                        <m:t>+…</m:t>
                      </m:r>
                    </m:oMath>
                  </m:oMathPara>
                </a14:m>
                <a:endParaRPr kumimoji="1" lang="ja-JP" altLang="en-US" sz="2000" dirty="0">
                  <a:solidFill>
                    <a:schemeClr val="tx1"/>
                  </a:solidFill>
                </a:endParaRP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2978539" y="4382926"/>
                <a:ext cx="2610010" cy="307777"/>
              </a:xfrm>
              <a:prstGeom prst="rect">
                <a:avLst/>
              </a:prstGeom>
              <a:blipFill>
                <a:blip r:embed="rId2"/>
                <a:stretch>
                  <a:fillRect l="-1869" r="-234" b="-20000"/>
                </a:stretch>
              </a:blipFill>
            </p:spPr>
            <p:txBody>
              <a:bodyPr/>
              <a:lstStyle/>
              <a:p>
                <a:r>
                  <a:rPr lang="ja-JP" altLang="en-US">
                    <a:noFill/>
                  </a:rPr>
                  <a:t> </a:t>
                </a:r>
              </a:p>
            </p:txBody>
          </p:sp>
        </mc:Fallback>
      </mc:AlternateContent>
      <p:cxnSp>
        <p:nvCxnSpPr>
          <p:cNvPr id="24" name="直線コネクタ 23"/>
          <p:cNvCxnSpPr/>
          <p:nvPr/>
        </p:nvCxnSpPr>
        <p:spPr>
          <a:xfrm flipV="1">
            <a:off x="3997258" y="4365104"/>
            <a:ext cx="347784" cy="3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p:cNvSpPr txBox="1"/>
              <p:nvPr/>
            </p:nvSpPr>
            <p:spPr>
              <a:xfrm>
                <a:off x="4559934" y="4617364"/>
                <a:ext cx="47679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i="1" smtClean="0">
                          <a:solidFill>
                            <a:schemeClr val="tx1"/>
                          </a:solidFill>
                          <a:latin typeface="Cambria Math" panose="02040503050406030204" pitchFamily="18" charset="0"/>
                        </a:rPr>
                        <m:t>&lt;0</m:t>
                      </m:r>
                    </m:oMath>
                  </m:oMathPara>
                </a14:m>
                <a:endParaRPr kumimoji="1" lang="ja-JP" altLang="en-US" sz="2000" dirty="0">
                  <a:solidFill>
                    <a:schemeClr val="tx1"/>
                  </a:solidFill>
                </a:endParaRPr>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4559934" y="4617364"/>
                <a:ext cx="476797" cy="307777"/>
              </a:xfrm>
              <a:prstGeom prst="rect">
                <a:avLst/>
              </a:prstGeom>
              <a:blipFill>
                <a:blip r:embed="rId3"/>
                <a:stretch>
                  <a:fillRect l="-8974" r="-11538" b="-9804"/>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74957201-5AB6-48CB-A076-5BB5BFB00A79}"/>
              </a:ext>
            </a:extLst>
          </p:cNvPr>
          <p:cNvSpPr txBox="1"/>
          <p:nvPr/>
        </p:nvSpPr>
        <p:spPr>
          <a:xfrm>
            <a:off x="1002888" y="5570076"/>
            <a:ext cx="10164962" cy="954107"/>
          </a:xfrm>
          <a:prstGeom prst="rect">
            <a:avLst/>
          </a:prstGeom>
          <a:noFill/>
        </p:spPr>
        <p:txBody>
          <a:bodyPr wrap="none" rtlCol="0">
            <a:spAutoFit/>
          </a:bodyPr>
          <a:lstStyle/>
          <a:p>
            <a:pPr algn="l"/>
            <a:r>
              <a:rPr kumimoji="1" lang="ja-JP" altLang="en-US" sz="2800" dirty="0"/>
              <a:t>非平衡統計物理学における「揺動散逸関係」を満たさず</a:t>
            </a:r>
            <a:endParaRPr kumimoji="1" lang="en-US" altLang="ja-JP" sz="2800" dirty="0"/>
          </a:p>
          <a:p>
            <a:pPr algn="l"/>
            <a:r>
              <a:rPr kumimoji="1" lang="ja-JP" altLang="en-US" sz="2800" dirty="0"/>
              <a:t>事象毎には粘性流体方程式でコントロールできない熱揺らぎがあるはず</a:t>
            </a:r>
          </a:p>
        </p:txBody>
      </p:sp>
      <p:grpSp>
        <p:nvGrpSpPr>
          <p:cNvPr id="23" name="グループ化 22">
            <a:extLst>
              <a:ext uri="{FF2B5EF4-FFF2-40B4-BE49-F238E27FC236}">
                <a16:creationId xmlns:a16="http://schemas.microsoft.com/office/drawing/2014/main" id="{5D91C257-6F34-4CE0-8E9A-DE56AF9A0907}"/>
              </a:ext>
            </a:extLst>
          </p:cNvPr>
          <p:cNvGrpSpPr>
            <a:grpSpLocks noChangeAspect="1"/>
          </p:cNvGrpSpPr>
          <p:nvPr/>
        </p:nvGrpSpPr>
        <p:grpSpPr>
          <a:xfrm>
            <a:off x="11162575" y="5333195"/>
            <a:ext cx="791146" cy="1728871"/>
            <a:chOff x="1795273" y="2610896"/>
            <a:chExt cx="1977865" cy="4322177"/>
          </a:xfrm>
        </p:grpSpPr>
        <p:pic>
          <p:nvPicPr>
            <p:cNvPr id="26" name="グラフィックス 25" descr="装飾的な円">
              <a:extLst>
                <a:ext uri="{FF2B5EF4-FFF2-40B4-BE49-F238E27FC236}">
                  <a16:creationId xmlns:a16="http://schemas.microsoft.com/office/drawing/2014/main" id="{9B7C8845-EC7E-46B3-9B0C-DDF5DAE768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27" name="グラフィックス 26" descr="中心点から放射状に広がる複数の円">
              <a:extLst>
                <a:ext uri="{FF2B5EF4-FFF2-40B4-BE49-F238E27FC236}">
                  <a16:creationId xmlns:a16="http://schemas.microsoft.com/office/drawing/2014/main" id="{3097841C-C91E-4D2E-955A-F9F6973DFCD6}"/>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146322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8D230-345A-4F7B-9CC1-3CC3977DDA16}"/>
              </a:ext>
            </a:extLst>
          </p:cNvPr>
          <p:cNvSpPr>
            <a:spLocks noGrp="1"/>
          </p:cNvSpPr>
          <p:nvPr>
            <p:ph type="title"/>
          </p:nvPr>
        </p:nvSpPr>
        <p:spPr/>
        <p:txBody>
          <a:bodyPr>
            <a:normAutofit/>
          </a:bodyPr>
          <a:lstStyle/>
          <a:p>
            <a:pPr algn="ctr"/>
            <a:r>
              <a:rPr kumimoji="1" lang="ja-JP" altLang="en-US" sz="4000" dirty="0"/>
              <a:t>揺動散逸関係</a:t>
            </a:r>
          </a:p>
        </p:txBody>
      </p:sp>
      <p:sp>
        <p:nvSpPr>
          <p:cNvPr id="3" name="テキスト ボックス 2">
            <a:extLst>
              <a:ext uri="{FF2B5EF4-FFF2-40B4-BE49-F238E27FC236}">
                <a16:creationId xmlns:a16="http://schemas.microsoft.com/office/drawing/2014/main" id="{2EF97EB9-BED4-4316-BC80-4D52EF8FD6AB}"/>
              </a:ext>
            </a:extLst>
          </p:cNvPr>
          <p:cNvSpPr txBox="1"/>
          <p:nvPr/>
        </p:nvSpPr>
        <p:spPr>
          <a:xfrm>
            <a:off x="2272670" y="6119570"/>
            <a:ext cx="7646645" cy="584775"/>
          </a:xfrm>
          <a:prstGeom prst="rect">
            <a:avLst/>
          </a:prstGeom>
          <a:noFill/>
        </p:spPr>
        <p:txBody>
          <a:bodyPr wrap="none" rtlCol="0">
            <a:spAutoFit/>
          </a:bodyPr>
          <a:lstStyle/>
          <a:p>
            <a:pPr algn="l"/>
            <a:r>
              <a:rPr kumimoji="1" lang="en-US" altLang="ja-JP" sz="1600" dirty="0"/>
              <a:t>cf.) K. </a:t>
            </a:r>
            <a:r>
              <a:rPr kumimoji="1" lang="en-US" altLang="ja-JP" sz="1600" dirty="0" err="1"/>
              <a:t>Murase</a:t>
            </a:r>
            <a:r>
              <a:rPr kumimoji="1" lang="en-US" altLang="ja-JP" sz="1600" dirty="0"/>
              <a:t> and TH, </a:t>
            </a:r>
            <a:r>
              <a:rPr kumimoji="1" lang="en-US" altLang="ja-JP" sz="1600" dirty="0" err="1"/>
              <a:t>arXiv</a:t>
            </a:r>
            <a:r>
              <a:rPr kumimoji="1" lang="en-US" altLang="ja-JP" sz="1600" dirty="0"/>
              <a:t>: 1304.3243; K. </a:t>
            </a:r>
            <a:r>
              <a:rPr kumimoji="1" lang="en-US" altLang="ja-JP" sz="1600" dirty="0" err="1"/>
              <a:t>Murase</a:t>
            </a:r>
            <a:r>
              <a:rPr kumimoji="1" lang="en-US" altLang="ja-JP" sz="1600" dirty="0"/>
              <a:t>, </a:t>
            </a:r>
            <a:r>
              <a:rPr kumimoji="1" lang="en-US" altLang="ja-JP" sz="1600" dirty="0" err="1"/>
              <a:t>Ph.D</a:t>
            </a:r>
            <a:r>
              <a:rPr kumimoji="1" lang="en-US" altLang="ja-JP" sz="1600" dirty="0"/>
              <a:t> thesis, Univ. of Tokyo (2015); </a:t>
            </a:r>
          </a:p>
          <a:p>
            <a:pPr algn="l"/>
            <a:r>
              <a:rPr kumimoji="1" lang="en-US" altLang="ja-JP" sz="1600" dirty="0"/>
              <a:t>K. </a:t>
            </a:r>
            <a:r>
              <a:rPr kumimoji="1" lang="en-US" altLang="ja-JP" sz="1600" dirty="0" err="1"/>
              <a:t>Murase</a:t>
            </a:r>
            <a:r>
              <a:rPr kumimoji="1" lang="en-US" altLang="ja-JP" sz="1600" dirty="0"/>
              <a:t>, Annals Phys. 411, 167969 (2019).</a:t>
            </a:r>
            <a:endParaRPr kumimoji="1" lang="ja-JP" altLang="en-US" sz="1600"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EC313A29-FA14-417F-98B6-27FD7BB5B8AC}"/>
                  </a:ext>
                </a:extLst>
              </p:cNvPr>
              <p:cNvSpPr txBox="1"/>
              <p:nvPr/>
            </p:nvSpPr>
            <p:spPr>
              <a:xfrm>
                <a:off x="2725780" y="2418472"/>
                <a:ext cx="6740435" cy="615553"/>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en-US" altLang="ja-JP" sz="4000" b="0" i="1" smtClean="0">
                              <a:latin typeface="Cambria Math" panose="02040503050406030204" pitchFamily="18" charset="0"/>
                            </a:rPr>
                          </m:ctrlPr>
                        </m:dPr>
                        <m:e>
                          <m:sSub>
                            <m:sSubPr>
                              <m:ctrlPr>
                                <a:rPr kumimoji="1" lang="en-US" altLang="ja-JP" sz="4000" b="0" i="1" smtClean="0">
                                  <a:latin typeface="Cambria Math" panose="02040503050406030204" pitchFamily="18" charset="0"/>
                                </a:rPr>
                              </m:ctrlPr>
                            </m:sSubPr>
                            <m:e>
                              <m:r>
                                <a:rPr kumimoji="1" lang="en-US" altLang="ja-JP" sz="4000" b="0" i="1" smtClean="0">
                                  <a:latin typeface="Cambria Math" panose="02040503050406030204" pitchFamily="18" charset="0"/>
                                </a:rPr>
                                <m:t>𝜉</m:t>
                              </m:r>
                            </m:e>
                            <m:sub>
                              <m:r>
                                <m:rPr>
                                  <m:sty m:val="p"/>
                                </m:rPr>
                                <a:rPr kumimoji="1" lang="en-US" altLang="ja-JP" sz="4000" b="0" i="0" smtClean="0">
                                  <a:latin typeface="Cambria Math" panose="02040503050406030204" pitchFamily="18" charset="0"/>
                                </a:rPr>
                                <m:t>Π</m:t>
                              </m:r>
                            </m:sub>
                          </m:sSub>
                          <m:d>
                            <m:dPr>
                              <m:ctrlPr>
                                <a:rPr kumimoji="1" lang="en-US" altLang="ja-JP" sz="4000" b="0" i="1" smtClean="0">
                                  <a:latin typeface="Cambria Math" panose="02040503050406030204" pitchFamily="18" charset="0"/>
                                </a:rPr>
                              </m:ctrlPr>
                            </m:dPr>
                            <m:e>
                              <m:r>
                                <a:rPr kumimoji="1" lang="en-US" altLang="ja-JP" sz="4000" b="0" i="1" smtClean="0">
                                  <a:latin typeface="Cambria Math" panose="02040503050406030204" pitchFamily="18" charset="0"/>
                                </a:rPr>
                                <m:t>𝑥</m:t>
                              </m:r>
                            </m:e>
                          </m:d>
                          <m:sSub>
                            <m:sSubPr>
                              <m:ctrlPr>
                                <a:rPr kumimoji="1" lang="en-US" altLang="ja-JP" sz="4000" b="0" i="1" smtClean="0">
                                  <a:latin typeface="Cambria Math" panose="02040503050406030204" pitchFamily="18" charset="0"/>
                                </a:rPr>
                              </m:ctrlPr>
                            </m:sSubPr>
                            <m:e>
                              <m:r>
                                <a:rPr kumimoji="1" lang="en-US" altLang="ja-JP" sz="4000" b="0" i="1" smtClean="0">
                                  <a:latin typeface="Cambria Math" panose="02040503050406030204" pitchFamily="18" charset="0"/>
                                </a:rPr>
                                <m:t>𝜉</m:t>
                              </m:r>
                            </m:e>
                            <m:sub>
                              <m:r>
                                <m:rPr>
                                  <m:sty m:val="p"/>
                                </m:rPr>
                                <a:rPr kumimoji="1" lang="en-US" altLang="ja-JP" sz="4000" b="0" i="0" smtClean="0">
                                  <a:latin typeface="Cambria Math" panose="02040503050406030204" pitchFamily="18" charset="0"/>
                                </a:rPr>
                                <m:t>Π</m:t>
                              </m:r>
                            </m:sub>
                          </m:sSub>
                          <m:d>
                            <m:dPr>
                              <m:ctrlPr>
                                <a:rPr kumimoji="1" lang="en-US" altLang="ja-JP" sz="4000" b="0" i="1" smtClean="0">
                                  <a:latin typeface="Cambria Math" panose="02040503050406030204" pitchFamily="18" charset="0"/>
                                </a:rPr>
                              </m:ctrlPr>
                            </m:dPr>
                            <m:e>
                              <m:sSup>
                                <m:sSupPr>
                                  <m:ctrlPr>
                                    <a:rPr kumimoji="1" lang="en-US" altLang="ja-JP" sz="4000" b="0" i="1" smtClean="0">
                                      <a:latin typeface="Cambria Math" panose="02040503050406030204" pitchFamily="18" charset="0"/>
                                    </a:rPr>
                                  </m:ctrlPr>
                                </m:sSupPr>
                                <m:e>
                                  <m:r>
                                    <a:rPr kumimoji="1" lang="en-US" altLang="ja-JP" sz="4000" b="0" i="1" smtClean="0">
                                      <a:latin typeface="Cambria Math" panose="02040503050406030204" pitchFamily="18" charset="0"/>
                                    </a:rPr>
                                    <m:t>𝑥</m:t>
                                  </m:r>
                                </m:e>
                                <m:sup>
                                  <m:r>
                                    <a:rPr kumimoji="1" lang="en-US" altLang="ja-JP" sz="4000" b="0" i="1" smtClean="0">
                                      <a:latin typeface="Cambria Math" panose="02040503050406030204" pitchFamily="18" charset="0"/>
                                    </a:rPr>
                                    <m:t>′</m:t>
                                  </m:r>
                                </m:sup>
                              </m:sSup>
                            </m:e>
                          </m:d>
                        </m:e>
                      </m:d>
                      <m:r>
                        <a:rPr kumimoji="1" lang="en-US" altLang="ja-JP" sz="4000" b="0" i="1" smtClean="0">
                          <a:latin typeface="Cambria Math" panose="02040503050406030204" pitchFamily="18" charset="0"/>
                        </a:rPr>
                        <m:t>=2</m:t>
                      </m:r>
                      <m:r>
                        <a:rPr kumimoji="1" lang="en-US" altLang="ja-JP" sz="4000" b="0" i="1" smtClean="0">
                          <a:latin typeface="Cambria Math" panose="02040503050406030204" pitchFamily="18" charset="0"/>
                        </a:rPr>
                        <m:t>𝜁</m:t>
                      </m:r>
                      <m:r>
                        <a:rPr kumimoji="1" lang="en-US" altLang="ja-JP" sz="4000" b="0" i="1" smtClean="0">
                          <a:latin typeface="Cambria Math" panose="02040503050406030204" pitchFamily="18" charset="0"/>
                        </a:rPr>
                        <m:t>𝑇</m:t>
                      </m:r>
                      <m:r>
                        <a:rPr kumimoji="1" lang="en-US" altLang="ja-JP" sz="4000" b="0" i="1" smtClean="0">
                          <a:latin typeface="Cambria Math" panose="02040503050406030204" pitchFamily="18" charset="0"/>
                        </a:rPr>
                        <m:t>𝛿</m:t>
                      </m:r>
                      <m:r>
                        <a:rPr kumimoji="1" lang="en-US" altLang="ja-JP" sz="4000" b="0" i="1" smtClean="0">
                          <a:latin typeface="Cambria Math" panose="02040503050406030204" pitchFamily="18" charset="0"/>
                        </a:rPr>
                        <m:t>(</m:t>
                      </m:r>
                      <m:r>
                        <a:rPr kumimoji="1" lang="en-US" altLang="ja-JP" sz="4000" b="0" i="1" smtClean="0">
                          <a:latin typeface="Cambria Math" panose="02040503050406030204" pitchFamily="18" charset="0"/>
                        </a:rPr>
                        <m:t>𝑥</m:t>
                      </m:r>
                      <m:r>
                        <a:rPr kumimoji="1" lang="en-US" altLang="ja-JP" sz="4000" b="0" i="1" smtClean="0">
                          <a:latin typeface="Cambria Math" panose="02040503050406030204" pitchFamily="18" charset="0"/>
                        </a:rPr>
                        <m:t>−</m:t>
                      </m:r>
                      <m:sSup>
                        <m:sSupPr>
                          <m:ctrlPr>
                            <a:rPr kumimoji="1" lang="en-US" altLang="ja-JP" sz="4000" b="0" i="1" smtClean="0">
                              <a:latin typeface="Cambria Math" panose="02040503050406030204" pitchFamily="18" charset="0"/>
                            </a:rPr>
                          </m:ctrlPr>
                        </m:sSupPr>
                        <m:e>
                          <m:r>
                            <a:rPr kumimoji="1" lang="en-US" altLang="ja-JP" sz="4000" b="0" i="1" smtClean="0">
                              <a:latin typeface="Cambria Math" panose="02040503050406030204" pitchFamily="18" charset="0"/>
                            </a:rPr>
                            <m:t>𝑥</m:t>
                          </m:r>
                        </m:e>
                        <m:sup>
                          <m:r>
                            <a:rPr kumimoji="1" lang="en-US" altLang="ja-JP" sz="4000" b="0" i="1" smtClean="0">
                              <a:latin typeface="Cambria Math" panose="02040503050406030204" pitchFamily="18" charset="0"/>
                            </a:rPr>
                            <m:t>′</m:t>
                          </m:r>
                        </m:sup>
                      </m:sSup>
                      <m:r>
                        <a:rPr kumimoji="1" lang="en-US" altLang="ja-JP" sz="4000" b="0" i="1" smtClean="0">
                          <a:latin typeface="Cambria Math" panose="02040503050406030204" pitchFamily="18" charset="0"/>
                        </a:rPr>
                        <m:t>)</m:t>
                      </m:r>
                    </m:oMath>
                  </m:oMathPara>
                </a14:m>
                <a:endParaRPr kumimoji="1" lang="ja-JP" altLang="en-US" sz="4000" dirty="0"/>
              </a:p>
            </p:txBody>
          </p:sp>
        </mc:Choice>
        <mc:Fallback xmlns="">
          <p:sp>
            <p:nvSpPr>
              <p:cNvPr id="4" name="テキスト ボックス 3">
                <a:extLst>
                  <a:ext uri="{FF2B5EF4-FFF2-40B4-BE49-F238E27FC236}">
                    <a16:creationId xmlns:a16="http://schemas.microsoft.com/office/drawing/2014/main" id="{EC313A29-FA14-417F-98B6-27FD7BB5B8AC}"/>
                  </a:ext>
                </a:extLst>
              </p:cNvPr>
              <p:cNvSpPr txBox="1">
                <a:spLocks noRot="1" noChangeAspect="1" noMove="1" noResize="1" noEditPoints="1" noAdjustHandles="1" noChangeArrowheads="1" noChangeShapeType="1" noTextEdit="1"/>
              </p:cNvSpPr>
              <p:nvPr/>
            </p:nvSpPr>
            <p:spPr>
              <a:xfrm>
                <a:off x="2725780" y="2418472"/>
                <a:ext cx="6740435" cy="615553"/>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DEAE11D8-F947-4B64-8AA9-BA6964CD47A3}"/>
                  </a:ext>
                </a:extLst>
              </p:cNvPr>
              <p:cNvSpPr txBox="1"/>
              <p:nvPr/>
            </p:nvSpPr>
            <p:spPr>
              <a:xfrm>
                <a:off x="1807707" y="3154834"/>
                <a:ext cx="8576579" cy="106625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en-US" altLang="ja-JP" sz="4000" b="0" i="1" smtClean="0">
                              <a:latin typeface="Cambria Math" panose="02040503050406030204" pitchFamily="18" charset="0"/>
                            </a:rPr>
                          </m:ctrlPr>
                        </m:dPr>
                        <m:e>
                          <m:sSubSup>
                            <m:sSubSupPr>
                              <m:ctrlPr>
                                <a:rPr kumimoji="1" lang="en-US" altLang="ja-JP" sz="4000" b="0" i="1" smtClean="0">
                                  <a:latin typeface="Cambria Math" panose="02040503050406030204" pitchFamily="18" charset="0"/>
                                </a:rPr>
                              </m:ctrlPr>
                            </m:sSubSupPr>
                            <m:e>
                              <m:r>
                                <a:rPr kumimoji="1" lang="en-US" altLang="ja-JP" sz="4000" b="0" i="1" smtClean="0">
                                  <a:latin typeface="Cambria Math" panose="02040503050406030204" pitchFamily="18" charset="0"/>
                                </a:rPr>
                                <m:t>𝜉</m:t>
                              </m:r>
                            </m:e>
                            <m:sub>
                              <m:r>
                                <a:rPr kumimoji="1" lang="en-US" altLang="ja-JP" sz="4000" b="0" i="1" smtClean="0">
                                  <a:latin typeface="Cambria Math" panose="02040503050406030204" pitchFamily="18" charset="0"/>
                                </a:rPr>
                                <m:t>𝜋</m:t>
                              </m:r>
                            </m:sub>
                            <m:sup>
                              <m:r>
                                <a:rPr kumimoji="1" lang="en-US" altLang="ja-JP" sz="4000" b="0" i="1" smtClean="0">
                                  <a:latin typeface="Cambria Math" panose="02040503050406030204" pitchFamily="18" charset="0"/>
                                </a:rPr>
                                <m:t>𝜇𝜈</m:t>
                              </m:r>
                            </m:sup>
                          </m:sSubSup>
                          <m:d>
                            <m:dPr>
                              <m:ctrlPr>
                                <a:rPr kumimoji="1" lang="en-US" altLang="ja-JP" sz="4000" b="0" i="1" smtClean="0">
                                  <a:latin typeface="Cambria Math" panose="02040503050406030204" pitchFamily="18" charset="0"/>
                                </a:rPr>
                              </m:ctrlPr>
                            </m:dPr>
                            <m:e>
                              <m:r>
                                <a:rPr kumimoji="1" lang="en-US" altLang="ja-JP" sz="4000" b="0" i="1" smtClean="0">
                                  <a:latin typeface="Cambria Math" panose="02040503050406030204" pitchFamily="18" charset="0"/>
                                </a:rPr>
                                <m:t>𝑥</m:t>
                              </m:r>
                            </m:e>
                          </m:d>
                          <m:sSubSup>
                            <m:sSubSupPr>
                              <m:ctrlPr>
                                <a:rPr kumimoji="1" lang="en-US" altLang="ja-JP" sz="4000" b="0" i="1" smtClean="0">
                                  <a:latin typeface="Cambria Math" panose="02040503050406030204" pitchFamily="18" charset="0"/>
                                </a:rPr>
                              </m:ctrlPr>
                            </m:sSubSupPr>
                            <m:e>
                              <m:r>
                                <a:rPr kumimoji="1" lang="en-US" altLang="ja-JP" sz="4000" b="0" i="1" smtClean="0">
                                  <a:latin typeface="Cambria Math" panose="02040503050406030204" pitchFamily="18" charset="0"/>
                                </a:rPr>
                                <m:t>𝜉</m:t>
                              </m:r>
                            </m:e>
                            <m:sub>
                              <m:r>
                                <a:rPr kumimoji="1" lang="en-US" altLang="ja-JP" sz="4000" b="0" i="1" smtClean="0">
                                  <a:latin typeface="Cambria Math" panose="02040503050406030204" pitchFamily="18" charset="0"/>
                                </a:rPr>
                                <m:t>𝜋</m:t>
                              </m:r>
                            </m:sub>
                            <m:sup>
                              <m:r>
                                <a:rPr kumimoji="1" lang="en-US" altLang="ja-JP" sz="4000" b="0" i="1" smtClean="0">
                                  <a:latin typeface="Cambria Math" panose="02040503050406030204" pitchFamily="18" charset="0"/>
                                </a:rPr>
                                <m:t>𝛼𝛽</m:t>
                              </m:r>
                            </m:sup>
                          </m:sSubSup>
                          <m:d>
                            <m:dPr>
                              <m:ctrlPr>
                                <a:rPr kumimoji="1" lang="en-US" altLang="ja-JP" sz="4000" b="0" i="1" smtClean="0">
                                  <a:latin typeface="Cambria Math" panose="02040503050406030204" pitchFamily="18" charset="0"/>
                                </a:rPr>
                              </m:ctrlPr>
                            </m:dPr>
                            <m:e>
                              <m:sSup>
                                <m:sSupPr>
                                  <m:ctrlPr>
                                    <a:rPr kumimoji="1" lang="en-US" altLang="ja-JP" sz="4000" b="0" i="1" smtClean="0">
                                      <a:latin typeface="Cambria Math" panose="02040503050406030204" pitchFamily="18" charset="0"/>
                                    </a:rPr>
                                  </m:ctrlPr>
                                </m:sSupPr>
                                <m:e>
                                  <m:r>
                                    <a:rPr kumimoji="1" lang="en-US" altLang="ja-JP" sz="4000" b="0" i="1" smtClean="0">
                                      <a:latin typeface="Cambria Math" panose="02040503050406030204" pitchFamily="18" charset="0"/>
                                    </a:rPr>
                                    <m:t>𝑥</m:t>
                                  </m:r>
                                </m:e>
                                <m:sup>
                                  <m:r>
                                    <a:rPr kumimoji="1" lang="en-US" altLang="ja-JP" sz="4000" b="0" i="1" smtClean="0">
                                      <a:latin typeface="Cambria Math" panose="02040503050406030204" pitchFamily="18" charset="0"/>
                                    </a:rPr>
                                    <m:t>′</m:t>
                                  </m:r>
                                </m:sup>
                              </m:sSup>
                            </m:e>
                          </m:d>
                        </m:e>
                      </m:d>
                      <m:r>
                        <a:rPr kumimoji="1" lang="en-US" altLang="ja-JP" sz="4000" b="0" i="1" smtClean="0">
                          <a:latin typeface="Cambria Math" panose="02040503050406030204" pitchFamily="18" charset="0"/>
                        </a:rPr>
                        <m:t>=4</m:t>
                      </m:r>
                      <m:r>
                        <a:rPr kumimoji="1" lang="en-US" altLang="ja-JP" sz="4000" b="0" i="1" smtClean="0">
                          <a:latin typeface="Cambria Math" panose="02040503050406030204" pitchFamily="18" charset="0"/>
                        </a:rPr>
                        <m:t>𝜂</m:t>
                      </m:r>
                      <m:r>
                        <a:rPr kumimoji="1" lang="en-US" altLang="ja-JP" sz="4000" b="0" i="1" smtClean="0">
                          <a:latin typeface="Cambria Math" panose="02040503050406030204" pitchFamily="18" charset="0"/>
                        </a:rPr>
                        <m:t>𝑇</m:t>
                      </m:r>
                      <m:r>
                        <a:rPr kumimoji="1" lang="en-US" altLang="ja-JP" sz="4000" b="0" i="1" smtClean="0">
                          <a:latin typeface="Cambria Math" panose="02040503050406030204" pitchFamily="18" charset="0"/>
                        </a:rPr>
                        <m:t>𝛿</m:t>
                      </m:r>
                      <m:d>
                        <m:dPr>
                          <m:ctrlPr>
                            <a:rPr kumimoji="1" lang="en-US" altLang="ja-JP" sz="4000" b="0" i="1" smtClean="0">
                              <a:latin typeface="Cambria Math" panose="02040503050406030204" pitchFamily="18" charset="0"/>
                            </a:rPr>
                          </m:ctrlPr>
                        </m:dPr>
                        <m:e>
                          <m:r>
                            <a:rPr kumimoji="1" lang="en-US" altLang="ja-JP" sz="4000" b="0" i="1" smtClean="0">
                              <a:latin typeface="Cambria Math" panose="02040503050406030204" pitchFamily="18" charset="0"/>
                            </a:rPr>
                            <m:t>𝑥</m:t>
                          </m:r>
                          <m:r>
                            <a:rPr kumimoji="1" lang="en-US" altLang="ja-JP" sz="4000" b="0" i="1" smtClean="0">
                              <a:latin typeface="Cambria Math" panose="02040503050406030204" pitchFamily="18" charset="0"/>
                            </a:rPr>
                            <m:t>−</m:t>
                          </m:r>
                          <m:sSup>
                            <m:sSupPr>
                              <m:ctrlPr>
                                <a:rPr kumimoji="1" lang="en-US" altLang="ja-JP" sz="4000" b="0" i="1" smtClean="0">
                                  <a:latin typeface="Cambria Math" panose="02040503050406030204" pitchFamily="18" charset="0"/>
                                </a:rPr>
                              </m:ctrlPr>
                            </m:sSupPr>
                            <m:e>
                              <m:r>
                                <a:rPr kumimoji="1" lang="en-US" altLang="ja-JP" sz="4000" b="0" i="1" smtClean="0">
                                  <a:latin typeface="Cambria Math" panose="02040503050406030204" pitchFamily="18" charset="0"/>
                                </a:rPr>
                                <m:t>𝑥</m:t>
                              </m:r>
                            </m:e>
                            <m:sup>
                              <m:r>
                                <a:rPr kumimoji="1" lang="en-US" altLang="ja-JP" sz="4000" b="0" i="1" smtClean="0">
                                  <a:latin typeface="Cambria Math" panose="02040503050406030204" pitchFamily="18" charset="0"/>
                                </a:rPr>
                                <m:t>′</m:t>
                              </m:r>
                            </m:sup>
                          </m:sSup>
                        </m:e>
                      </m:d>
                      <m:sSup>
                        <m:sSupPr>
                          <m:ctrlPr>
                            <a:rPr kumimoji="1" lang="en-US" altLang="ja-JP" sz="4000" b="0" i="1" smtClean="0">
                              <a:latin typeface="Cambria Math" panose="02040503050406030204" pitchFamily="18" charset="0"/>
                            </a:rPr>
                          </m:ctrlPr>
                        </m:sSupPr>
                        <m:e>
                          <m:r>
                            <m:rPr>
                              <m:sty m:val="p"/>
                            </m:rPr>
                            <a:rPr kumimoji="1" lang="en-US" altLang="ja-JP" sz="4000" b="0" i="0" smtClean="0">
                              <a:latin typeface="Cambria Math" panose="02040503050406030204" pitchFamily="18" charset="0"/>
                            </a:rPr>
                            <m:t>Δ</m:t>
                          </m:r>
                        </m:e>
                        <m:sup>
                          <m:r>
                            <a:rPr kumimoji="1" lang="en-US" altLang="ja-JP" sz="4000" b="0" i="1" smtClean="0">
                              <a:latin typeface="Cambria Math" panose="02040503050406030204" pitchFamily="18" charset="0"/>
                            </a:rPr>
                            <m:t>𝜇𝜈𝛼𝛽</m:t>
                          </m:r>
                        </m:sup>
                      </m:sSup>
                    </m:oMath>
                  </m:oMathPara>
                </a14:m>
                <a:endParaRPr kumimoji="1" lang="ja-JP" altLang="en-US" sz="4000" dirty="0"/>
              </a:p>
            </p:txBody>
          </p:sp>
        </mc:Choice>
        <mc:Fallback xmlns="">
          <p:sp>
            <p:nvSpPr>
              <p:cNvPr id="5" name="テキスト ボックス 4">
                <a:extLst>
                  <a:ext uri="{FF2B5EF4-FFF2-40B4-BE49-F238E27FC236}">
                    <a16:creationId xmlns:a16="http://schemas.microsoft.com/office/drawing/2014/main" id="{DEAE11D8-F947-4B64-8AA9-BA6964CD47A3}"/>
                  </a:ext>
                </a:extLst>
              </p:cNvPr>
              <p:cNvSpPr txBox="1">
                <a:spLocks noRot="1" noChangeAspect="1" noMove="1" noResize="1" noEditPoints="1" noAdjustHandles="1" noChangeArrowheads="1" noChangeShapeType="1" noTextEdit="1"/>
              </p:cNvSpPr>
              <p:nvPr/>
            </p:nvSpPr>
            <p:spPr>
              <a:xfrm>
                <a:off x="1807707" y="3154834"/>
                <a:ext cx="8576579" cy="1066254"/>
              </a:xfrm>
              <a:prstGeom prst="rect">
                <a:avLst/>
              </a:prstGeom>
              <a:blipFill>
                <a:blip r:embed="rId3"/>
                <a:stretch>
                  <a:fillRect/>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B010F46D-2406-4032-B78E-3D8880FD2E45}"/>
              </a:ext>
            </a:extLst>
          </p:cNvPr>
          <p:cNvSpPr txBox="1"/>
          <p:nvPr/>
        </p:nvSpPr>
        <p:spPr>
          <a:xfrm>
            <a:off x="1055440" y="1714674"/>
            <a:ext cx="7859844" cy="523220"/>
          </a:xfrm>
          <a:prstGeom prst="rect">
            <a:avLst/>
          </a:prstGeom>
          <a:noFill/>
        </p:spPr>
        <p:txBody>
          <a:bodyPr wrap="none" rtlCol="0">
            <a:spAutoFit/>
          </a:bodyPr>
          <a:lstStyle/>
          <a:p>
            <a:pPr algn="l"/>
            <a:r>
              <a:rPr kumimoji="1" lang="ja-JP" altLang="en-US" sz="2800" dirty="0"/>
              <a:t>流体場に対するランジュヴァン方程式の揺動散逸関係</a:t>
            </a:r>
          </a:p>
        </p:txBody>
      </p:sp>
      <p:sp>
        <p:nvSpPr>
          <p:cNvPr id="7" name="テキスト ボックス 6">
            <a:extLst>
              <a:ext uri="{FF2B5EF4-FFF2-40B4-BE49-F238E27FC236}">
                <a16:creationId xmlns:a16="http://schemas.microsoft.com/office/drawing/2014/main" id="{8AAC7D35-DBD9-421E-A5FB-EE79C2488815}"/>
              </a:ext>
            </a:extLst>
          </p:cNvPr>
          <p:cNvSpPr txBox="1"/>
          <p:nvPr/>
        </p:nvSpPr>
        <p:spPr>
          <a:xfrm>
            <a:off x="2413037" y="4999844"/>
            <a:ext cx="7365913" cy="954107"/>
          </a:xfrm>
          <a:prstGeom prst="rect">
            <a:avLst/>
          </a:prstGeom>
          <a:noFill/>
        </p:spPr>
        <p:txBody>
          <a:bodyPr wrap="square" rtlCol="0">
            <a:spAutoFit/>
          </a:bodyPr>
          <a:lstStyle/>
          <a:p>
            <a:pPr algn="l"/>
            <a:r>
              <a:rPr kumimoji="1" lang="en-US" altLang="ja-JP" sz="2800" dirty="0"/>
              <a:t>※</a:t>
            </a:r>
            <a:r>
              <a:rPr kumimoji="1" lang="ja-JP" altLang="en-US" sz="2800" dirty="0"/>
              <a:t>実際は背景温度が時空発展するのでもっと複雑</a:t>
            </a:r>
            <a:endParaRPr kumimoji="1" lang="en-US" altLang="ja-JP" sz="2800" dirty="0"/>
          </a:p>
          <a:p>
            <a:pPr algn="l"/>
            <a:r>
              <a:rPr kumimoji="1" lang="en-US" altLang="ja-JP" sz="2800" dirty="0">
                <a:sym typeface="Wingdings" panose="05000000000000000000" pitchFamily="2" charset="2"/>
              </a:rPr>
              <a:t> </a:t>
            </a:r>
            <a:r>
              <a:rPr kumimoji="1" lang="ja-JP" altLang="en-US" sz="2800" dirty="0"/>
              <a:t>一般化された揺動散逸関係</a:t>
            </a:r>
          </a:p>
        </p:txBody>
      </p:sp>
      <p:sp>
        <p:nvSpPr>
          <p:cNvPr id="8" name="テキスト ボックス 7">
            <a:extLst>
              <a:ext uri="{FF2B5EF4-FFF2-40B4-BE49-F238E27FC236}">
                <a16:creationId xmlns:a16="http://schemas.microsoft.com/office/drawing/2014/main" id="{6FB8237B-3917-43E3-BA31-C6AC5932EFD3}"/>
              </a:ext>
            </a:extLst>
          </p:cNvPr>
          <p:cNvSpPr txBox="1"/>
          <p:nvPr/>
        </p:nvSpPr>
        <p:spPr>
          <a:xfrm>
            <a:off x="4053608" y="4311005"/>
            <a:ext cx="4084773" cy="523220"/>
          </a:xfrm>
          <a:prstGeom prst="rect">
            <a:avLst/>
          </a:prstGeom>
          <a:noFill/>
        </p:spPr>
        <p:txBody>
          <a:bodyPr wrap="none" rtlCol="0">
            <a:spAutoFit/>
          </a:bodyPr>
          <a:lstStyle/>
          <a:p>
            <a:pPr algn="l"/>
            <a:r>
              <a:rPr kumimoji="1" lang="ja-JP" altLang="en-US" sz="2800" dirty="0"/>
              <a:t>揺動の強さ</a:t>
            </a:r>
            <a:r>
              <a:rPr kumimoji="1" lang="en-US" altLang="ja-JP" sz="2800" dirty="0">
                <a:sym typeface="Wingdings" panose="05000000000000000000" pitchFamily="2" charset="2"/>
              </a:rPr>
              <a:t>~(</a:t>
            </a:r>
            <a:r>
              <a:rPr kumimoji="1" lang="ja-JP" altLang="en-US" sz="2800" dirty="0">
                <a:sym typeface="Wingdings" panose="05000000000000000000" pitchFamily="2" charset="2"/>
              </a:rPr>
              <a:t>輸送係数</a:t>
            </a:r>
            <a:r>
              <a:rPr kumimoji="1" lang="en-US" altLang="ja-JP" sz="2800" dirty="0">
                <a:sym typeface="Wingdings" panose="05000000000000000000" pitchFamily="2" charset="2"/>
              </a:rPr>
              <a:t>)</a:t>
            </a:r>
            <a:r>
              <a:rPr kumimoji="1" lang="en-US" altLang="ja-JP" sz="2800" baseline="30000" dirty="0">
                <a:sym typeface="Wingdings" panose="05000000000000000000" pitchFamily="2" charset="2"/>
              </a:rPr>
              <a:t>1/2</a:t>
            </a:r>
            <a:endParaRPr kumimoji="1" lang="ja-JP" altLang="en-US" sz="2800" baseline="30000" dirty="0"/>
          </a:p>
        </p:txBody>
      </p:sp>
      <p:grpSp>
        <p:nvGrpSpPr>
          <p:cNvPr id="9" name="グループ化 8">
            <a:extLst>
              <a:ext uri="{FF2B5EF4-FFF2-40B4-BE49-F238E27FC236}">
                <a16:creationId xmlns:a16="http://schemas.microsoft.com/office/drawing/2014/main" id="{857299F7-0C47-4F6D-BD7B-B7B3DF984205}"/>
              </a:ext>
            </a:extLst>
          </p:cNvPr>
          <p:cNvGrpSpPr>
            <a:grpSpLocks noChangeAspect="1"/>
          </p:cNvGrpSpPr>
          <p:nvPr/>
        </p:nvGrpSpPr>
        <p:grpSpPr>
          <a:xfrm>
            <a:off x="11162575" y="5333195"/>
            <a:ext cx="791146" cy="1728871"/>
            <a:chOff x="1795273" y="2610896"/>
            <a:chExt cx="1977865" cy="4322177"/>
          </a:xfrm>
        </p:grpSpPr>
        <p:pic>
          <p:nvPicPr>
            <p:cNvPr id="10" name="グラフィックス 9" descr="装飾的な円">
              <a:extLst>
                <a:ext uri="{FF2B5EF4-FFF2-40B4-BE49-F238E27FC236}">
                  <a16:creationId xmlns:a16="http://schemas.microsoft.com/office/drawing/2014/main" id="{32E59E82-7F02-4792-B5F8-1B0709E31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00000">
              <a:off x="2444035" y="2610896"/>
              <a:ext cx="680338" cy="4322177"/>
            </a:xfrm>
            <a:prstGeom prst="rect">
              <a:avLst/>
            </a:prstGeom>
          </p:spPr>
        </p:pic>
        <p:pic>
          <p:nvPicPr>
            <p:cNvPr id="11" name="グラフィックス 10" descr="中心点から放射状に広がる複数の円">
              <a:extLst>
                <a:ext uri="{FF2B5EF4-FFF2-40B4-BE49-F238E27FC236}">
                  <a16:creationId xmlns:a16="http://schemas.microsoft.com/office/drawing/2014/main" id="{21ED6126-28D3-431C-9675-B5E6802DB297}"/>
                </a:ext>
              </a:extLst>
            </p:cNvPr>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4050413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5C6B5F5-9C0B-41A5-ACB8-2D4C564A9DA7}"/>
              </a:ext>
            </a:extLst>
          </p:cNvPr>
          <p:cNvSpPr/>
          <p:nvPr/>
        </p:nvSpPr>
        <p:spPr>
          <a:xfrm>
            <a:off x="10698479" y="2282149"/>
            <a:ext cx="948668" cy="4738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4BF46B1-8DF8-4FBD-82AD-CEAAD05EAD4C}"/>
              </a:ext>
            </a:extLst>
          </p:cNvPr>
          <p:cNvSpPr/>
          <p:nvPr/>
        </p:nvSpPr>
        <p:spPr>
          <a:xfrm>
            <a:off x="4790586" y="2171173"/>
            <a:ext cx="1551008" cy="7669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CB80318-6845-4F51-B163-AAE3CBCC5A90}"/>
              </a:ext>
            </a:extLst>
          </p:cNvPr>
          <p:cNvSpPr/>
          <p:nvPr/>
        </p:nvSpPr>
        <p:spPr>
          <a:xfrm>
            <a:off x="448194" y="2272313"/>
            <a:ext cx="3035786" cy="6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1B3B0C3-39D6-4EAE-89CF-BAFEF466695D}"/>
              </a:ext>
            </a:extLst>
          </p:cNvPr>
          <p:cNvSpPr/>
          <p:nvPr/>
        </p:nvSpPr>
        <p:spPr>
          <a:xfrm>
            <a:off x="4073236" y="2295128"/>
            <a:ext cx="399011" cy="4738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C0A5DFD-C75A-42C8-883A-DBD6686791D4}"/>
              </a:ext>
            </a:extLst>
          </p:cNvPr>
          <p:cNvSpPr>
            <a:spLocks noGrp="1"/>
          </p:cNvSpPr>
          <p:nvPr>
            <p:ph type="title"/>
          </p:nvPr>
        </p:nvSpPr>
        <p:spPr/>
        <p:txBody>
          <a:bodyPr>
            <a:normAutofit/>
          </a:bodyPr>
          <a:lstStyle/>
          <a:p>
            <a:pPr algn="ctr"/>
            <a:r>
              <a:rPr lang="ja-JP" altLang="en-US" sz="4000" dirty="0"/>
              <a:t>揺動流体における構成方程式</a:t>
            </a:r>
            <a:endParaRPr kumimoji="1" lang="ja-JP" altLang="en-US" sz="4000" dirty="0"/>
          </a:p>
        </p:txBody>
      </p:sp>
      <p:sp>
        <p:nvSpPr>
          <p:cNvPr id="7" name="正方形/長方形 6">
            <a:extLst>
              <a:ext uri="{FF2B5EF4-FFF2-40B4-BE49-F238E27FC236}">
                <a16:creationId xmlns:a16="http://schemas.microsoft.com/office/drawing/2014/main" id="{4278ECF6-A609-4296-B860-2DB4360D3902}"/>
              </a:ext>
            </a:extLst>
          </p:cNvPr>
          <p:cNvSpPr/>
          <p:nvPr/>
        </p:nvSpPr>
        <p:spPr>
          <a:xfrm>
            <a:off x="7789025" y="2263819"/>
            <a:ext cx="2410691" cy="6048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26B764A-3E7B-470C-BFFA-9822AB3460E8}"/>
              </a:ext>
            </a:extLst>
          </p:cNvPr>
          <p:cNvSpPr/>
          <p:nvPr/>
        </p:nvSpPr>
        <p:spPr>
          <a:xfrm>
            <a:off x="6056786" y="3369458"/>
            <a:ext cx="737062" cy="4738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19486799-ADB4-4973-99D1-A301AA7EFF81}"/>
                  </a:ext>
                </a:extLst>
              </p:cNvPr>
              <p:cNvSpPr/>
              <p:nvPr/>
            </p:nvSpPr>
            <p:spPr>
              <a:xfrm>
                <a:off x="339436" y="2101722"/>
                <a:ext cx="11513127" cy="829330"/>
              </a:xfrm>
              <a:prstGeom prst="rect">
                <a:avLst/>
              </a:prstGeom>
            </p:spPr>
            <p:txBody>
              <a:bodyPr wrap="square">
                <a:spAutoFit/>
              </a:bodyPr>
              <a:lstStyle/>
              <a:p>
                <a:r>
                  <a:rPr lang="en-US" altLang="ja-JP" sz="3200" dirty="0"/>
                  <a:t> </a:t>
                </a:r>
                <a14:m>
                  <m:oMath xmlns:m="http://schemas.openxmlformats.org/officeDocument/2006/math">
                    <m:sSub>
                      <m:sSubPr>
                        <m:ctrlPr>
                          <a:rPr lang="en-US" altLang="ja-JP" sz="3200" i="1">
                            <a:latin typeface="Cambria Math" panose="02040503050406030204" pitchFamily="18" charset="0"/>
                          </a:rPr>
                        </m:ctrlPr>
                      </m:sSubPr>
                      <m:e>
                        <m:r>
                          <a:rPr lang="ja-JP" altLang="en-US" sz="3200" i="1">
                            <a:latin typeface="Cambria Math" panose="02040503050406030204" pitchFamily="18" charset="0"/>
                          </a:rPr>
                          <m:t>𝜏</m:t>
                        </m:r>
                      </m:e>
                      <m:sub>
                        <m:r>
                          <a:rPr lang="ja-JP" altLang="en-US" sz="3200" i="1">
                            <a:latin typeface="Cambria Math" panose="02040503050406030204" pitchFamily="18" charset="0"/>
                          </a:rPr>
                          <m:t>𝜋</m:t>
                        </m:r>
                      </m:sub>
                    </m:sSub>
                    <m:sSubSup>
                      <m:sSubSupPr>
                        <m:ctrlPr>
                          <a:rPr lang="en-US" altLang="ja-JP" sz="3200" i="1">
                            <a:latin typeface="Cambria Math" panose="02040503050406030204" pitchFamily="18" charset="0"/>
                          </a:rPr>
                        </m:ctrlPr>
                      </m:sSubSupPr>
                      <m:e>
                        <m:r>
                          <a:rPr lang="en-US" altLang="ja-JP" sz="3200" i="1">
                            <a:latin typeface="Cambria Math" panose="02040503050406030204" pitchFamily="18" charset="0"/>
                            <a:ea typeface="Cambria Math" panose="02040503050406030204" pitchFamily="18" charset="0"/>
                          </a:rPr>
                          <m:t>∆</m:t>
                        </m:r>
                      </m:e>
                      <m:sub>
                        <m:r>
                          <a:rPr lang="en-US" altLang="ja-JP" sz="3200" i="1">
                            <a:latin typeface="Cambria Math" panose="02040503050406030204" pitchFamily="18" charset="0"/>
                          </a:rPr>
                          <m:t>     </m:t>
                        </m:r>
                        <m:r>
                          <a:rPr lang="ja-JP" altLang="en-US" sz="3200" i="1">
                            <a:latin typeface="Cambria Math" panose="02040503050406030204" pitchFamily="18" charset="0"/>
                          </a:rPr>
                          <m:t>𝛼𝛽</m:t>
                        </m:r>
                      </m:sub>
                      <m:sup>
                        <m:r>
                          <a:rPr lang="ja-JP" altLang="en-US" sz="3200" i="1">
                            <a:latin typeface="Cambria Math" panose="02040503050406030204" pitchFamily="18" charset="0"/>
                          </a:rPr>
                          <m:t>𝜇𝜈</m:t>
                        </m:r>
                      </m:sup>
                    </m:sSubSup>
                    <m:sSup>
                      <m:sSupPr>
                        <m:ctrlPr>
                          <a:rPr lang="en-US" altLang="ja-JP" sz="3200" i="1">
                            <a:latin typeface="Cambria Math" panose="02040503050406030204" pitchFamily="18" charset="0"/>
                          </a:rPr>
                        </m:ctrlPr>
                      </m:sSupPr>
                      <m:e>
                        <m:r>
                          <a:rPr lang="en-US" altLang="ja-JP" sz="3200" i="1">
                            <a:latin typeface="Cambria Math" panose="02040503050406030204" pitchFamily="18" charset="0"/>
                          </a:rPr>
                          <m:t>𝑢</m:t>
                        </m:r>
                      </m:e>
                      <m:sup>
                        <m:r>
                          <a:rPr lang="ja-JP" altLang="en-US" sz="3200" i="1">
                            <a:latin typeface="Cambria Math" panose="02040503050406030204" pitchFamily="18" charset="0"/>
                          </a:rPr>
                          <m:t>𝜆</m:t>
                        </m:r>
                      </m:sup>
                    </m:sSup>
                    <m:sSub>
                      <m:sSubPr>
                        <m:ctrlPr>
                          <a:rPr lang="en-US" altLang="ja-JP" sz="3200" i="1">
                            <a:latin typeface="Cambria Math" panose="02040503050406030204" pitchFamily="18" charset="0"/>
                          </a:rPr>
                        </m:ctrlPr>
                      </m:sSubPr>
                      <m:e>
                        <m:r>
                          <a:rPr lang="ja-JP" altLang="en-US" sz="3200" i="1">
                            <a:latin typeface="Cambria Math" panose="02040503050406030204" pitchFamily="18" charset="0"/>
                          </a:rPr>
                          <m:t>𝜕</m:t>
                        </m:r>
                      </m:e>
                      <m:sub>
                        <m:r>
                          <a:rPr lang="ja-JP" altLang="en-US" sz="3200" i="1">
                            <a:latin typeface="Cambria Math" panose="02040503050406030204" pitchFamily="18" charset="0"/>
                          </a:rPr>
                          <m:t>𝜆</m:t>
                        </m:r>
                      </m:sub>
                    </m:sSub>
                    <m:sSup>
                      <m:sSupPr>
                        <m:ctrlPr>
                          <a:rPr lang="en-US" altLang="ja-JP" sz="3200" i="1">
                            <a:latin typeface="Cambria Math" panose="02040503050406030204" pitchFamily="18" charset="0"/>
                          </a:rPr>
                        </m:ctrlPr>
                      </m:sSupPr>
                      <m:e>
                        <m:r>
                          <a:rPr lang="ja-JP" altLang="en-US" sz="3200" i="1">
                            <a:latin typeface="Cambria Math" panose="02040503050406030204" pitchFamily="18" charset="0"/>
                          </a:rPr>
                          <m:t>𝜋</m:t>
                        </m:r>
                      </m:e>
                      <m:sup>
                        <m:r>
                          <a:rPr lang="ja-JP" altLang="en-US" sz="3200" i="1">
                            <a:latin typeface="Cambria Math" panose="02040503050406030204" pitchFamily="18" charset="0"/>
                          </a:rPr>
                          <m:t>𝛼𝛽</m:t>
                        </m:r>
                      </m:sup>
                    </m:sSup>
                    <m:r>
                      <a:rPr lang="en-US" altLang="ja-JP" sz="3200" i="1">
                        <a:latin typeface="Cambria Math" panose="02040503050406030204" pitchFamily="18" charset="0"/>
                      </a:rPr>
                      <m:t>+</m:t>
                    </m:r>
                    <m:d>
                      <m:dPr>
                        <m:ctrlPr>
                          <a:rPr lang="en-US" altLang="ja-JP" sz="3200" i="1">
                            <a:latin typeface="Cambria Math" panose="02040503050406030204" pitchFamily="18" charset="0"/>
                          </a:rPr>
                        </m:ctrlPr>
                      </m:dPr>
                      <m:e>
                        <m:r>
                          <a:rPr lang="en-US" altLang="ja-JP" sz="3200" i="1">
                            <a:latin typeface="Cambria Math" panose="02040503050406030204" pitchFamily="18" charset="0"/>
                          </a:rPr>
                          <m:t>1+</m:t>
                        </m:r>
                        <m:f>
                          <m:fPr>
                            <m:ctrlPr>
                              <a:rPr lang="en-US" altLang="ja-JP" sz="3200" i="1">
                                <a:latin typeface="Cambria Math" panose="02040503050406030204" pitchFamily="18" charset="0"/>
                              </a:rPr>
                            </m:ctrlPr>
                          </m:fPr>
                          <m:num>
                            <m:r>
                              <a:rPr lang="en-US" altLang="ja-JP" sz="3200" i="1">
                                <a:latin typeface="Cambria Math" panose="02040503050406030204" pitchFamily="18" charset="0"/>
                              </a:rPr>
                              <m:t>4</m:t>
                            </m:r>
                          </m:num>
                          <m:den>
                            <m:r>
                              <a:rPr lang="en-US" altLang="ja-JP" sz="3200" i="1">
                                <a:latin typeface="Cambria Math" panose="02040503050406030204" pitchFamily="18" charset="0"/>
                              </a:rPr>
                              <m:t>3</m:t>
                            </m:r>
                          </m:den>
                        </m:f>
                        <m:sSub>
                          <m:sSubPr>
                            <m:ctrlPr>
                              <a:rPr lang="en-US" altLang="ja-JP" sz="3200" i="1">
                                <a:latin typeface="Cambria Math" panose="02040503050406030204" pitchFamily="18" charset="0"/>
                              </a:rPr>
                            </m:ctrlPr>
                          </m:sSubPr>
                          <m:e>
                            <m:r>
                              <a:rPr lang="ja-JP" altLang="en-US" sz="3200" i="1">
                                <a:latin typeface="Cambria Math" panose="02040503050406030204" pitchFamily="18" charset="0"/>
                              </a:rPr>
                              <m:t>𝜏</m:t>
                            </m:r>
                          </m:e>
                          <m:sub>
                            <m:r>
                              <a:rPr lang="ja-JP" altLang="en-US" sz="3200" i="1">
                                <a:latin typeface="Cambria Math" panose="02040503050406030204" pitchFamily="18" charset="0"/>
                              </a:rPr>
                              <m:t>𝜋</m:t>
                            </m:r>
                          </m:sub>
                        </m:sSub>
                        <m:sSub>
                          <m:sSubPr>
                            <m:ctrlPr>
                              <a:rPr lang="en-US" altLang="ja-JP" sz="3200" i="1">
                                <a:latin typeface="Cambria Math" panose="02040503050406030204" pitchFamily="18" charset="0"/>
                              </a:rPr>
                            </m:ctrlPr>
                          </m:sSubPr>
                          <m:e>
                            <m:r>
                              <a:rPr lang="ja-JP" altLang="en-US" sz="3200" i="1">
                                <a:latin typeface="Cambria Math" panose="02040503050406030204" pitchFamily="18" charset="0"/>
                              </a:rPr>
                              <m:t>𝜕</m:t>
                            </m:r>
                          </m:e>
                          <m:sub>
                            <m:r>
                              <a:rPr lang="ja-JP" altLang="en-US" sz="3200" i="1">
                                <a:latin typeface="Cambria Math" panose="02040503050406030204" pitchFamily="18" charset="0"/>
                              </a:rPr>
                              <m:t>𝜆</m:t>
                            </m:r>
                          </m:sub>
                        </m:sSub>
                        <m:sSup>
                          <m:sSupPr>
                            <m:ctrlPr>
                              <a:rPr lang="en-US" altLang="ja-JP" sz="3200" i="1">
                                <a:latin typeface="Cambria Math" panose="02040503050406030204" pitchFamily="18" charset="0"/>
                              </a:rPr>
                            </m:ctrlPr>
                          </m:sSupPr>
                          <m:e>
                            <m:r>
                              <a:rPr lang="en-US" altLang="ja-JP" sz="3200" i="1">
                                <a:latin typeface="Cambria Math" panose="02040503050406030204" pitchFamily="18" charset="0"/>
                              </a:rPr>
                              <m:t>𝑢</m:t>
                            </m:r>
                          </m:e>
                          <m:sup>
                            <m:r>
                              <a:rPr lang="ja-JP" altLang="en-US" sz="3200" i="1">
                                <a:latin typeface="Cambria Math" panose="02040503050406030204" pitchFamily="18" charset="0"/>
                              </a:rPr>
                              <m:t>𝜆</m:t>
                            </m:r>
                          </m:sup>
                        </m:sSup>
                      </m:e>
                    </m:d>
                    <m:sSup>
                      <m:sSupPr>
                        <m:ctrlPr>
                          <a:rPr lang="en-US" altLang="ja-JP" sz="3200" i="1">
                            <a:latin typeface="Cambria Math" panose="02040503050406030204" pitchFamily="18" charset="0"/>
                          </a:rPr>
                        </m:ctrlPr>
                      </m:sSupPr>
                      <m:e>
                        <m:r>
                          <a:rPr lang="ja-JP" altLang="en-US" sz="3200" i="1">
                            <a:latin typeface="Cambria Math" panose="02040503050406030204" pitchFamily="18" charset="0"/>
                          </a:rPr>
                          <m:t>𝜋</m:t>
                        </m:r>
                      </m:e>
                      <m:sup>
                        <m:r>
                          <a:rPr lang="ja-JP" altLang="en-US" sz="3200" i="1">
                            <a:latin typeface="Cambria Math" panose="02040503050406030204" pitchFamily="18" charset="0"/>
                          </a:rPr>
                          <m:t>𝜇𝜈</m:t>
                        </m:r>
                      </m:sup>
                    </m:sSup>
                    <m:r>
                      <a:rPr lang="en-US" altLang="ja-JP" sz="3200" i="1">
                        <a:latin typeface="Cambria Math" panose="02040503050406030204" pitchFamily="18" charset="0"/>
                      </a:rPr>
                      <m:t>=2</m:t>
                    </m:r>
                    <m:r>
                      <a:rPr lang="ja-JP" altLang="en-US" sz="3200" i="1">
                        <a:latin typeface="Cambria Math" panose="02040503050406030204" pitchFamily="18" charset="0"/>
                      </a:rPr>
                      <m:t>𝜂</m:t>
                    </m:r>
                    <m:sSubSup>
                      <m:sSubSupPr>
                        <m:ctrlPr>
                          <a:rPr lang="en-US" altLang="ja-JP" sz="3200" i="1">
                            <a:latin typeface="Cambria Math" panose="02040503050406030204" pitchFamily="18" charset="0"/>
                          </a:rPr>
                        </m:ctrlPr>
                      </m:sSubSupPr>
                      <m:e>
                        <m:r>
                          <a:rPr lang="en-US" altLang="ja-JP" sz="3200" i="1">
                            <a:latin typeface="Cambria Math" panose="02040503050406030204" pitchFamily="18" charset="0"/>
                            <a:ea typeface="Cambria Math" panose="02040503050406030204" pitchFamily="18" charset="0"/>
                          </a:rPr>
                          <m:t>∆</m:t>
                        </m:r>
                      </m:e>
                      <m:sub>
                        <m:r>
                          <a:rPr lang="en-US" altLang="ja-JP" sz="3200" i="1">
                            <a:latin typeface="Cambria Math" panose="02040503050406030204" pitchFamily="18" charset="0"/>
                          </a:rPr>
                          <m:t>     </m:t>
                        </m:r>
                        <m:r>
                          <a:rPr lang="ja-JP" altLang="en-US" sz="3200" i="1">
                            <a:latin typeface="Cambria Math" panose="02040503050406030204" pitchFamily="18" charset="0"/>
                          </a:rPr>
                          <m:t>𝛼𝛽</m:t>
                        </m:r>
                      </m:sub>
                      <m:sup>
                        <m:r>
                          <a:rPr lang="ja-JP" altLang="en-US" sz="3200" i="1">
                            <a:latin typeface="Cambria Math" panose="02040503050406030204" pitchFamily="18" charset="0"/>
                          </a:rPr>
                          <m:t>𝜇𝜈</m:t>
                        </m:r>
                      </m:sup>
                    </m:sSubSup>
                    <m:sSup>
                      <m:sSupPr>
                        <m:ctrlPr>
                          <a:rPr lang="en-US" altLang="ja-JP" sz="3200" i="1">
                            <a:latin typeface="Cambria Math" panose="02040503050406030204" pitchFamily="18" charset="0"/>
                          </a:rPr>
                        </m:ctrlPr>
                      </m:sSupPr>
                      <m:e>
                        <m:r>
                          <a:rPr lang="ja-JP" altLang="en-US" sz="3200" i="1">
                            <a:latin typeface="Cambria Math" panose="02040503050406030204" pitchFamily="18" charset="0"/>
                          </a:rPr>
                          <m:t>𝜕</m:t>
                        </m:r>
                      </m:e>
                      <m:sup>
                        <m:r>
                          <a:rPr lang="ja-JP" altLang="en-US" sz="3200" i="1">
                            <a:latin typeface="Cambria Math" panose="02040503050406030204" pitchFamily="18" charset="0"/>
                          </a:rPr>
                          <m:t>𝛼</m:t>
                        </m:r>
                      </m:sup>
                    </m:sSup>
                    <m:sSup>
                      <m:sSupPr>
                        <m:ctrlPr>
                          <a:rPr lang="en-US" altLang="ja-JP" sz="3200" i="1">
                            <a:latin typeface="Cambria Math" panose="02040503050406030204" pitchFamily="18" charset="0"/>
                          </a:rPr>
                        </m:ctrlPr>
                      </m:sSupPr>
                      <m:e>
                        <m:r>
                          <a:rPr lang="en-US" altLang="ja-JP" sz="3200" i="1">
                            <a:latin typeface="Cambria Math" panose="02040503050406030204" pitchFamily="18" charset="0"/>
                          </a:rPr>
                          <m:t>𝑢</m:t>
                        </m:r>
                      </m:e>
                      <m:sup>
                        <m:r>
                          <a:rPr lang="ja-JP" altLang="en-US" sz="3200" i="1">
                            <a:latin typeface="Cambria Math" panose="02040503050406030204" pitchFamily="18" charset="0"/>
                          </a:rPr>
                          <m:t>𝛽</m:t>
                        </m:r>
                      </m:sup>
                    </m:sSup>
                    <m:r>
                      <a:rPr lang="en-US" altLang="ja-JP" sz="3200" i="1">
                        <a:latin typeface="Cambria Math" panose="02040503050406030204" pitchFamily="18" charset="0"/>
                      </a:rPr>
                      <m:t>+ </m:t>
                    </m:r>
                    <m:r>
                      <a:rPr lang="ja-JP" altLang="en-US" sz="3200" i="1">
                        <a:latin typeface="Cambria Math" panose="02040503050406030204" pitchFamily="18" charset="0"/>
                      </a:rPr>
                      <m:t>𝛿</m:t>
                    </m:r>
                    <m:sSup>
                      <m:sSupPr>
                        <m:ctrlPr>
                          <a:rPr lang="en-US" altLang="ja-JP" sz="3200" i="1">
                            <a:latin typeface="Cambria Math" panose="02040503050406030204" pitchFamily="18" charset="0"/>
                          </a:rPr>
                        </m:ctrlPr>
                      </m:sSupPr>
                      <m:e>
                        <m:r>
                          <a:rPr lang="ja-JP" altLang="en-US" sz="3200" i="1">
                            <a:latin typeface="Cambria Math" panose="02040503050406030204" pitchFamily="18" charset="0"/>
                          </a:rPr>
                          <m:t>𝜋</m:t>
                        </m:r>
                      </m:e>
                      <m:sup>
                        <m:r>
                          <a:rPr lang="ja-JP" altLang="en-US" sz="3200" i="1">
                            <a:latin typeface="Cambria Math" panose="02040503050406030204" pitchFamily="18" charset="0"/>
                          </a:rPr>
                          <m:t>𝜇𝜈</m:t>
                        </m:r>
                      </m:sup>
                    </m:sSup>
                  </m:oMath>
                </a14:m>
                <a:endParaRPr lang="ja-JP" altLang="en-US" sz="3200" dirty="0"/>
              </a:p>
            </p:txBody>
          </p:sp>
        </mc:Choice>
        <mc:Fallback xmlns="">
          <p:sp>
            <p:nvSpPr>
              <p:cNvPr id="4" name="正方形/長方形 3">
                <a:extLst>
                  <a:ext uri="{FF2B5EF4-FFF2-40B4-BE49-F238E27FC236}">
                    <a16:creationId xmlns:a16="http://schemas.microsoft.com/office/drawing/2014/main" id="{19486799-ADB4-4973-99D1-A301AA7EFF81}"/>
                  </a:ext>
                </a:extLst>
              </p:cNvPr>
              <p:cNvSpPr>
                <a:spLocks noRot="1" noChangeAspect="1" noMove="1" noResize="1" noEditPoints="1" noAdjustHandles="1" noChangeArrowheads="1" noChangeShapeType="1" noTextEdit="1"/>
              </p:cNvSpPr>
              <p:nvPr/>
            </p:nvSpPr>
            <p:spPr>
              <a:xfrm>
                <a:off x="339436" y="2101722"/>
                <a:ext cx="11513127" cy="829330"/>
              </a:xfrm>
              <a:prstGeom prst="rect">
                <a:avLst/>
              </a:prstGeom>
              <a:blipFill>
                <a:blip r:embed="rId2"/>
                <a:stretch>
                  <a:fillRect/>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97C74DD3-EA91-4640-BEF2-1AEC796FDC5D}"/>
              </a:ext>
            </a:extLst>
          </p:cNvPr>
          <p:cNvSpPr txBox="1"/>
          <p:nvPr/>
        </p:nvSpPr>
        <p:spPr>
          <a:xfrm>
            <a:off x="6875128" y="3320064"/>
            <a:ext cx="2739853" cy="523220"/>
          </a:xfrm>
          <a:prstGeom prst="rect">
            <a:avLst/>
          </a:prstGeom>
          <a:noFill/>
        </p:spPr>
        <p:txBody>
          <a:bodyPr wrap="none" rtlCol="0">
            <a:spAutoFit/>
          </a:bodyPr>
          <a:lstStyle/>
          <a:p>
            <a:pPr algn="l"/>
            <a:r>
              <a:rPr kumimoji="1" lang="en-US" altLang="ja-JP" sz="2800" dirty="0"/>
              <a:t>: </a:t>
            </a:r>
            <a:r>
              <a:rPr kumimoji="1" lang="ja-JP" altLang="en-US" sz="2800" dirty="0"/>
              <a:t>ナビエーストークス</a:t>
            </a:r>
          </a:p>
        </p:txBody>
      </p:sp>
      <p:sp>
        <p:nvSpPr>
          <p:cNvPr id="10" name="正方形/長方形 9">
            <a:extLst>
              <a:ext uri="{FF2B5EF4-FFF2-40B4-BE49-F238E27FC236}">
                <a16:creationId xmlns:a16="http://schemas.microsoft.com/office/drawing/2014/main" id="{E85ED1DE-7325-412C-A3F1-8CE6B34C60AC}"/>
              </a:ext>
            </a:extLst>
          </p:cNvPr>
          <p:cNvSpPr/>
          <p:nvPr/>
        </p:nvSpPr>
        <p:spPr>
          <a:xfrm>
            <a:off x="6056786" y="4252798"/>
            <a:ext cx="737062" cy="47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4BA3C1E-C352-4B03-87F4-0DD0F49A07FB}"/>
              </a:ext>
            </a:extLst>
          </p:cNvPr>
          <p:cNvSpPr txBox="1"/>
          <p:nvPr/>
        </p:nvSpPr>
        <p:spPr>
          <a:xfrm>
            <a:off x="6875128" y="4203404"/>
            <a:ext cx="1895071" cy="523220"/>
          </a:xfrm>
          <a:prstGeom prst="rect">
            <a:avLst/>
          </a:prstGeom>
          <a:noFill/>
        </p:spPr>
        <p:txBody>
          <a:bodyPr wrap="none" rtlCol="0">
            <a:spAutoFit/>
          </a:bodyPr>
          <a:lstStyle/>
          <a:p>
            <a:pPr algn="l"/>
            <a:r>
              <a:rPr kumimoji="1" lang="en-US" altLang="ja-JP" sz="2800" dirty="0"/>
              <a:t>: </a:t>
            </a:r>
            <a:r>
              <a:rPr kumimoji="1" lang="ja-JP" altLang="en-US" sz="2800" dirty="0"/>
              <a:t>緩和補正</a:t>
            </a:r>
            <a:r>
              <a:rPr kumimoji="1" lang="en-US" altLang="ja-JP" sz="2800" dirty="0"/>
              <a:t> </a:t>
            </a:r>
            <a:endParaRPr kumimoji="1" lang="ja-JP" altLang="en-US" sz="2800" dirty="0"/>
          </a:p>
        </p:txBody>
      </p:sp>
      <p:sp>
        <p:nvSpPr>
          <p:cNvPr id="14" name="正方形/長方形 13">
            <a:extLst>
              <a:ext uri="{FF2B5EF4-FFF2-40B4-BE49-F238E27FC236}">
                <a16:creationId xmlns:a16="http://schemas.microsoft.com/office/drawing/2014/main" id="{0FA50AFA-4163-4A7F-9396-0ACC923FF23A}"/>
              </a:ext>
            </a:extLst>
          </p:cNvPr>
          <p:cNvSpPr/>
          <p:nvPr/>
        </p:nvSpPr>
        <p:spPr>
          <a:xfrm>
            <a:off x="6056786" y="5136138"/>
            <a:ext cx="737062" cy="4738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6C7B25C-6F79-4102-ABD8-5F209C138077}"/>
              </a:ext>
            </a:extLst>
          </p:cNvPr>
          <p:cNvSpPr txBox="1"/>
          <p:nvPr/>
        </p:nvSpPr>
        <p:spPr>
          <a:xfrm>
            <a:off x="6875128" y="5111441"/>
            <a:ext cx="2000869" cy="523220"/>
          </a:xfrm>
          <a:prstGeom prst="rect">
            <a:avLst/>
          </a:prstGeom>
          <a:noFill/>
        </p:spPr>
        <p:txBody>
          <a:bodyPr wrap="none" rtlCol="0">
            <a:spAutoFit/>
          </a:bodyPr>
          <a:lstStyle/>
          <a:p>
            <a:pPr algn="l"/>
            <a:r>
              <a:rPr kumimoji="1" lang="en-US" altLang="ja-JP" sz="2800" dirty="0"/>
              <a:t>: </a:t>
            </a:r>
            <a:r>
              <a:rPr kumimoji="1" lang="ja-JP" altLang="en-US" sz="2800" dirty="0"/>
              <a:t>流体揺らぎ</a:t>
            </a: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A108C595-BFFF-40D3-AE08-32332B30783F}"/>
                  </a:ext>
                </a:extLst>
              </p:cNvPr>
              <p:cNvSpPr txBox="1"/>
              <p:nvPr/>
            </p:nvSpPr>
            <p:spPr>
              <a:xfrm>
                <a:off x="923941" y="3766231"/>
                <a:ext cx="674095"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𝜋</m:t>
                          </m:r>
                        </m:e>
                        <m:sup>
                          <m:r>
                            <a:rPr kumimoji="1" lang="en-US" altLang="ja-JP" sz="2800" b="0" i="1" smtClean="0">
                              <a:latin typeface="Cambria Math" panose="02040503050406030204" pitchFamily="18" charset="0"/>
                            </a:rPr>
                            <m:t>𝜇𝜈</m:t>
                          </m:r>
                        </m:sup>
                      </m:sSup>
                    </m:oMath>
                  </m:oMathPara>
                </a14:m>
                <a:endParaRPr kumimoji="1" lang="ja-JP" altLang="en-US" sz="2800" dirty="0"/>
              </a:p>
            </p:txBody>
          </p:sp>
        </mc:Choice>
        <mc:Fallback xmlns="">
          <p:sp>
            <p:nvSpPr>
              <p:cNvPr id="18" name="テキスト ボックス 17">
                <a:extLst>
                  <a:ext uri="{FF2B5EF4-FFF2-40B4-BE49-F238E27FC236}">
                    <a16:creationId xmlns:a16="http://schemas.microsoft.com/office/drawing/2014/main" id="{A108C595-BFFF-40D3-AE08-32332B30783F}"/>
                  </a:ext>
                </a:extLst>
              </p:cNvPr>
              <p:cNvSpPr txBox="1">
                <a:spLocks noRot="1" noChangeAspect="1" noMove="1" noResize="1" noEditPoints="1" noAdjustHandles="1" noChangeArrowheads="1" noChangeShapeType="1" noTextEdit="1"/>
              </p:cNvSpPr>
              <p:nvPr/>
            </p:nvSpPr>
            <p:spPr>
              <a:xfrm>
                <a:off x="923941" y="3766231"/>
                <a:ext cx="674095" cy="430887"/>
              </a:xfrm>
              <a:prstGeom prst="rect">
                <a:avLst/>
              </a:prstGeom>
              <a:blipFill>
                <a:blip r:embed="rId3"/>
                <a:stretch>
                  <a:fillRect/>
                </a:stretch>
              </a:blipFill>
            </p:spPr>
            <p:txBody>
              <a:bodyPr/>
              <a:lstStyle/>
              <a:p>
                <a:r>
                  <a:rPr lang="ja-JP" altLang="en-US">
                    <a:noFill/>
                  </a:rPr>
                  <a:t> </a:t>
                </a:r>
              </a:p>
            </p:txBody>
          </p:sp>
        </mc:Fallback>
      </mc:AlternateContent>
      <p:sp>
        <p:nvSpPr>
          <p:cNvPr id="19" name="テキスト ボックス 18">
            <a:extLst>
              <a:ext uri="{FF2B5EF4-FFF2-40B4-BE49-F238E27FC236}">
                <a16:creationId xmlns:a16="http://schemas.microsoft.com/office/drawing/2014/main" id="{B5A05C1C-C57E-4C31-B1B2-19C114962EDE}"/>
              </a:ext>
            </a:extLst>
          </p:cNvPr>
          <p:cNvSpPr txBox="1"/>
          <p:nvPr/>
        </p:nvSpPr>
        <p:spPr>
          <a:xfrm>
            <a:off x="1614698" y="3773336"/>
            <a:ext cx="3249608" cy="523220"/>
          </a:xfrm>
          <a:prstGeom prst="rect">
            <a:avLst/>
          </a:prstGeom>
          <a:noFill/>
        </p:spPr>
        <p:txBody>
          <a:bodyPr wrap="none" rtlCol="0">
            <a:spAutoFit/>
          </a:bodyPr>
          <a:lstStyle/>
          <a:p>
            <a:pPr algn="l"/>
            <a:r>
              <a:rPr kumimoji="1" lang="en-US" altLang="ja-JP" sz="2800" dirty="0"/>
              <a:t>: Shear stress tensor</a:t>
            </a:r>
            <a:endParaRPr kumimoji="1" lang="ja-JP" altLang="en-US" sz="2800" dirty="0"/>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97E6959B-669B-4F68-9434-378ABFD34514}"/>
                  </a:ext>
                </a:extLst>
              </p:cNvPr>
              <p:cNvSpPr txBox="1"/>
              <p:nvPr/>
            </p:nvSpPr>
            <p:spPr>
              <a:xfrm>
                <a:off x="1131379" y="4443435"/>
                <a:ext cx="456535"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𝜏</m:t>
                          </m:r>
                        </m:e>
                        <m:sub>
                          <m:r>
                            <a:rPr kumimoji="1" lang="en-US" altLang="ja-JP" sz="2800" b="0" i="1" smtClean="0">
                              <a:latin typeface="Cambria Math" panose="02040503050406030204" pitchFamily="18" charset="0"/>
                            </a:rPr>
                            <m:t>𝜋</m:t>
                          </m:r>
                        </m:sub>
                      </m:sSub>
                    </m:oMath>
                  </m:oMathPara>
                </a14:m>
                <a:endParaRPr kumimoji="1" lang="ja-JP" altLang="en-US" sz="2800" dirty="0"/>
              </a:p>
            </p:txBody>
          </p:sp>
        </mc:Choice>
        <mc:Fallback xmlns="">
          <p:sp>
            <p:nvSpPr>
              <p:cNvPr id="20" name="テキスト ボックス 19">
                <a:extLst>
                  <a:ext uri="{FF2B5EF4-FFF2-40B4-BE49-F238E27FC236}">
                    <a16:creationId xmlns:a16="http://schemas.microsoft.com/office/drawing/2014/main" id="{97E6959B-669B-4F68-9434-378ABFD34514}"/>
                  </a:ext>
                </a:extLst>
              </p:cNvPr>
              <p:cNvSpPr txBox="1">
                <a:spLocks noRot="1" noChangeAspect="1" noMove="1" noResize="1" noEditPoints="1" noAdjustHandles="1" noChangeArrowheads="1" noChangeShapeType="1" noTextEdit="1"/>
              </p:cNvSpPr>
              <p:nvPr/>
            </p:nvSpPr>
            <p:spPr>
              <a:xfrm>
                <a:off x="1131379" y="4443435"/>
                <a:ext cx="456535" cy="430887"/>
              </a:xfrm>
              <a:prstGeom prst="rect">
                <a:avLst/>
              </a:prstGeom>
              <a:blipFill>
                <a:blip r:embed="rId4"/>
                <a:stretch>
                  <a:fillRect/>
                </a:stretch>
              </a:blipFill>
            </p:spPr>
            <p:txBody>
              <a:bodyPr/>
              <a:lstStyle/>
              <a:p>
                <a:r>
                  <a:rPr lang="ja-JP" altLang="en-US">
                    <a:noFill/>
                  </a:rPr>
                  <a:t> </a:t>
                </a:r>
              </a:p>
            </p:txBody>
          </p:sp>
        </mc:Fallback>
      </mc:AlternateContent>
      <p:sp>
        <p:nvSpPr>
          <p:cNvPr id="21" name="テキスト ボックス 20">
            <a:extLst>
              <a:ext uri="{FF2B5EF4-FFF2-40B4-BE49-F238E27FC236}">
                <a16:creationId xmlns:a16="http://schemas.microsoft.com/office/drawing/2014/main" id="{86179A91-5C13-49E2-827F-4AEF8DD4EEA3}"/>
              </a:ext>
            </a:extLst>
          </p:cNvPr>
          <p:cNvSpPr txBox="1"/>
          <p:nvPr/>
        </p:nvSpPr>
        <p:spPr>
          <a:xfrm>
            <a:off x="1614698" y="4465014"/>
            <a:ext cx="2723823" cy="523220"/>
          </a:xfrm>
          <a:prstGeom prst="rect">
            <a:avLst/>
          </a:prstGeom>
          <a:noFill/>
        </p:spPr>
        <p:txBody>
          <a:bodyPr wrap="none" rtlCol="0">
            <a:spAutoFit/>
          </a:bodyPr>
          <a:lstStyle/>
          <a:p>
            <a:pPr algn="l"/>
            <a:r>
              <a:rPr kumimoji="1" lang="en-US" altLang="ja-JP" sz="2800" dirty="0"/>
              <a:t>: Relaxation time</a:t>
            </a:r>
            <a:endParaRPr kumimoji="1" lang="ja-JP" altLang="en-US" sz="2800" dirty="0"/>
          </a:p>
        </p:txBody>
      </p:sp>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BBBD05D3-CECC-4C19-83A6-7B7710A690F4}"/>
                  </a:ext>
                </a:extLst>
              </p:cNvPr>
              <p:cNvSpPr/>
              <p:nvPr/>
            </p:nvSpPr>
            <p:spPr>
              <a:xfrm>
                <a:off x="448194" y="5156692"/>
                <a:ext cx="5865387" cy="144148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Sup>
                        <m:sSubSupPr>
                          <m:ctrlPr>
                            <a:rPr lang="en-US" altLang="ja-JP" sz="2800" i="1" smtClean="0">
                              <a:latin typeface="Cambria Math" panose="02040503050406030204" pitchFamily="18" charset="0"/>
                            </a:rPr>
                          </m:ctrlPr>
                        </m:sSubSupPr>
                        <m:e>
                          <m:r>
                            <a:rPr lang="en-US" altLang="ja-JP" sz="2800" i="1">
                              <a:latin typeface="Cambria Math" panose="02040503050406030204" pitchFamily="18" charset="0"/>
                              <a:ea typeface="Cambria Math" panose="02040503050406030204" pitchFamily="18" charset="0"/>
                            </a:rPr>
                            <m:t>∆</m:t>
                          </m:r>
                        </m:e>
                        <m:sub>
                          <m:r>
                            <a:rPr lang="en-US" altLang="ja-JP" sz="2800" i="1">
                              <a:latin typeface="Cambria Math" panose="02040503050406030204" pitchFamily="18" charset="0"/>
                            </a:rPr>
                            <m:t>     </m:t>
                          </m:r>
                          <m:r>
                            <a:rPr lang="ja-JP" altLang="en-US" sz="2800" i="1">
                              <a:latin typeface="Cambria Math" panose="02040503050406030204" pitchFamily="18" charset="0"/>
                            </a:rPr>
                            <m:t>𝛼𝛽</m:t>
                          </m:r>
                        </m:sub>
                        <m:sup>
                          <m:r>
                            <a:rPr lang="ja-JP" altLang="en-US" sz="2800" i="1">
                              <a:latin typeface="Cambria Math" panose="02040503050406030204" pitchFamily="18" charset="0"/>
                            </a:rPr>
                            <m:t>𝜇𝜈</m:t>
                          </m:r>
                        </m:sup>
                      </m:sSubSup>
                    </m:oMath>
                  </m:oMathPara>
                </a14:m>
                <a:endParaRPr lang="en-US" altLang="ja-JP" sz="28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box>
                        <m:boxPr>
                          <m:ctrlPr>
                            <a:rPr lang="en-US" altLang="ja-JP" sz="2800" i="1">
                              <a:latin typeface="Cambria Math" panose="02040503050406030204" pitchFamily="18" charset="0"/>
                            </a:rPr>
                          </m:ctrlPr>
                        </m:boxPr>
                        <m:e>
                          <m:r>
                            <a:rPr lang="en-US" altLang="ja-JP" sz="2800" b="0" i="1" smtClean="0">
                              <a:latin typeface="Cambria Math" panose="02040503050406030204" pitchFamily="18" charset="0"/>
                            </a:rPr>
                            <m:t>=</m:t>
                          </m:r>
                        </m:e>
                      </m:box>
                      <m:f>
                        <m:fPr>
                          <m:ctrlPr>
                            <a:rPr lang="en-US" altLang="ja-JP" sz="2800" i="1">
                              <a:latin typeface="Cambria Math" panose="02040503050406030204" pitchFamily="18" charset="0"/>
                            </a:rPr>
                          </m:ctrlPr>
                        </m:fPr>
                        <m:num>
                          <m:r>
                            <a:rPr lang="en-US" altLang="ja-JP" sz="2800" i="1">
                              <a:latin typeface="Cambria Math" panose="02040503050406030204" pitchFamily="18" charset="0"/>
                            </a:rPr>
                            <m:t>1</m:t>
                          </m:r>
                        </m:num>
                        <m:den>
                          <m:r>
                            <a:rPr lang="en-US" altLang="ja-JP" sz="2800" i="1">
                              <a:latin typeface="Cambria Math" panose="02040503050406030204" pitchFamily="18" charset="0"/>
                            </a:rPr>
                            <m:t>2</m:t>
                          </m:r>
                        </m:den>
                      </m:f>
                      <m:d>
                        <m:dPr>
                          <m:ctrlPr>
                            <a:rPr lang="en-US" altLang="ja-JP" sz="2800" i="1">
                              <a:latin typeface="Cambria Math" panose="02040503050406030204" pitchFamily="18" charset="0"/>
                            </a:rPr>
                          </m:ctrlPr>
                        </m:dPr>
                        <m:e>
                          <m:sSubSup>
                            <m:sSubSupPr>
                              <m:ctrlPr>
                                <a:rPr lang="en-US" altLang="ja-JP" sz="2800" i="1">
                                  <a:latin typeface="Cambria Math" panose="02040503050406030204" pitchFamily="18" charset="0"/>
                                </a:rPr>
                              </m:ctrlPr>
                            </m:sSubSupPr>
                            <m:e>
                              <m:r>
                                <a:rPr lang="en-US" altLang="ja-JP" sz="2800" i="1">
                                  <a:latin typeface="Cambria Math" panose="02040503050406030204" pitchFamily="18" charset="0"/>
                                  <a:ea typeface="Cambria Math" panose="02040503050406030204" pitchFamily="18" charset="0"/>
                                </a:rPr>
                                <m:t>∆</m:t>
                              </m:r>
                            </m:e>
                            <m:sub>
                              <m:r>
                                <a:rPr lang="en-US" altLang="ja-JP" sz="2800" i="1">
                                  <a:latin typeface="Cambria Math" panose="02040503050406030204" pitchFamily="18" charset="0"/>
                                </a:rPr>
                                <m:t>   </m:t>
                              </m:r>
                              <m:r>
                                <a:rPr lang="ja-JP" altLang="en-US" sz="2800" i="1">
                                  <a:latin typeface="Cambria Math" panose="02040503050406030204" pitchFamily="18" charset="0"/>
                                </a:rPr>
                                <m:t>𝛼</m:t>
                              </m:r>
                            </m:sub>
                            <m:sup>
                              <m:r>
                                <a:rPr lang="ja-JP" altLang="en-US" sz="2800" i="1">
                                  <a:latin typeface="Cambria Math" panose="02040503050406030204" pitchFamily="18" charset="0"/>
                                </a:rPr>
                                <m:t>𝜇</m:t>
                              </m:r>
                            </m:sup>
                          </m:sSubSup>
                          <m:sSubSup>
                            <m:sSubSupPr>
                              <m:ctrlPr>
                                <a:rPr lang="en-US" altLang="ja-JP" sz="2800" i="1">
                                  <a:latin typeface="Cambria Math" panose="02040503050406030204" pitchFamily="18" charset="0"/>
                                </a:rPr>
                              </m:ctrlPr>
                            </m:sSubSupPr>
                            <m:e>
                              <m:r>
                                <a:rPr lang="en-US" altLang="ja-JP" sz="2800" i="1">
                                  <a:latin typeface="Cambria Math" panose="02040503050406030204" pitchFamily="18" charset="0"/>
                                  <a:ea typeface="Cambria Math" panose="02040503050406030204" pitchFamily="18" charset="0"/>
                                </a:rPr>
                                <m:t>∆</m:t>
                              </m:r>
                            </m:e>
                            <m:sub>
                              <m:r>
                                <a:rPr lang="en-US" altLang="ja-JP" sz="2800" i="1">
                                  <a:latin typeface="Cambria Math" panose="02040503050406030204" pitchFamily="18" charset="0"/>
                                </a:rPr>
                                <m:t>   </m:t>
                              </m:r>
                              <m:r>
                                <a:rPr lang="ja-JP" altLang="en-US" sz="2800" i="1">
                                  <a:latin typeface="Cambria Math" panose="02040503050406030204" pitchFamily="18" charset="0"/>
                                </a:rPr>
                                <m:t>𝛽</m:t>
                              </m:r>
                            </m:sub>
                            <m:sup>
                              <m:r>
                                <a:rPr lang="ja-JP" altLang="en-US" sz="2800" i="1">
                                  <a:latin typeface="Cambria Math" panose="02040503050406030204" pitchFamily="18" charset="0"/>
                                </a:rPr>
                                <m:t>𝜈</m:t>
                              </m:r>
                            </m:sup>
                          </m:sSubSup>
                          <m:r>
                            <a:rPr lang="en-US" altLang="ja-JP" sz="2800" i="1">
                              <a:latin typeface="Cambria Math" panose="02040503050406030204" pitchFamily="18" charset="0"/>
                            </a:rPr>
                            <m:t>+</m:t>
                          </m:r>
                          <m:sSubSup>
                            <m:sSubSupPr>
                              <m:ctrlPr>
                                <a:rPr lang="en-US" altLang="ja-JP" sz="2800" i="1">
                                  <a:latin typeface="Cambria Math" panose="02040503050406030204" pitchFamily="18" charset="0"/>
                                </a:rPr>
                              </m:ctrlPr>
                            </m:sSubSupPr>
                            <m:e>
                              <m:r>
                                <a:rPr lang="en-US" altLang="ja-JP" sz="2800" i="1">
                                  <a:latin typeface="Cambria Math" panose="02040503050406030204" pitchFamily="18" charset="0"/>
                                  <a:ea typeface="Cambria Math" panose="02040503050406030204" pitchFamily="18" charset="0"/>
                                </a:rPr>
                                <m:t>∆</m:t>
                              </m:r>
                            </m:e>
                            <m:sub>
                              <m:r>
                                <a:rPr lang="en-US" altLang="ja-JP" sz="2800" i="1">
                                  <a:latin typeface="Cambria Math" panose="02040503050406030204" pitchFamily="18" charset="0"/>
                                </a:rPr>
                                <m:t>   </m:t>
                              </m:r>
                              <m:r>
                                <a:rPr lang="ja-JP" altLang="en-US" sz="2800" i="1">
                                  <a:latin typeface="Cambria Math" panose="02040503050406030204" pitchFamily="18" charset="0"/>
                                </a:rPr>
                                <m:t>𝛽</m:t>
                              </m:r>
                            </m:sub>
                            <m:sup>
                              <m:r>
                                <a:rPr lang="ja-JP" altLang="en-US" sz="2800" i="1">
                                  <a:latin typeface="Cambria Math" panose="02040503050406030204" pitchFamily="18" charset="0"/>
                                </a:rPr>
                                <m:t>𝜇</m:t>
                              </m:r>
                            </m:sup>
                          </m:sSubSup>
                          <m:sSubSup>
                            <m:sSubSupPr>
                              <m:ctrlPr>
                                <a:rPr lang="en-US" altLang="ja-JP" sz="2800" i="1">
                                  <a:latin typeface="Cambria Math" panose="02040503050406030204" pitchFamily="18" charset="0"/>
                                </a:rPr>
                              </m:ctrlPr>
                            </m:sSubSupPr>
                            <m:e>
                              <m:r>
                                <a:rPr lang="en-US" altLang="ja-JP" sz="2800" i="1">
                                  <a:latin typeface="Cambria Math" panose="02040503050406030204" pitchFamily="18" charset="0"/>
                                  <a:ea typeface="Cambria Math" panose="02040503050406030204" pitchFamily="18" charset="0"/>
                                </a:rPr>
                                <m:t>∆</m:t>
                              </m:r>
                            </m:e>
                            <m:sub>
                              <m:r>
                                <a:rPr lang="en-US" altLang="ja-JP" sz="2800" i="1">
                                  <a:latin typeface="Cambria Math" panose="02040503050406030204" pitchFamily="18" charset="0"/>
                                </a:rPr>
                                <m:t>   </m:t>
                              </m:r>
                              <m:r>
                                <a:rPr lang="ja-JP" altLang="en-US" sz="2800" i="1">
                                  <a:latin typeface="Cambria Math" panose="02040503050406030204" pitchFamily="18" charset="0"/>
                                </a:rPr>
                                <m:t>𝛼</m:t>
                              </m:r>
                            </m:sub>
                            <m:sup>
                              <m:r>
                                <a:rPr lang="ja-JP" altLang="en-US" sz="2800" i="1">
                                  <a:latin typeface="Cambria Math" panose="02040503050406030204" pitchFamily="18" charset="0"/>
                                </a:rPr>
                                <m:t>𝜈</m:t>
                              </m:r>
                            </m:sup>
                          </m:sSubSup>
                        </m:e>
                      </m:d>
                      <m:r>
                        <a:rPr lang="en-US" altLang="ja-JP" sz="2800" i="1">
                          <a:latin typeface="Cambria Math" panose="02040503050406030204" pitchFamily="18" charset="0"/>
                        </a:rPr>
                        <m:t>−</m:t>
                      </m:r>
                      <m:f>
                        <m:fPr>
                          <m:ctrlPr>
                            <a:rPr lang="en-US" altLang="ja-JP" sz="2800" i="1">
                              <a:latin typeface="Cambria Math" panose="02040503050406030204" pitchFamily="18" charset="0"/>
                            </a:rPr>
                          </m:ctrlPr>
                        </m:fPr>
                        <m:num>
                          <m:r>
                            <a:rPr lang="en-US" altLang="ja-JP" sz="2800" i="1">
                              <a:latin typeface="Cambria Math" panose="02040503050406030204" pitchFamily="18" charset="0"/>
                            </a:rPr>
                            <m:t>1</m:t>
                          </m:r>
                        </m:num>
                        <m:den>
                          <m:r>
                            <a:rPr lang="en-US" altLang="ja-JP" sz="2800" i="1">
                              <a:latin typeface="Cambria Math" panose="02040503050406030204" pitchFamily="18" charset="0"/>
                            </a:rPr>
                            <m:t>3</m:t>
                          </m:r>
                        </m:den>
                      </m:f>
                      <m:sSup>
                        <m:sSupPr>
                          <m:ctrlPr>
                            <a:rPr lang="en-US" altLang="ja-JP" sz="2800" i="1">
                              <a:latin typeface="Cambria Math" panose="02040503050406030204" pitchFamily="18" charset="0"/>
                            </a:rPr>
                          </m:ctrlPr>
                        </m:sSupPr>
                        <m:e>
                          <m:r>
                            <m:rPr>
                              <m:sty m:val="p"/>
                            </m:rPr>
                            <a:rPr lang="el-GR" altLang="ja-JP" sz="2800" i="1">
                              <a:latin typeface="Cambria Math" panose="02040503050406030204" pitchFamily="18" charset="0"/>
                              <a:ea typeface="Cambria Math" panose="02040503050406030204" pitchFamily="18" charset="0"/>
                            </a:rPr>
                            <m:t>Δ</m:t>
                          </m:r>
                        </m:e>
                        <m:sup>
                          <m:r>
                            <a:rPr lang="ja-JP" altLang="en-US" sz="2800" i="1">
                              <a:latin typeface="Cambria Math" panose="02040503050406030204" pitchFamily="18" charset="0"/>
                            </a:rPr>
                            <m:t>𝜇𝜈</m:t>
                          </m:r>
                        </m:sup>
                      </m:sSup>
                      <m:sSub>
                        <m:sSubPr>
                          <m:ctrlPr>
                            <a:rPr lang="en-US" altLang="ja-JP" sz="2800" i="1">
                              <a:latin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m:t>
                          </m:r>
                        </m:e>
                        <m:sub>
                          <m:r>
                            <a:rPr lang="ja-JP" altLang="en-US" sz="2800" i="1">
                              <a:latin typeface="Cambria Math" panose="02040503050406030204" pitchFamily="18" charset="0"/>
                            </a:rPr>
                            <m:t>𝛼𝛽</m:t>
                          </m:r>
                        </m:sub>
                      </m:sSub>
                    </m:oMath>
                  </m:oMathPara>
                </a14:m>
                <a:endParaRPr lang="ja-JP" altLang="en-US" sz="2800" dirty="0"/>
              </a:p>
            </p:txBody>
          </p:sp>
        </mc:Choice>
        <mc:Fallback xmlns="">
          <p:sp>
            <p:nvSpPr>
              <p:cNvPr id="22" name="正方形/長方形 21">
                <a:extLst>
                  <a:ext uri="{FF2B5EF4-FFF2-40B4-BE49-F238E27FC236}">
                    <a16:creationId xmlns:a16="http://schemas.microsoft.com/office/drawing/2014/main" id="{BBBD05D3-CECC-4C19-83A6-7B7710A690F4}"/>
                  </a:ext>
                </a:extLst>
              </p:cNvPr>
              <p:cNvSpPr>
                <a:spLocks noRot="1" noChangeAspect="1" noMove="1" noResize="1" noEditPoints="1" noAdjustHandles="1" noChangeArrowheads="1" noChangeShapeType="1" noTextEdit="1"/>
              </p:cNvSpPr>
              <p:nvPr/>
            </p:nvSpPr>
            <p:spPr>
              <a:xfrm>
                <a:off x="448194" y="5156692"/>
                <a:ext cx="5865387" cy="1441485"/>
              </a:xfrm>
              <a:prstGeom prst="rect">
                <a:avLst/>
              </a:prstGeom>
              <a:blipFill>
                <a:blip r:embed="rId5"/>
                <a:stretch>
                  <a:fillRect/>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0F5F7C0C-B247-4768-BB64-C1C1D7C01CDA}"/>
              </a:ext>
            </a:extLst>
          </p:cNvPr>
          <p:cNvSpPr txBox="1"/>
          <p:nvPr/>
        </p:nvSpPr>
        <p:spPr>
          <a:xfrm>
            <a:off x="6095999" y="6404223"/>
            <a:ext cx="4987263" cy="369332"/>
          </a:xfrm>
          <a:prstGeom prst="rect">
            <a:avLst/>
          </a:prstGeom>
          <a:noFill/>
        </p:spPr>
        <p:txBody>
          <a:bodyPr wrap="none" rtlCol="0">
            <a:spAutoFit/>
          </a:bodyPr>
          <a:lstStyle/>
          <a:p>
            <a:pPr algn="l"/>
            <a:r>
              <a:rPr kumimoji="1" lang="en-US" altLang="ja-JP" dirty="0"/>
              <a:t>See. e.g., </a:t>
            </a:r>
            <a:r>
              <a:rPr kumimoji="1" lang="en-US" altLang="ja-JP" dirty="0" err="1"/>
              <a:t>K.Murase</a:t>
            </a:r>
            <a:r>
              <a:rPr kumimoji="1" lang="en-US" altLang="ja-JP" dirty="0"/>
              <a:t>, Ann. Phys. 411, 167969 (2019)</a:t>
            </a:r>
            <a:endParaRPr kumimoji="1" lang="ja-JP" altLang="en-US" dirty="0"/>
          </a:p>
        </p:txBody>
      </p:sp>
      <p:grpSp>
        <p:nvGrpSpPr>
          <p:cNvPr id="23" name="グループ化 22">
            <a:extLst>
              <a:ext uri="{FF2B5EF4-FFF2-40B4-BE49-F238E27FC236}">
                <a16:creationId xmlns:a16="http://schemas.microsoft.com/office/drawing/2014/main" id="{4AC89715-C3F0-46D4-ACF3-E166666BBC82}"/>
              </a:ext>
            </a:extLst>
          </p:cNvPr>
          <p:cNvGrpSpPr>
            <a:grpSpLocks noChangeAspect="1"/>
          </p:cNvGrpSpPr>
          <p:nvPr/>
        </p:nvGrpSpPr>
        <p:grpSpPr>
          <a:xfrm>
            <a:off x="11162575" y="5333195"/>
            <a:ext cx="791146" cy="1728871"/>
            <a:chOff x="1795273" y="2610896"/>
            <a:chExt cx="1977865" cy="4322177"/>
          </a:xfrm>
        </p:grpSpPr>
        <p:pic>
          <p:nvPicPr>
            <p:cNvPr id="24" name="グラフィックス 23" descr="装飾的な円">
              <a:extLst>
                <a:ext uri="{FF2B5EF4-FFF2-40B4-BE49-F238E27FC236}">
                  <a16:creationId xmlns:a16="http://schemas.microsoft.com/office/drawing/2014/main" id="{F17234F1-0D7C-4511-8736-61E303E911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400000">
              <a:off x="2444035" y="2610896"/>
              <a:ext cx="680338" cy="4322177"/>
            </a:xfrm>
            <a:prstGeom prst="rect">
              <a:avLst/>
            </a:prstGeom>
          </p:spPr>
        </p:pic>
        <p:pic>
          <p:nvPicPr>
            <p:cNvPr id="25" name="グラフィックス 24" descr="中心点から放射状に広がる複数の円">
              <a:extLst>
                <a:ext uri="{FF2B5EF4-FFF2-40B4-BE49-F238E27FC236}">
                  <a16:creationId xmlns:a16="http://schemas.microsoft.com/office/drawing/2014/main" id="{00848327-5E41-48E7-B53F-302DF4CD5E51}"/>
                </a:ext>
              </a:extLst>
            </p:cNvPr>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391657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706DC-7AA2-4253-8370-A3B27BA927ED}"/>
              </a:ext>
            </a:extLst>
          </p:cNvPr>
          <p:cNvSpPr>
            <a:spLocks noGrp="1"/>
          </p:cNvSpPr>
          <p:nvPr>
            <p:ph type="title"/>
          </p:nvPr>
        </p:nvSpPr>
        <p:spPr/>
        <p:txBody>
          <a:bodyPr>
            <a:normAutofit/>
          </a:bodyPr>
          <a:lstStyle/>
          <a:p>
            <a:pPr algn="ctr"/>
            <a:r>
              <a:rPr lang="ja-JP" altLang="en-US" sz="4000" dirty="0"/>
              <a:t>高エネルギー原子核衝突反応の標準的な描像</a:t>
            </a:r>
            <a:r>
              <a:rPr lang="en-US" altLang="ja-JP" sz="4000" dirty="0"/>
              <a:t> </a:t>
            </a:r>
            <a:endParaRPr kumimoji="1" lang="ja-JP" altLang="en-US" sz="4000" dirty="0"/>
          </a:p>
        </p:txBody>
      </p:sp>
      <p:sp>
        <p:nvSpPr>
          <p:cNvPr id="40" name="テキスト ボックス 39">
            <a:extLst>
              <a:ext uri="{FF2B5EF4-FFF2-40B4-BE49-F238E27FC236}">
                <a16:creationId xmlns:a16="http://schemas.microsoft.com/office/drawing/2014/main" id="{F3433783-D9A4-400A-B2A6-B245CA1A80ED}"/>
              </a:ext>
            </a:extLst>
          </p:cNvPr>
          <p:cNvSpPr txBox="1"/>
          <p:nvPr/>
        </p:nvSpPr>
        <p:spPr>
          <a:xfrm>
            <a:off x="5315167" y="5842796"/>
            <a:ext cx="2339102" cy="461665"/>
          </a:xfrm>
          <a:prstGeom prst="rect">
            <a:avLst/>
          </a:prstGeom>
          <a:noFill/>
        </p:spPr>
        <p:txBody>
          <a:bodyPr wrap="none" rtlCol="0">
            <a:spAutoFit/>
          </a:bodyPr>
          <a:lstStyle/>
          <a:p>
            <a:r>
              <a:rPr kumimoji="1" lang="ja-JP" altLang="en-US" sz="2400" dirty="0">
                <a:solidFill>
                  <a:schemeClr val="tx1"/>
                </a:solidFill>
                <a:latin typeface="+mn-ea"/>
              </a:rPr>
              <a:t>グルーオン飽和</a:t>
            </a:r>
          </a:p>
        </p:txBody>
      </p:sp>
      <p:sp>
        <p:nvSpPr>
          <p:cNvPr id="41" name="テキスト ボックス 40">
            <a:extLst>
              <a:ext uri="{FF2B5EF4-FFF2-40B4-BE49-F238E27FC236}">
                <a16:creationId xmlns:a16="http://schemas.microsoft.com/office/drawing/2014/main" id="{5D0D10CA-EDDB-42A7-A8AE-71A52BAD15C2}"/>
              </a:ext>
            </a:extLst>
          </p:cNvPr>
          <p:cNvSpPr txBox="1"/>
          <p:nvPr/>
        </p:nvSpPr>
        <p:spPr>
          <a:xfrm>
            <a:off x="8189936" y="5847655"/>
            <a:ext cx="3194144" cy="461665"/>
          </a:xfrm>
          <a:prstGeom prst="rect">
            <a:avLst/>
          </a:prstGeom>
          <a:noFill/>
        </p:spPr>
        <p:txBody>
          <a:bodyPr wrap="square" rtlCol="0">
            <a:spAutoFit/>
          </a:bodyPr>
          <a:lstStyle/>
          <a:p>
            <a:r>
              <a:rPr kumimoji="1" lang="ja-JP" altLang="en-US" sz="2400" dirty="0">
                <a:solidFill>
                  <a:schemeClr val="tx1"/>
                </a:solidFill>
                <a:latin typeface="+mn-ea"/>
              </a:rPr>
              <a:t>希薄なパートンガス</a:t>
            </a:r>
          </a:p>
        </p:txBody>
      </p:sp>
      <p:sp>
        <p:nvSpPr>
          <p:cNvPr id="42" name="テキスト ボックス 41">
            <a:extLst>
              <a:ext uri="{FF2B5EF4-FFF2-40B4-BE49-F238E27FC236}">
                <a16:creationId xmlns:a16="http://schemas.microsoft.com/office/drawing/2014/main" id="{52806205-6122-4FFD-9E41-7A1965563053}"/>
              </a:ext>
            </a:extLst>
          </p:cNvPr>
          <p:cNvSpPr txBox="1"/>
          <p:nvPr/>
        </p:nvSpPr>
        <p:spPr>
          <a:xfrm>
            <a:off x="8617461" y="4032851"/>
            <a:ext cx="2339102" cy="830997"/>
          </a:xfrm>
          <a:prstGeom prst="rect">
            <a:avLst/>
          </a:prstGeom>
          <a:noFill/>
        </p:spPr>
        <p:txBody>
          <a:bodyPr wrap="none" rtlCol="0">
            <a:spAutoFit/>
          </a:bodyPr>
          <a:lstStyle/>
          <a:p>
            <a:pPr algn="ctr"/>
            <a:r>
              <a:rPr lang="ja-JP" altLang="en-US" sz="2400" dirty="0">
                <a:solidFill>
                  <a:schemeClr val="tx1"/>
                </a:solidFill>
                <a:latin typeface="+mn-ea"/>
              </a:rPr>
              <a:t>ジェット</a:t>
            </a:r>
            <a:endParaRPr lang="en-US" altLang="ja-JP" sz="2400" dirty="0">
              <a:solidFill>
                <a:schemeClr val="tx1"/>
              </a:solidFill>
              <a:latin typeface="+mn-ea"/>
            </a:endParaRPr>
          </a:p>
          <a:p>
            <a:pPr algn="ctr"/>
            <a:r>
              <a:rPr lang="ja-JP" altLang="en-US" sz="2400" dirty="0">
                <a:latin typeface="+mn-ea"/>
              </a:rPr>
              <a:t>クォーコニウム</a:t>
            </a:r>
            <a:endParaRPr lang="en-US" altLang="ja-JP" sz="2400" dirty="0">
              <a:solidFill>
                <a:schemeClr val="tx1"/>
              </a:solidFill>
              <a:latin typeface="+mn-ea"/>
            </a:endParaRPr>
          </a:p>
        </p:txBody>
      </p:sp>
      <p:sp>
        <p:nvSpPr>
          <p:cNvPr id="43" name="テキスト ボックス 42">
            <a:extLst>
              <a:ext uri="{FF2B5EF4-FFF2-40B4-BE49-F238E27FC236}">
                <a16:creationId xmlns:a16="http://schemas.microsoft.com/office/drawing/2014/main" id="{F07D340C-D372-4F3E-9D54-0AEF621B2FD5}"/>
              </a:ext>
            </a:extLst>
          </p:cNvPr>
          <p:cNvSpPr txBox="1"/>
          <p:nvPr/>
        </p:nvSpPr>
        <p:spPr>
          <a:xfrm>
            <a:off x="9386899" y="3190382"/>
            <a:ext cx="800219" cy="461665"/>
          </a:xfrm>
          <a:prstGeom prst="rect">
            <a:avLst/>
          </a:prstGeom>
          <a:noFill/>
        </p:spPr>
        <p:txBody>
          <a:bodyPr wrap="none" rtlCol="0">
            <a:spAutoFit/>
          </a:bodyPr>
          <a:lstStyle/>
          <a:p>
            <a:pPr algn="ctr"/>
            <a:r>
              <a:rPr kumimoji="1" lang="ja-JP" altLang="en-US" sz="2400" dirty="0">
                <a:latin typeface="+mn-ea"/>
              </a:rPr>
              <a:t>破砕</a:t>
            </a:r>
            <a:endParaRPr kumimoji="1" lang="en-US" altLang="ja-JP" sz="2400" dirty="0">
              <a:latin typeface="+mn-ea"/>
            </a:endParaRPr>
          </a:p>
        </p:txBody>
      </p:sp>
      <p:sp>
        <p:nvSpPr>
          <p:cNvPr id="44" name="テキスト ボックス 43">
            <a:extLst>
              <a:ext uri="{FF2B5EF4-FFF2-40B4-BE49-F238E27FC236}">
                <a16:creationId xmlns:a16="http://schemas.microsoft.com/office/drawing/2014/main" id="{94966801-F0AC-4EC9-B243-2DF486B2EB57}"/>
              </a:ext>
            </a:extLst>
          </p:cNvPr>
          <p:cNvSpPr txBox="1"/>
          <p:nvPr/>
        </p:nvSpPr>
        <p:spPr>
          <a:xfrm>
            <a:off x="5949771" y="5015159"/>
            <a:ext cx="1415772" cy="461665"/>
          </a:xfrm>
          <a:prstGeom prst="rect">
            <a:avLst/>
          </a:prstGeom>
          <a:noFill/>
        </p:spPr>
        <p:txBody>
          <a:bodyPr wrap="none" rtlCol="0">
            <a:spAutoFit/>
          </a:bodyPr>
          <a:lstStyle/>
          <a:p>
            <a:r>
              <a:rPr kumimoji="1" lang="ja-JP" altLang="en-US" sz="2400" dirty="0">
                <a:solidFill>
                  <a:schemeClr val="tx1"/>
                </a:solidFill>
                <a:latin typeface="+mn-ea"/>
              </a:rPr>
              <a:t>グラズマ</a:t>
            </a:r>
          </a:p>
        </p:txBody>
      </p:sp>
      <p:sp>
        <p:nvSpPr>
          <p:cNvPr id="45" name="テキスト ボックス 44">
            <a:extLst>
              <a:ext uri="{FF2B5EF4-FFF2-40B4-BE49-F238E27FC236}">
                <a16:creationId xmlns:a16="http://schemas.microsoft.com/office/drawing/2014/main" id="{F2678D24-A01C-4A73-A134-59D175CBA6FC}"/>
              </a:ext>
            </a:extLst>
          </p:cNvPr>
          <p:cNvSpPr txBox="1"/>
          <p:nvPr/>
        </p:nvSpPr>
        <p:spPr>
          <a:xfrm>
            <a:off x="6192756" y="3983027"/>
            <a:ext cx="800219" cy="830997"/>
          </a:xfrm>
          <a:prstGeom prst="rect">
            <a:avLst/>
          </a:prstGeom>
          <a:noFill/>
        </p:spPr>
        <p:txBody>
          <a:bodyPr wrap="none" rtlCol="0">
            <a:spAutoFit/>
          </a:bodyPr>
          <a:lstStyle/>
          <a:p>
            <a:pPr algn="ctr"/>
            <a:r>
              <a:rPr kumimoji="1" lang="en-US" altLang="ja-JP" sz="2400" dirty="0">
                <a:solidFill>
                  <a:srgbClr val="FFFF00"/>
                </a:solidFill>
                <a:latin typeface="+mn-ea"/>
              </a:rPr>
              <a:t>QGP</a:t>
            </a:r>
          </a:p>
          <a:p>
            <a:pPr algn="ctr"/>
            <a:r>
              <a:rPr kumimoji="1" lang="ja-JP" altLang="en-US" sz="2400" dirty="0">
                <a:solidFill>
                  <a:srgbClr val="FFFF00"/>
                </a:solidFill>
                <a:latin typeface="+mn-ea"/>
              </a:rPr>
              <a:t>流体</a:t>
            </a:r>
            <a:endParaRPr kumimoji="1" lang="en-US" altLang="ja-JP" sz="2400" dirty="0">
              <a:solidFill>
                <a:srgbClr val="FFFF00"/>
              </a:solidFill>
              <a:latin typeface="+mn-ea"/>
            </a:endParaRPr>
          </a:p>
        </p:txBody>
      </p:sp>
      <p:sp>
        <p:nvSpPr>
          <p:cNvPr id="46" name="矢印: 左右 45">
            <a:extLst>
              <a:ext uri="{FF2B5EF4-FFF2-40B4-BE49-F238E27FC236}">
                <a16:creationId xmlns:a16="http://schemas.microsoft.com/office/drawing/2014/main" id="{D984DDB4-EACC-4609-9DD9-23931AB5289C}"/>
              </a:ext>
            </a:extLst>
          </p:cNvPr>
          <p:cNvSpPr/>
          <p:nvPr/>
        </p:nvSpPr>
        <p:spPr>
          <a:xfrm>
            <a:off x="7082451" y="3989763"/>
            <a:ext cx="1540250" cy="67046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テキスト ボックス 46">
            <a:extLst>
              <a:ext uri="{FF2B5EF4-FFF2-40B4-BE49-F238E27FC236}">
                <a16:creationId xmlns:a16="http://schemas.microsoft.com/office/drawing/2014/main" id="{A19D7AD1-FB74-47B8-8A72-53CB206E3D29}"/>
              </a:ext>
            </a:extLst>
          </p:cNvPr>
          <p:cNvSpPr txBox="1"/>
          <p:nvPr/>
        </p:nvSpPr>
        <p:spPr>
          <a:xfrm>
            <a:off x="7228140" y="4144722"/>
            <a:ext cx="1234633" cy="400110"/>
          </a:xfrm>
          <a:prstGeom prst="rect">
            <a:avLst/>
          </a:prstGeom>
          <a:noFill/>
        </p:spPr>
        <p:txBody>
          <a:bodyPr wrap="none" rtlCol="0">
            <a:spAutoFit/>
          </a:bodyPr>
          <a:lstStyle/>
          <a:p>
            <a:r>
              <a:rPr kumimoji="1" lang="ja-JP" altLang="en-US" sz="2000" dirty="0">
                <a:solidFill>
                  <a:schemeClr val="bg2"/>
                </a:solidFill>
                <a:latin typeface="+mn-ea"/>
              </a:rPr>
              <a:t>相互作用</a:t>
            </a:r>
          </a:p>
        </p:txBody>
      </p:sp>
      <p:sp>
        <p:nvSpPr>
          <p:cNvPr id="48" name="テキスト ボックス 47">
            <a:extLst>
              <a:ext uri="{FF2B5EF4-FFF2-40B4-BE49-F238E27FC236}">
                <a16:creationId xmlns:a16="http://schemas.microsoft.com/office/drawing/2014/main" id="{9D49C34C-A3EB-4E28-BEA0-8B938A8D7516}"/>
              </a:ext>
            </a:extLst>
          </p:cNvPr>
          <p:cNvSpPr txBox="1"/>
          <p:nvPr/>
        </p:nvSpPr>
        <p:spPr>
          <a:xfrm>
            <a:off x="6223772" y="2478953"/>
            <a:ext cx="2067600" cy="461665"/>
          </a:xfrm>
          <a:prstGeom prst="rect">
            <a:avLst/>
          </a:prstGeom>
          <a:noFill/>
        </p:spPr>
        <p:txBody>
          <a:bodyPr wrap="square" rtlCol="0">
            <a:spAutoFit/>
          </a:bodyPr>
          <a:lstStyle/>
          <a:p>
            <a:pPr algn="ctr"/>
            <a:r>
              <a:rPr kumimoji="1" lang="ja-JP" altLang="en-US" sz="2400" dirty="0">
                <a:solidFill>
                  <a:schemeClr val="tx1"/>
                </a:solidFill>
                <a:latin typeface="+mn-ea"/>
              </a:rPr>
              <a:t>ハドロンガス</a:t>
            </a:r>
          </a:p>
        </p:txBody>
      </p:sp>
      <p:sp>
        <p:nvSpPr>
          <p:cNvPr id="49" name="テキスト ボックス 48">
            <a:extLst>
              <a:ext uri="{FF2B5EF4-FFF2-40B4-BE49-F238E27FC236}">
                <a16:creationId xmlns:a16="http://schemas.microsoft.com/office/drawing/2014/main" id="{E01458E8-B2E9-4172-A0B2-F48E70BF4DB2}"/>
              </a:ext>
            </a:extLst>
          </p:cNvPr>
          <p:cNvSpPr txBox="1"/>
          <p:nvPr/>
        </p:nvSpPr>
        <p:spPr>
          <a:xfrm>
            <a:off x="7345978" y="3174643"/>
            <a:ext cx="1107996" cy="461665"/>
          </a:xfrm>
          <a:prstGeom prst="rect">
            <a:avLst/>
          </a:prstGeom>
          <a:noFill/>
        </p:spPr>
        <p:txBody>
          <a:bodyPr wrap="none" rtlCol="0">
            <a:spAutoFit/>
          </a:bodyPr>
          <a:lstStyle/>
          <a:p>
            <a:r>
              <a:rPr kumimoji="1" lang="ja-JP" altLang="en-US" sz="2400" dirty="0">
                <a:solidFill>
                  <a:schemeClr val="tx1"/>
                </a:solidFill>
                <a:latin typeface="+mn-ea"/>
              </a:rPr>
              <a:t>再結合</a:t>
            </a:r>
          </a:p>
        </p:txBody>
      </p:sp>
      <p:cxnSp>
        <p:nvCxnSpPr>
          <p:cNvPr id="50" name="直線矢印コネクタ 49">
            <a:extLst>
              <a:ext uri="{FF2B5EF4-FFF2-40B4-BE49-F238E27FC236}">
                <a16:creationId xmlns:a16="http://schemas.microsoft.com/office/drawing/2014/main" id="{7F0DD7BE-E365-4F22-AD3A-BA952738F040}"/>
              </a:ext>
            </a:extLst>
          </p:cNvPr>
          <p:cNvCxnSpPr/>
          <p:nvPr/>
        </p:nvCxnSpPr>
        <p:spPr>
          <a:xfrm flipV="1">
            <a:off x="6592865" y="5411632"/>
            <a:ext cx="0" cy="4314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A4F5C180-98C0-44DF-85C0-890387D7FE53}"/>
              </a:ext>
            </a:extLst>
          </p:cNvPr>
          <p:cNvCxnSpPr/>
          <p:nvPr/>
        </p:nvCxnSpPr>
        <p:spPr>
          <a:xfrm flipV="1">
            <a:off x="6578393" y="4718868"/>
            <a:ext cx="0" cy="36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79BE92FD-C977-42A1-AEC1-7E2DD303F89E}"/>
              </a:ext>
            </a:extLst>
          </p:cNvPr>
          <p:cNvCxnSpPr>
            <a:cxnSpLocks/>
          </p:cNvCxnSpPr>
          <p:nvPr/>
        </p:nvCxnSpPr>
        <p:spPr>
          <a:xfrm flipV="1">
            <a:off x="6592865" y="2927740"/>
            <a:ext cx="0" cy="1034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D15C3A-7B46-4206-9922-E740FD0B6A34}"/>
              </a:ext>
            </a:extLst>
          </p:cNvPr>
          <p:cNvCxnSpPr>
            <a:cxnSpLocks/>
            <a:stCxn id="41" idx="0"/>
            <a:endCxn id="42" idx="2"/>
          </p:cNvCxnSpPr>
          <p:nvPr/>
        </p:nvCxnSpPr>
        <p:spPr>
          <a:xfrm flipV="1">
            <a:off x="9787008" y="4863848"/>
            <a:ext cx="4" cy="9838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634EF30C-D020-43E5-976F-F5887AA51210}"/>
              </a:ext>
            </a:extLst>
          </p:cNvPr>
          <p:cNvCxnSpPr>
            <a:cxnSpLocks/>
            <a:stCxn id="42" idx="0"/>
            <a:endCxn id="43" idx="2"/>
          </p:cNvCxnSpPr>
          <p:nvPr/>
        </p:nvCxnSpPr>
        <p:spPr>
          <a:xfrm flipH="1" flipV="1">
            <a:off x="9787009" y="3652047"/>
            <a:ext cx="3" cy="380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B9212274-3931-46C4-8F3D-D64CA7553AFF}"/>
              </a:ext>
            </a:extLst>
          </p:cNvPr>
          <p:cNvCxnSpPr>
            <a:cxnSpLocks/>
            <a:stCxn id="42" idx="0"/>
            <a:endCxn id="49" idx="2"/>
          </p:cNvCxnSpPr>
          <p:nvPr/>
        </p:nvCxnSpPr>
        <p:spPr>
          <a:xfrm flipH="1" flipV="1">
            <a:off x="7899976" y="3636308"/>
            <a:ext cx="1887036" cy="396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6831C7BE-6763-487F-8CA7-3CB49932C9A2}"/>
              </a:ext>
            </a:extLst>
          </p:cNvPr>
          <p:cNvCxnSpPr>
            <a:cxnSpLocks/>
            <a:stCxn id="45" idx="0"/>
            <a:endCxn id="49" idx="2"/>
          </p:cNvCxnSpPr>
          <p:nvPr/>
        </p:nvCxnSpPr>
        <p:spPr>
          <a:xfrm flipV="1">
            <a:off x="6592866" y="3636308"/>
            <a:ext cx="1307110" cy="3467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02F19E6-06EC-46F4-A2D6-C640A6EA28FC}"/>
              </a:ext>
            </a:extLst>
          </p:cNvPr>
          <p:cNvCxnSpPr>
            <a:cxnSpLocks/>
            <a:endCxn id="42" idx="2"/>
          </p:cNvCxnSpPr>
          <p:nvPr/>
        </p:nvCxnSpPr>
        <p:spPr>
          <a:xfrm flipV="1">
            <a:off x="6592865" y="4863848"/>
            <a:ext cx="3194147" cy="990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D0BBFFAD-70BA-4BED-9EC8-E35D69C56144}"/>
              </a:ext>
            </a:extLst>
          </p:cNvPr>
          <p:cNvCxnSpPr>
            <a:cxnSpLocks/>
          </p:cNvCxnSpPr>
          <p:nvPr/>
        </p:nvCxnSpPr>
        <p:spPr>
          <a:xfrm flipH="1" flipV="1">
            <a:off x="7899976" y="2927740"/>
            <a:ext cx="1" cy="326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6DF3EED6-71DA-4C36-B172-3CC48E67D3C3}"/>
              </a:ext>
            </a:extLst>
          </p:cNvPr>
          <p:cNvCxnSpPr>
            <a:cxnSpLocks/>
            <a:stCxn id="43" idx="0"/>
          </p:cNvCxnSpPr>
          <p:nvPr/>
        </p:nvCxnSpPr>
        <p:spPr>
          <a:xfrm flipH="1" flipV="1">
            <a:off x="8181695" y="2168533"/>
            <a:ext cx="1605314" cy="10218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3818ACC-6DA5-4564-88C5-3724307F8B29}"/>
              </a:ext>
            </a:extLst>
          </p:cNvPr>
          <p:cNvCxnSpPr>
            <a:cxnSpLocks/>
            <a:stCxn id="48" idx="0"/>
          </p:cNvCxnSpPr>
          <p:nvPr/>
        </p:nvCxnSpPr>
        <p:spPr>
          <a:xfrm flipV="1">
            <a:off x="7257572" y="2159203"/>
            <a:ext cx="626087" cy="3197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9CF648B9-BFED-45A6-9832-981562C953D7}"/>
              </a:ext>
            </a:extLst>
          </p:cNvPr>
          <p:cNvSpPr txBox="1"/>
          <p:nvPr/>
        </p:nvSpPr>
        <p:spPr>
          <a:xfrm>
            <a:off x="7366659" y="1719390"/>
            <a:ext cx="1415772" cy="461665"/>
          </a:xfrm>
          <a:prstGeom prst="rect">
            <a:avLst/>
          </a:prstGeom>
          <a:noFill/>
        </p:spPr>
        <p:txBody>
          <a:bodyPr wrap="none" rtlCol="0">
            <a:spAutoFit/>
          </a:bodyPr>
          <a:lstStyle/>
          <a:p>
            <a:pPr algn="l"/>
            <a:r>
              <a:rPr kumimoji="1" lang="ja-JP" altLang="en-US" sz="2400" dirty="0"/>
              <a:t>ハドロン</a:t>
            </a:r>
          </a:p>
        </p:txBody>
      </p:sp>
      <p:cxnSp>
        <p:nvCxnSpPr>
          <p:cNvPr id="66" name="コネクタ: カギ線 65">
            <a:extLst>
              <a:ext uri="{FF2B5EF4-FFF2-40B4-BE49-F238E27FC236}">
                <a16:creationId xmlns:a16="http://schemas.microsoft.com/office/drawing/2014/main" id="{434A2BB1-A898-4C3A-88DE-F9C55A65D812}"/>
              </a:ext>
            </a:extLst>
          </p:cNvPr>
          <p:cNvCxnSpPr>
            <a:cxnSpLocks/>
            <a:stCxn id="44" idx="1"/>
          </p:cNvCxnSpPr>
          <p:nvPr/>
        </p:nvCxnSpPr>
        <p:spPr>
          <a:xfrm rot="10800000">
            <a:off x="5377019" y="2185912"/>
            <a:ext cx="572752" cy="3060081"/>
          </a:xfrm>
          <a:prstGeom prst="bentConnector2">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6F5C12A6-C97C-44F3-821B-8E53B45D7636}"/>
              </a:ext>
            </a:extLst>
          </p:cNvPr>
          <p:cNvCxnSpPr>
            <a:cxnSpLocks/>
          </p:cNvCxnSpPr>
          <p:nvPr/>
        </p:nvCxnSpPr>
        <p:spPr>
          <a:xfrm rot="16200000" flipV="1">
            <a:off x="4833105" y="2858859"/>
            <a:ext cx="2024664" cy="682586"/>
          </a:xfrm>
          <a:prstGeom prst="bentConnector3">
            <a:avLst>
              <a:gd name="adj1" fmla="val 228"/>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コネクタ: カギ線 75">
            <a:extLst>
              <a:ext uri="{FF2B5EF4-FFF2-40B4-BE49-F238E27FC236}">
                <a16:creationId xmlns:a16="http://schemas.microsoft.com/office/drawing/2014/main" id="{58030C06-B4A0-4594-A0D5-BD86E21D0598}"/>
              </a:ext>
            </a:extLst>
          </p:cNvPr>
          <p:cNvCxnSpPr>
            <a:cxnSpLocks/>
          </p:cNvCxnSpPr>
          <p:nvPr/>
        </p:nvCxnSpPr>
        <p:spPr>
          <a:xfrm rot="10800000">
            <a:off x="5803385" y="2182960"/>
            <a:ext cx="523220" cy="520114"/>
          </a:xfrm>
          <a:prstGeom prst="bentConnector3">
            <a:avLst>
              <a:gd name="adj1" fmla="val 101264"/>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4DA3E391-AE19-4839-B3F9-752CB8A7CF6E}"/>
              </a:ext>
            </a:extLst>
          </p:cNvPr>
          <p:cNvSpPr txBox="1"/>
          <p:nvPr/>
        </p:nvSpPr>
        <p:spPr>
          <a:xfrm>
            <a:off x="4560789" y="1702550"/>
            <a:ext cx="1899879" cy="461665"/>
          </a:xfrm>
          <a:prstGeom prst="rect">
            <a:avLst/>
          </a:prstGeom>
          <a:noFill/>
        </p:spPr>
        <p:txBody>
          <a:bodyPr wrap="none" rtlCol="0">
            <a:spAutoFit/>
          </a:bodyPr>
          <a:lstStyle/>
          <a:p>
            <a:pPr algn="l"/>
            <a:r>
              <a:rPr kumimoji="1" lang="ja-JP" altLang="en-US" sz="2400" dirty="0">
                <a:solidFill>
                  <a:schemeClr val="tx1">
                    <a:lumMod val="65000"/>
                  </a:schemeClr>
                </a:solidFill>
              </a:rPr>
              <a:t>レプトン、光子</a:t>
            </a:r>
          </a:p>
        </p:txBody>
      </p:sp>
      <p:sp>
        <p:nvSpPr>
          <p:cNvPr id="222" name="Line 3">
            <a:extLst>
              <a:ext uri="{FF2B5EF4-FFF2-40B4-BE49-F238E27FC236}">
                <a16:creationId xmlns:a16="http://schemas.microsoft.com/office/drawing/2014/main" id="{2919D1FE-3098-4079-A55C-EA993E913BA5}"/>
              </a:ext>
            </a:extLst>
          </p:cNvPr>
          <p:cNvSpPr>
            <a:spLocks noChangeAspect="1" noChangeShapeType="1"/>
          </p:cNvSpPr>
          <p:nvPr/>
        </p:nvSpPr>
        <p:spPr bwMode="auto">
          <a:xfrm flipV="1">
            <a:off x="2319775" y="2568882"/>
            <a:ext cx="0" cy="2760834"/>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3" name="Line 4">
            <a:extLst>
              <a:ext uri="{FF2B5EF4-FFF2-40B4-BE49-F238E27FC236}">
                <a16:creationId xmlns:a16="http://schemas.microsoft.com/office/drawing/2014/main" id="{C0BBE355-1857-4CBC-818F-3FAF7FA353E5}"/>
              </a:ext>
            </a:extLst>
          </p:cNvPr>
          <p:cNvSpPr>
            <a:spLocks noChangeAspect="1" noChangeShapeType="1"/>
          </p:cNvSpPr>
          <p:nvPr/>
        </p:nvSpPr>
        <p:spPr bwMode="auto">
          <a:xfrm>
            <a:off x="478740" y="4990920"/>
            <a:ext cx="3633053"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4" name="Freeform 5">
            <a:extLst>
              <a:ext uri="{FF2B5EF4-FFF2-40B4-BE49-F238E27FC236}">
                <a16:creationId xmlns:a16="http://schemas.microsoft.com/office/drawing/2014/main" id="{606CC760-43B7-4882-BD43-32AAF970E20F}"/>
              </a:ext>
            </a:extLst>
          </p:cNvPr>
          <p:cNvSpPr>
            <a:spLocks noChangeAspect="1"/>
          </p:cNvSpPr>
          <p:nvPr/>
        </p:nvSpPr>
        <p:spPr bwMode="auto">
          <a:xfrm>
            <a:off x="1943495" y="2966788"/>
            <a:ext cx="2401852" cy="2411946"/>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5" name="Freeform 6">
            <a:extLst>
              <a:ext uri="{FF2B5EF4-FFF2-40B4-BE49-F238E27FC236}">
                <a16:creationId xmlns:a16="http://schemas.microsoft.com/office/drawing/2014/main" id="{D3BE2403-69E3-452B-A2A7-FF1CE868F4BD}"/>
              </a:ext>
            </a:extLst>
          </p:cNvPr>
          <p:cNvSpPr>
            <a:spLocks noChangeAspect="1"/>
          </p:cNvSpPr>
          <p:nvPr/>
        </p:nvSpPr>
        <p:spPr bwMode="auto">
          <a:xfrm>
            <a:off x="276904" y="2966788"/>
            <a:ext cx="2429244" cy="2411946"/>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6" name="Freeform 7">
            <a:extLst>
              <a:ext uri="{FF2B5EF4-FFF2-40B4-BE49-F238E27FC236}">
                <a16:creationId xmlns:a16="http://schemas.microsoft.com/office/drawing/2014/main" id="{090566C5-888F-4E1C-BA51-406E29A795C0}"/>
              </a:ext>
            </a:extLst>
          </p:cNvPr>
          <p:cNvSpPr>
            <a:spLocks noChangeAspect="1"/>
          </p:cNvSpPr>
          <p:nvPr/>
        </p:nvSpPr>
        <p:spPr bwMode="auto">
          <a:xfrm>
            <a:off x="699318" y="2813969"/>
            <a:ext cx="3315882" cy="1809319"/>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227" name="Text Box 8">
            <a:extLst>
              <a:ext uri="{FF2B5EF4-FFF2-40B4-BE49-F238E27FC236}">
                <a16:creationId xmlns:a16="http://schemas.microsoft.com/office/drawing/2014/main" id="{D3332CC7-4F4D-4AD2-87D7-CF557175061A}"/>
              </a:ext>
            </a:extLst>
          </p:cNvPr>
          <p:cNvSpPr txBox="1">
            <a:spLocks noChangeAspect="1" noChangeArrowheads="1"/>
          </p:cNvSpPr>
          <p:nvPr/>
        </p:nvSpPr>
        <p:spPr bwMode="auto">
          <a:xfrm>
            <a:off x="2463944" y="4963527"/>
            <a:ext cx="311826" cy="4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228" name="AutoShape 9">
            <a:extLst>
              <a:ext uri="{FF2B5EF4-FFF2-40B4-BE49-F238E27FC236}">
                <a16:creationId xmlns:a16="http://schemas.microsoft.com/office/drawing/2014/main" id="{9D1CF2BE-E0B6-4330-98D1-BAFBD93F1D2F}"/>
              </a:ext>
            </a:extLst>
          </p:cNvPr>
          <p:cNvSpPr>
            <a:spLocks noChangeAspect="1" noChangeArrowheads="1"/>
          </p:cNvSpPr>
          <p:nvPr/>
        </p:nvSpPr>
        <p:spPr bwMode="auto">
          <a:xfrm rot="2704117">
            <a:off x="1796442" y="5064447"/>
            <a:ext cx="309964" cy="575233"/>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229" name="Text Box 10">
            <a:extLst>
              <a:ext uri="{FF2B5EF4-FFF2-40B4-BE49-F238E27FC236}">
                <a16:creationId xmlns:a16="http://schemas.microsoft.com/office/drawing/2014/main" id="{EB0FF308-7A4F-4C11-9925-8E1669753030}"/>
              </a:ext>
            </a:extLst>
          </p:cNvPr>
          <p:cNvSpPr txBox="1">
            <a:spLocks noChangeAspect="1" noChangeArrowheads="1"/>
          </p:cNvSpPr>
          <p:nvPr/>
        </p:nvSpPr>
        <p:spPr bwMode="auto">
          <a:xfrm>
            <a:off x="64097" y="4559552"/>
            <a:ext cx="1811266" cy="4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230" name="Text Box 11">
            <a:extLst>
              <a:ext uri="{FF2B5EF4-FFF2-40B4-BE49-F238E27FC236}">
                <a16:creationId xmlns:a16="http://schemas.microsoft.com/office/drawing/2014/main" id="{86DC0BBB-0DC2-433F-9CF8-BA0CE637550C}"/>
              </a:ext>
            </a:extLst>
          </p:cNvPr>
          <p:cNvSpPr txBox="1">
            <a:spLocks noChangeAspect="1" noChangeArrowheads="1"/>
          </p:cNvSpPr>
          <p:nvPr/>
        </p:nvSpPr>
        <p:spPr bwMode="auto">
          <a:xfrm rot="16200000">
            <a:off x="1771855" y="2256171"/>
            <a:ext cx="699061" cy="4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231" name="Oval 12">
            <a:extLst>
              <a:ext uri="{FF2B5EF4-FFF2-40B4-BE49-F238E27FC236}">
                <a16:creationId xmlns:a16="http://schemas.microsoft.com/office/drawing/2014/main" id="{9469BCF2-CCA5-4845-8233-1E693F5AC1CD}"/>
              </a:ext>
            </a:extLst>
          </p:cNvPr>
          <p:cNvSpPr>
            <a:spLocks noChangeAspect="1" noChangeArrowheads="1"/>
          </p:cNvSpPr>
          <p:nvPr/>
        </p:nvSpPr>
        <p:spPr bwMode="auto">
          <a:xfrm>
            <a:off x="1461971" y="2870195"/>
            <a:ext cx="98035" cy="9659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2" name="Oval 13">
            <a:extLst>
              <a:ext uri="{FF2B5EF4-FFF2-40B4-BE49-F238E27FC236}">
                <a16:creationId xmlns:a16="http://schemas.microsoft.com/office/drawing/2014/main" id="{16A16DB7-E737-4507-93AB-D4B73E47356A}"/>
              </a:ext>
            </a:extLst>
          </p:cNvPr>
          <p:cNvSpPr>
            <a:spLocks noChangeAspect="1" noChangeArrowheads="1"/>
          </p:cNvSpPr>
          <p:nvPr/>
        </p:nvSpPr>
        <p:spPr bwMode="auto">
          <a:xfrm>
            <a:off x="2156865" y="2883170"/>
            <a:ext cx="96593" cy="9659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3" name="Oval 14">
            <a:extLst>
              <a:ext uri="{FF2B5EF4-FFF2-40B4-BE49-F238E27FC236}">
                <a16:creationId xmlns:a16="http://schemas.microsoft.com/office/drawing/2014/main" id="{816F9040-3282-4D16-A580-A072FAF6E47A}"/>
              </a:ext>
            </a:extLst>
          </p:cNvPr>
          <p:cNvSpPr>
            <a:spLocks noChangeAspect="1" noChangeArrowheads="1"/>
          </p:cNvSpPr>
          <p:nvPr/>
        </p:nvSpPr>
        <p:spPr bwMode="auto">
          <a:xfrm>
            <a:off x="2205882" y="3125374"/>
            <a:ext cx="96593" cy="9659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4" name="Oval 15">
            <a:extLst>
              <a:ext uri="{FF2B5EF4-FFF2-40B4-BE49-F238E27FC236}">
                <a16:creationId xmlns:a16="http://schemas.microsoft.com/office/drawing/2014/main" id="{F41DD574-B4BA-457C-A077-7CF40B638681}"/>
              </a:ext>
            </a:extLst>
          </p:cNvPr>
          <p:cNvSpPr>
            <a:spLocks noChangeAspect="1" noChangeArrowheads="1"/>
          </p:cNvSpPr>
          <p:nvPr/>
        </p:nvSpPr>
        <p:spPr bwMode="auto">
          <a:xfrm>
            <a:off x="2011254" y="3053290"/>
            <a:ext cx="96594" cy="9659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5" name="Oval 16">
            <a:extLst>
              <a:ext uri="{FF2B5EF4-FFF2-40B4-BE49-F238E27FC236}">
                <a16:creationId xmlns:a16="http://schemas.microsoft.com/office/drawing/2014/main" id="{20676063-475F-4450-BA93-7C97828B7373}"/>
              </a:ext>
            </a:extLst>
          </p:cNvPr>
          <p:cNvSpPr>
            <a:spLocks noChangeAspect="1" noChangeArrowheads="1"/>
          </p:cNvSpPr>
          <p:nvPr/>
        </p:nvSpPr>
        <p:spPr bwMode="auto">
          <a:xfrm>
            <a:off x="2514403" y="3099424"/>
            <a:ext cx="98035" cy="9659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6" name="Oval 17">
            <a:extLst>
              <a:ext uri="{FF2B5EF4-FFF2-40B4-BE49-F238E27FC236}">
                <a16:creationId xmlns:a16="http://schemas.microsoft.com/office/drawing/2014/main" id="{695B6C5A-BB8D-47EB-AE45-EA4B14D4F257}"/>
              </a:ext>
            </a:extLst>
          </p:cNvPr>
          <p:cNvSpPr>
            <a:spLocks noChangeAspect="1" noChangeArrowheads="1"/>
          </p:cNvSpPr>
          <p:nvPr/>
        </p:nvSpPr>
        <p:spPr bwMode="auto">
          <a:xfrm>
            <a:off x="2350051" y="2883170"/>
            <a:ext cx="96593" cy="96593"/>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7" name="Oval 18">
            <a:extLst>
              <a:ext uri="{FF2B5EF4-FFF2-40B4-BE49-F238E27FC236}">
                <a16:creationId xmlns:a16="http://schemas.microsoft.com/office/drawing/2014/main" id="{7C7EAC93-9D5D-4F14-AD1F-7B1E360B0D27}"/>
              </a:ext>
            </a:extLst>
          </p:cNvPr>
          <p:cNvSpPr>
            <a:spLocks noChangeAspect="1" noChangeArrowheads="1"/>
          </p:cNvSpPr>
          <p:nvPr/>
        </p:nvSpPr>
        <p:spPr bwMode="auto">
          <a:xfrm>
            <a:off x="1645065" y="2870195"/>
            <a:ext cx="96594" cy="9659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8" name="Oval 19">
            <a:extLst>
              <a:ext uri="{FF2B5EF4-FFF2-40B4-BE49-F238E27FC236}">
                <a16:creationId xmlns:a16="http://schemas.microsoft.com/office/drawing/2014/main" id="{6254CA9E-86B3-495F-AC72-0EA2B8387CD5}"/>
              </a:ext>
            </a:extLst>
          </p:cNvPr>
          <p:cNvSpPr>
            <a:spLocks noChangeAspect="1" noChangeArrowheads="1"/>
          </p:cNvSpPr>
          <p:nvPr/>
        </p:nvSpPr>
        <p:spPr bwMode="auto">
          <a:xfrm>
            <a:off x="1918986" y="2824061"/>
            <a:ext cx="98035" cy="9659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9" name="Oval 20">
            <a:extLst>
              <a:ext uri="{FF2B5EF4-FFF2-40B4-BE49-F238E27FC236}">
                <a16:creationId xmlns:a16="http://schemas.microsoft.com/office/drawing/2014/main" id="{3B66E7BB-A60F-4B35-BFC9-E9F9227880A1}"/>
              </a:ext>
            </a:extLst>
          </p:cNvPr>
          <p:cNvSpPr>
            <a:spLocks noChangeAspect="1" noChangeArrowheads="1"/>
          </p:cNvSpPr>
          <p:nvPr/>
        </p:nvSpPr>
        <p:spPr bwMode="auto">
          <a:xfrm>
            <a:off x="1782026" y="3053290"/>
            <a:ext cx="96593" cy="96593"/>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0" name="Oval 21">
            <a:extLst>
              <a:ext uri="{FF2B5EF4-FFF2-40B4-BE49-F238E27FC236}">
                <a16:creationId xmlns:a16="http://schemas.microsoft.com/office/drawing/2014/main" id="{69DF56D8-0306-4597-8C31-7FAA6A4D3689}"/>
              </a:ext>
            </a:extLst>
          </p:cNvPr>
          <p:cNvSpPr>
            <a:spLocks noChangeAspect="1" noChangeArrowheads="1"/>
          </p:cNvSpPr>
          <p:nvPr/>
        </p:nvSpPr>
        <p:spPr bwMode="auto">
          <a:xfrm>
            <a:off x="2743631" y="2916329"/>
            <a:ext cx="96594" cy="9659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1" name="Oval 22">
            <a:extLst>
              <a:ext uri="{FF2B5EF4-FFF2-40B4-BE49-F238E27FC236}">
                <a16:creationId xmlns:a16="http://schemas.microsoft.com/office/drawing/2014/main" id="{DC8B15E0-5BC8-4108-95C2-A89239648BD4}"/>
              </a:ext>
            </a:extLst>
          </p:cNvPr>
          <p:cNvSpPr>
            <a:spLocks noChangeAspect="1" noChangeArrowheads="1"/>
          </p:cNvSpPr>
          <p:nvPr/>
        </p:nvSpPr>
        <p:spPr bwMode="auto">
          <a:xfrm>
            <a:off x="2789765" y="3099424"/>
            <a:ext cx="96594" cy="96593"/>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2" name="Oval 23">
            <a:extLst>
              <a:ext uri="{FF2B5EF4-FFF2-40B4-BE49-F238E27FC236}">
                <a16:creationId xmlns:a16="http://schemas.microsoft.com/office/drawing/2014/main" id="{A70BA50F-CB90-4E4B-AEFB-84253AA6D342}"/>
              </a:ext>
            </a:extLst>
          </p:cNvPr>
          <p:cNvSpPr>
            <a:spLocks noChangeAspect="1" noChangeArrowheads="1"/>
          </p:cNvSpPr>
          <p:nvPr/>
        </p:nvSpPr>
        <p:spPr bwMode="auto">
          <a:xfrm>
            <a:off x="3018994" y="2870195"/>
            <a:ext cx="96593" cy="9659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3" name="Oval 24">
            <a:extLst>
              <a:ext uri="{FF2B5EF4-FFF2-40B4-BE49-F238E27FC236}">
                <a16:creationId xmlns:a16="http://schemas.microsoft.com/office/drawing/2014/main" id="{D2EE9BA5-51FB-42BD-8F15-E2172B12418B}"/>
              </a:ext>
            </a:extLst>
          </p:cNvPr>
          <p:cNvSpPr>
            <a:spLocks noChangeAspect="1" noChangeArrowheads="1"/>
          </p:cNvSpPr>
          <p:nvPr/>
        </p:nvSpPr>
        <p:spPr bwMode="auto">
          <a:xfrm>
            <a:off x="2926726" y="3002830"/>
            <a:ext cx="96593" cy="9659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4" name="Oval 25">
            <a:extLst>
              <a:ext uri="{FF2B5EF4-FFF2-40B4-BE49-F238E27FC236}">
                <a16:creationId xmlns:a16="http://schemas.microsoft.com/office/drawing/2014/main" id="{156C9863-89B1-4CBC-A07C-1F16753E226E}"/>
              </a:ext>
            </a:extLst>
          </p:cNvPr>
          <p:cNvSpPr>
            <a:spLocks noChangeAspect="1" noChangeArrowheads="1"/>
          </p:cNvSpPr>
          <p:nvPr/>
        </p:nvSpPr>
        <p:spPr bwMode="auto">
          <a:xfrm>
            <a:off x="2560537" y="2777926"/>
            <a:ext cx="96593" cy="98035"/>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5" name="Oval 26">
            <a:extLst>
              <a:ext uri="{FF2B5EF4-FFF2-40B4-BE49-F238E27FC236}">
                <a16:creationId xmlns:a16="http://schemas.microsoft.com/office/drawing/2014/main" id="{64A5609B-A4BD-4B4A-925A-317E12AB6F5D}"/>
              </a:ext>
            </a:extLst>
          </p:cNvPr>
          <p:cNvSpPr>
            <a:spLocks noChangeAspect="1" noChangeArrowheads="1"/>
          </p:cNvSpPr>
          <p:nvPr/>
        </p:nvSpPr>
        <p:spPr bwMode="auto">
          <a:xfrm>
            <a:off x="1188051" y="2733235"/>
            <a:ext cx="96593" cy="9659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6" name="Oval 27">
            <a:extLst>
              <a:ext uri="{FF2B5EF4-FFF2-40B4-BE49-F238E27FC236}">
                <a16:creationId xmlns:a16="http://schemas.microsoft.com/office/drawing/2014/main" id="{83A87A66-347E-45ED-96E6-F04FB6188FB1}"/>
              </a:ext>
            </a:extLst>
          </p:cNvPr>
          <p:cNvSpPr>
            <a:spLocks noChangeAspect="1" noChangeArrowheads="1"/>
          </p:cNvSpPr>
          <p:nvPr/>
        </p:nvSpPr>
        <p:spPr bwMode="auto">
          <a:xfrm>
            <a:off x="2417810" y="2640966"/>
            <a:ext cx="96594" cy="9659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7" name="Oval 28">
            <a:extLst>
              <a:ext uri="{FF2B5EF4-FFF2-40B4-BE49-F238E27FC236}">
                <a16:creationId xmlns:a16="http://schemas.microsoft.com/office/drawing/2014/main" id="{5AE4BF50-1831-4785-990D-8DA3FE7EFCBE}"/>
              </a:ext>
            </a:extLst>
          </p:cNvPr>
          <p:cNvSpPr>
            <a:spLocks noChangeAspect="1" noChangeArrowheads="1"/>
          </p:cNvSpPr>
          <p:nvPr/>
        </p:nvSpPr>
        <p:spPr bwMode="auto">
          <a:xfrm>
            <a:off x="1415837" y="2687101"/>
            <a:ext cx="96593" cy="9659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8" name="Oval 29">
            <a:extLst>
              <a:ext uri="{FF2B5EF4-FFF2-40B4-BE49-F238E27FC236}">
                <a16:creationId xmlns:a16="http://schemas.microsoft.com/office/drawing/2014/main" id="{45E8BE59-E321-406B-964F-570BEDCDCF32}"/>
              </a:ext>
            </a:extLst>
          </p:cNvPr>
          <p:cNvSpPr>
            <a:spLocks noChangeAspect="1" noChangeArrowheads="1"/>
          </p:cNvSpPr>
          <p:nvPr/>
        </p:nvSpPr>
        <p:spPr bwMode="auto">
          <a:xfrm>
            <a:off x="1777700" y="2727468"/>
            <a:ext cx="96594" cy="9659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9" name="Oval 30">
            <a:extLst>
              <a:ext uri="{FF2B5EF4-FFF2-40B4-BE49-F238E27FC236}">
                <a16:creationId xmlns:a16="http://schemas.microsoft.com/office/drawing/2014/main" id="{A0F73197-F542-491C-A203-FCA7A615A4DC}"/>
              </a:ext>
            </a:extLst>
          </p:cNvPr>
          <p:cNvSpPr>
            <a:spLocks noChangeAspect="1" noChangeArrowheads="1"/>
          </p:cNvSpPr>
          <p:nvPr/>
        </p:nvSpPr>
        <p:spPr bwMode="auto">
          <a:xfrm>
            <a:off x="2789765" y="2681334"/>
            <a:ext cx="96594" cy="9659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0" name="Oval 31">
            <a:extLst>
              <a:ext uri="{FF2B5EF4-FFF2-40B4-BE49-F238E27FC236}">
                <a16:creationId xmlns:a16="http://schemas.microsoft.com/office/drawing/2014/main" id="{432C7477-3E7C-4CD0-A80D-FAD7A5624879}"/>
              </a:ext>
            </a:extLst>
          </p:cNvPr>
          <p:cNvSpPr>
            <a:spLocks noChangeAspect="1" noChangeArrowheads="1"/>
          </p:cNvSpPr>
          <p:nvPr/>
        </p:nvSpPr>
        <p:spPr bwMode="auto">
          <a:xfrm>
            <a:off x="3288589" y="2824061"/>
            <a:ext cx="96594" cy="96594"/>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1" name="Oval 32">
            <a:extLst>
              <a:ext uri="{FF2B5EF4-FFF2-40B4-BE49-F238E27FC236}">
                <a16:creationId xmlns:a16="http://schemas.microsoft.com/office/drawing/2014/main" id="{BB3BFB93-3B59-4896-920C-4D7D78B48320}"/>
              </a:ext>
            </a:extLst>
          </p:cNvPr>
          <p:cNvSpPr>
            <a:spLocks noChangeAspect="1" noChangeArrowheads="1"/>
          </p:cNvSpPr>
          <p:nvPr/>
        </p:nvSpPr>
        <p:spPr bwMode="auto">
          <a:xfrm>
            <a:off x="3059361" y="2687101"/>
            <a:ext cx="96593" cy="96593"/>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2" name="AutoShape 33">
            <a:extLst>
              <a:ext uri="{FF2B5EF4-FFF2-40B4-BE49-F238E27FC236}">
                <a16:creationId xmlns:a16="http://schemas.microsoft.com/office/drawing/2014/main" id="{03CF763F-4D44-4AF2-89F0-2CEA2A629FAC}"/>
              </a:ext>
            </a:extLst>
          </p:cNvPr>
          <p:cNvSpPr>
            <a:spLocks noChangeAspect="1" noChangeArrowheads="1"/>
          </p:cNvSpPr>
          <p:nvPr/>
        </p:nvSpPr>
        <p:spPr bwMode="auto">
          <a:xfrm>
            <a:off x="2154623" y="4803500"/>
            <a:ext cx="320055" cy="366189"/>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3" name="Oval 34">
            <a:extLst>
              <a:ext uri="{FF2B5EF4-FFF2-40B4-BE49-F238E27FC236}">
                <a16:creationId xmlns:a16="http://schemas.microsoft.com/office/drawing/2014/main" id="{92169268-6949-460A-9EEA-CB1CE8E05F3B}"/>
              </a:ext>
            </a:extLst>
          </p:cNvPr>
          <p:cNvSpPr>
            <a:spLocks noChangeAspect="1" noChangeArrowheads="1"/>
          </p:cNvSpPr>
          <p:nvPr/>
        </p:nvSpPr>
        <p:spPr bwMode="auto">
          <a:xfrm>
            <a:off x="1371144" y="5570479"/>
            <a:ext cx="410882" cy="412323"/>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254" name="AutoShape 39">
            <a:extLst>
              <a:ext uri="{FF2B5EF4-FFF2-40B4-BE49-F238E27FC236}">
                <a16:creationId xmlns:a16="http://schemas.microsoft.com/office/drawing/2014/main" id="{60C0DD76-345A-4FE1-8C55-C745AD408E41}"/>
              </a:ext>
            </a:extLst>
          </p:cNvPr>
          <p:cNvSpPr>
            <a:spLocks noChangeAspect="1" noChangeArrowheads="1"/>
          </p:cNvSpPr>
          <p:nvPr/>
        </p:nvSpPr>
        <p:spPr bwMode="auto">
          <a:xfrm rot="18900000">
            <a:off x="2541795" y="5080305"/>
            <a:ext cx="309963" cy="510358"/>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255" name="Oval 34">
            <a:extLst>
              <a:ext uri="{FF2B5EF4-FFF2-40B4-BE49-F238E27FC236}">
                <a16:creationId xmlns:a16="http://schemas.microsoft.com/office/drawing/2014/main" id="{F3272FA4-D367-4D8E-B927-1275788B8986}"/>
              </a:ext>
            </a:extLst>
          </p:cNvPr>
          <p:cNvSpPr>
            <a:spLocks noChangeAspect="1" noChangeArrowheads="1"/>
          </p:cNvSpPr>
          <p:nvPr/>
        </p:nvSpPr>
        <p:spPr bwMode="auto">
          <a:xfrm>
            <a:off x="2801648" y="5550208"/>
            <a:ext cx="410882" cy="412323"/>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256" name="直線矢印コネクタ 255">
            <a:extLst>
              <a:ext uri="{FF2B5EF4-FFF2-40B4-BE49-F238E27FC236}">
                <a16:creationId xmlns:a16="http://schemas.microsoft.com/office/drawing/2014/main" id="{79967794-FD26-4E5E-AABC-292FD3D06F66}"/>
              </a:ext>
            </a:extLst>
          </p:cNvPr>
          <p:cNvCxnSpPr/>
          <p:nvPr/>
        </p:nvCxnSpPr>
        <p:spPr>
          <a:xfrm flipV="1">
            <a:off x="2314649" y="2465801"/>
            <a:ext cx="342481" cy="2525118"/>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257" name="Freeform 458">
            <a:extLst>
              <a:ext uri="{FF2B5EF4-FFF2-40B4-BE49-F238E27FC236}">
                <a16:creationId xmlns:a16="http://schemas.microsoft.com/office/drawing/2014/main" id="{7AB348BF-2D4E-4B97-987B-09A8523EA451}"/>
              </a:ext>
            </a:extLst>
          </p:cNvPr>
          <p:cNvSpPr>
            <a:spLocks/>
          </p:cNvSpPr>
          <p:nvPr/>
        </p:nvSpPr>
        <p:spPr bwMode="auto">
          <a:xfrm rot="15609705">
            <a:off x="845981" y="3104490"/>
            <a:ext cx="2012272" cy="29533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58" name="テキスト ボックス 257">
            <a:extLst>
              <a:ext uri="{FF2B5EF4-FFF2-40B4-BE49-F238E27FC236}">
                <a16:creationId xmlns:a16="http://schemas.microsoft.com/office/drawing/2014/main" id="{6D7CB5E7-7907-4E9D-A22A-5716CB805E61}"/>
              </a:ext>
            </a:extLst>
          </p:cNvPr>
          <p:cNvSpPr txBox="1"/>
          <p:nvPr/>
        </p:nvSpPr>
        <p:spPr>
          <a:xfrm>
            <a:off x="2408384" y="1883661"/>
            <a:ext cx="1103763" cy="475163"/>
          </a:xfrm>
          <a:prstGeom prst="rect">
            <a:avLst/>
          </a:prstGeom>
          <a:noFill/>
        </p:spPr>
        <p:txBody>
          <a:bodyPr wrap="none" rtlCol="0">
            <a:spAutoFit/>
          </a:bodyPr>
          <a:lstStyle/>
          <a:p>
            <a:r>
              <a:rPr kumimoji="1" lang="ja-JP" altLang="en-US" sz="2800" dirty="0">
                <a:latin typeface="+mn-ea"/>
              </a:rPr>
              <a:t>プローブ</a:t>
            </a:r>
          </a:p>
        </p:txBody>
      </p:sp>
      <p:sp>
        <p:nvSpPr>
          <p:cNvPr id="259" name="テキスト ボックス 258">
            <a:extLst>
              <a:ext uri="{FF2B5EF4-FFF2-40B4-BE49-F238E27FC236}">
                <a16:creationId xmlns:a16="http://schemas.microsoft.com/office/drawing/2014/main" id="{640A88B2-DB73-4047-B9B0-393AAEB1EF3C}"/>
              </a:ext>
            </a:extLst>
          </p:cNvPr>
          <p:cNvSpPr txBox="1"/>
          <p:nvPr/>
        </p:nvSpPr>
        <p:spPr>
          <a:xfrm>
            <a:off x="1191366" y="1734910"/>
            <a:ext cx="819888" cy="475163"/>
          </a:xfrm>
          <a:prstGeom prst="rect">
            <a:avLst/>
          </a:prstGeom>
          <a:noFill/>
        </p:spPr>
        <p:txBody>
          <a:bodyPr wrap="none" rtlCol="0">
            <a:spAutoFit/>
          </a:bodyPr>
          <a:lstStyle/>
          <a:p>
            <a:r>
              <a:rPr kumimoji="1" lang="ja-JP" altLang="en-US" sz="2800" dirty="0">
                <a:latin typeface="+mn-ea"/>
              </a:rPr>
              <a:t>放射</a:t>
            </a:r>
          </a:p>
        </p:txBody>
      </p:sp>
      <p:sp>
        <p:nvSpPr>
          <p:cNvPr id="260" name="正方形/長方形 259">
            <a:extLst>
              <a:ext uri="{FF2B5EF4-FFF2-40B4-BE49-F238E27FC236}">
                <a16:creationId xmlns:a16="http://schemas.microsoft.com/office/drawing/2014/main" id="{8C4F59AE-AC89-4D72-855A-AB7BDAB80503}"/>
              </a:ext>
            </a:extLst>
          </p:cNvPr>
          <p:cNvSpPr/>
          <p:nvPr/>
        </p:nvSpPr>
        <p:spPr>
          <a:xfrm>
            <a:off x="4511824" y="5716822"/>
            <a:ext cx="6661732" cy="6863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1" name="直線矢印コネクタ 260">
            <a:extLst>
              <a:ext uri="{FF2B5EF4-FFF2-40B4-BE49-F238E27FC236}">
                <a16:creationId xmlns:a16="http://schemas.microsoft.com/office/drawing/2014/main" id="{B8D23A04-1F44-49BB-BD87-A203DC9B4BEC}"/>
              </a:ext>
            </a:extLst>
          </p:cNvPr>
          <p:cNvCxnSpPr>
            <a:cxnSpLocks/>
          </p:cNvCxnSpPr>
          <p:nvPr/>
        </p:nvCxnSpPr>
        <p:spPr>
          <a:xfrm flipV="1">
            <a:off x="9796978" y="4857112"/>
            <a:ext cx="1294896" cy="985684"/>
          </a:xfrm>
          <a:prstGeom prst="straightConnector1">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直線矢印コネクタ 263">
            <a:extLst>
              <a:ext uri="{FF2B5EF4-FFF2-40B4-BE49-F238E27FC236}">
                <a16:creationId xmlns:a16="http://schemas.microsoft.com/office/drawing/2014/main" id="{8B6450D3-7359-46E6-8D99-9E08B0EDB74B}"/>
              </a:ext>
            </a:extLst>
          </p:cNvPr>
          <p:cNvCxnSpPr>
            <a:cxnSpLocks/>
          </p:cNvCxnSpPr>
          <p:nvPr/>
        </p:nvCxnSpPr>
        <p:spPr>
          <a:xfrm flipV="1">
            <a:off x="6620030" y="4814024"/>
            <a:ext cx="4444680" cy="1052049"/>
          </a:xfrm>
          <a:prstGeom prst="straightConnector1">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コネクタ: カギ線 268">
            <a:extLst>
              <a:ext uri="{FF2B5EF4-FFF2-40B4-BE49-F238E27FC236}">
                <a16:creationId xmlns:a16="http://schemas.microsoft.com/office/drawing/2014/main" id="{5A8F85EC-457E-4E22-A0A3-40343B97BA1F}"/>
              </a:ext>
            </a:extLst>
          </p:cNvPr>
          <p:cNvCxnSpPr>
            <a:cxnSpLocks/>
            <a:stCxn id="49" idx="1"/>
          </p:cNvCxnSpPr>
          <p:nvPr/>
        </p:nvCxnSpPr>
        <p:spPr>
          <a:xfrm rot="10800000">
            <a:off x="5656404" y="2181056"/>
            <a:ext cx="1689574" cy="1224421"/>
          </a:xfrm>
          <a:prstGeom prst="bentConnector3">
            <a:avLst>
              <a:gd name="adj1" fmla="val 100512"/>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7" name="テキスト ボックス 276">
            <a:extLst>
              <a:ext uri="{FF2B5EF4-FFF2-40B4-BE49-F238E27FC236}">
                <a16:creationId xmlns:a16="http://schemas.microsoft.com/office/drawing/2014/main" id="{139680C1-7044-4F0C-A2E9-05FAEA640151}"/>
              </a:ext>
            </a:extLst>
          </p:cNvPr>
          <p:cNvSpPr txBox="1"/>
          <p:nvPr/>
        </p:nvSpPr>
        <p:spPr>
          <a:xfrm>
            <a:off x="9914807" y="1517883"/>
            <a:ext cx="1899879" cy="830997"/>
          </a:xfrm>
          <a:prstGeom prst="rect">
            <a:avLst/>
          </a:prstGeom>
          <a:noFill/>
        </p:spPr>
        <p:txBody>
          <a:bodyPr wrap="none" rtlCol="0">
            <a:spAutoFit/>
          </a:bodyPr>
          <a:lstStyle/>
          <a:p>
            <a:pPr algn="ctr"/>
            <a:r>
              <a:rPr kumimoji="1" lang="ja-JP" altLang="en-US" sz="2400" dirty="0">
                <a:solidFill>
                  <a:schemeClr val="tx1">
                    <a:lumMod val="65000"/>
                  </a:schemeClr>
                </a:solidFill>
              </a:rPr>
              <a:t>レプトン、光子</a:t>
            </a:r>
            <a:endParaRPr kumimoji="1" lang="en-US" altLang="ja-JP" sz="2400" dirty="0">
              <a:solidFill>
                <a:schemeClr val="tx1">
                  <a:lumMod val="65000"/>
                </a:schemeClr>
              </a:solidFill>
            </a:endParaRPr>
          </a:p>
          <a:p>
            <a:pPr algn="ctr"/>
            <a:r>
              <a:rPr kumimoji="1" lang="en-US" altLang="ja-JP" sz="2400" dirty="0">
                <a:solidFill>
                  <a:schemeClr val="tx1">
                    <a:lumMod val="65000"/>
                  </a:schemeClr>
                </a:solidFill>
              </a:rPr>
              <a:t>W/Z </a:t>
            </a:r>
            <a:r>
              <a:rPr kumimoji="1" lang="ja-JP" altLang="en-US" sz="2400" dirty="0">
                <a:solidFill>
                  <a:schemeClr val="tx1">
                    <a:lumMod val="65000"/>
                  </a:schemeClr>
                </a:solidFill>
              </a:rPr>
              <a:t>ボゾン</a:t>
            </a:r>
          </a:p>
        </p:txBody>
      </p:sp>
      <p:cxnSp>
        <p:nvCxnSpPr>
          <p:cNvPr id="74" name="直線矢印コネクタ 73">
            <a:extLst>
              <a:ext uri="{FF2B5EF4-FFF2-40B4-BE49-F238E27FC236}">
                <a16:creationId xmlns:a16="http://schemas.microsoft.com/office/drawing/2014/main" id="{CC8F5507-D3F1-4486-A88C-CBABD9442E4E}"/>
              </a:ext>
            </a:extLst>
          </p:cNvPr>
          <p:cNvCxnSpPr>
            <a:cxnSpLocks/>
          </p:cNvCxnSpPr>
          <p:nvPr/>
        </p:nvCxnSpPr>
        <p:spPr>
          <a:xfrm flipV="1">
            <a:off x="11064552" y="2342564"/>
            <a:ext cx="0" cy="2471460"/>
          </a:xfrm>
          <a:prstGeom prst="straightConnector1">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12309428-8A73-4FE0-9596-3832413A327A}"/>
              </a:ext>
            </a:extLst>
          </p:cNvPr>
          <p:cNvGrpSpPr>
            <a:grpSpLocks noChangeAspect="1"/>
          </p:cNvGrpSpPr>
          <p:nvPr/>
        </p:nvGrpSpPr>
        <p:grpSpPr>
          <a:xfrm>
            <a:off x="11162575" y="5333195"/>
            <a:ext cx="791146" cy="1728871"/>
            <a:chOff x="1795273" y="2610896"/>
            <a:chExt cx="1977865" cy="4322177"/>
          </a:xfrm>
        </p:grpSpPr>
        <p:pic>
          <p:nvPicPr>
            <p:cNvPr id="78" name="グラフィックス 77" descr="装飾的な円">
              <a:extLst>
                <a:ext uri="{FF2B5EF4-FFF2-40B4-BE49-F238E27FC236}">
                  <a16:creationId xmlns:a16="http://schemas.microsoft.com/office/drawing/2014/main" id="{4ABDEE8C-355D-4D31-B889-E942589127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00000">
              <a:off x="2444035" y="2610896"/>
              <a:ext cx="680338" cy="4322177"/>
            </a:xfrm>
            <a:prstGeom prst="rect">
              <a:avLst/>
            </a:prstGeom>
          </p:spPr>
        </p:pic>
        <p:pic>
          <p:nvPicPr>
            <p:cNvPr id="79" name="グラフィックス 78" descr="中心点から放射状に広がる複数の円">
              <a:extLst>
                <a:ext uri="{FF2B5EF4-FFF2-40B4-BE49-F238E27FC236}">
                  <a16:creationId xmlns:a16="http://schemas.microsoft.com/office/drawing/2014/main" id="{EFBF5093-0538-4BE2-85E8-37127361730A}"/>
                </a:ext>
              </a:extLst>
            </p:cNvPr>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273" y="3331796"/>
              <a:ext cx="1977865" cy="2880000"/>
            </a:xfrm>
            <a:prstGeom prst="rect">
              <a:avLst/>
            </a:prstGeom>
          </p:spPr>
        </p:pic>
      </p:grpSp>
      <p:sp>
        <p:nvSpPr>
          <p:cNvPr id="9" name="正方形/長方形 8">
            <a:extLst>
              <a:ext uri="{FF2B5EF4-FFF2-40B4-BE49-F238E27FC236}">
                <a16:creationId xmlns:a16="http://schemas.microsoft.com/office/drawing/2014/main" id="{718A4911-8B53-4DDE-AE48-AE69EC107102}"/>
              </a:ext>
            </a:extLst>
          </p:cNvPr>
          <p:cNvSpPr/>
          <p:nvPr/>
        </p:nvSpPr>
        <p:spPr>
          <a:xfrm>
            <a:off x="4439822" y="1513176"/>
            <a:ext cx="7513899" cy="8357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8348B37-7713-4384-9089-915A82EF442E}"/>
              </a:ext>
            </a:extLst>
          </p:cNvPr>
          <p:cNvSpPr txBox="1"/>
          <p:nvPr/>
        </p:nvSpPr>
        <p:spPr>
          <a:xfrm>
            <a:off x="2507360" y="3319229"/>
            <a:ext cx="1040670" cy="523220"/>
          </a:xfrm>
          <a:prstGeom prst="rect">
            <a:avLst/>
          </a:prstGeom>
          <a:noFill/>
        </p:spPr>
        <p:txBody>
          <a:bodyPr wrap="none" rtlCol="0">
            <a:spAutoFit/>
          </a:bodyPr>
          <a:lstStyle/>
          <a:p>
            <a:pPr algn="l"/>
            <a:r>
              <a:rPr kumimoji="1" lang="ja-JP" altLang="en-US" sz="2800" dirty="0"/>
              <a:t>バルク</a:t>
            </a:r>
          </a:p>
        </p:txBody>
      </p:sp>
      <p:sp>
        <p:nvSpPr>
          <p:cNvPr id="11" name="四角形: 角を丸くする 10">
            <a:extLst>
              <a:ext uri="{FF2B5EF4-FFF2-40B4-BE49-F238E27FC236}">
                <a16:creationId xmlns:a16="http://schemas.microsoft.com/office/drawing/2014/main" id="{B98EB7E8-E2C1-447A-AC99-0709F2C743EF}"/>
              </a:ext>
            </a:extLst>
          </p:cNvPr>
          <p:cNvSpPr/>
          <p:nvPr/>
        </p:nvSpPr>
        <p:spPr>
          <a:xfrm>
            <a:off x="4599385" y="5464949"/>
            <a:ext cx="1810121" cy="412323"/>
          </a:xfrm>
          <a:prstGeom prst="roundRect">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衝突原子核</a:t>
            </a:r>
          </a:p>
        </p:txBody>
      </p:sp>
      <p:sp>
        <p:nvSpPr>
          <p:cNvPr id="86" name="四角形: 角を丸くする 85">
            <a:extLst>
              <a:ext uri="{FF2B5EF4-FFF2-40B4-BE49-F238E27FC236}">
                <a16:creationId xmlns:a16="http://schemas.microsoft.com/office/drawing/2014/main" id="{2840E747-BADD-4F41-8F1D-00D7D535BFFB}"/>
              </a:ext>
            </a:extLst>
          </p:cNvPr>
          <p:cNvSpPr/>
          <p:nvPr/>
        </p:nvSpPr>
        <p:spPr>
          <a:xfrm>
            <a:off x="4516484" y="1279151"/>
            <a:ext cx="1810121" cy="412323"/>
          </a:xfrm>
          <a:prstGeom prst="roundRect">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粒子測定</a:t>
            </a:r>
          </a:p>
        </p:txBody>
      </p:sp>
      <p:cxnSp>
        <p:nvCxnSpPr>
          <p:cNvPr id="87" name="直線矢印コネクタ 86">
            <a:extLst>
              <a:ext uri="{FF2B5EF4-FFF2-40B4-BE49-F238E27FC236}">
                <a16:creationId xmlns:a16="http://schemas.microsoft.com/office/drawing/2014/main" id="{F9DA3191-AC97-4F58-9B0F-C596AE3AD610}"/>
              </a:ext>
            </a:extLst>
          </p:cNvPr>
          <p:cNvCxnSpPr>
            <a:cxnSpLocks/>
            <a:stCxn id="43" idx="0"/>
          </p:cNvCxnSpPr>
          <p:nvPr/>
        </p:nvCxnSpPr>
        <p:spPr>
          <a:xfrm flipV="1">
            <a:off x="9787009" y="2334856"/>
            <a:ext cx="1216940" cy="855526"/>
          </a:xfrm>
          <a:prstGeom prst="straightConnector1">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769B54EF-2872-4667-87B3-558456A68E39}"/>
              </a:ext>
            </a:extLst>
          </p:cNvPr>
          <p:cNvCxnSpPr>
            <a:cxnSpLocks/>
            <a:stCxn id="43" idx="0"/>
          </p:cNvCxnSpPr>
          <p:nvPr/>
        </p:nvCxnSpPr>
        <p:spPr>
          <a:xfrm flipH="1" flipV="1">
            <a:off x="7899977" y="2940620"/>
            <a:ext cx="1887032" cy="2497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50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2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297CCD-257C-41C6-92D8-E6CB52F07040}"/>
              </a:ext>
            </a:extLst>
          </p:cNvPr>
          <p:cNvSpPr>
            <a:spLocks noGrp="1"/>
          </p:cNvSpPr>
          <p:nvPr>
            <p:ph type="title"/>
          </p:nvPr>
        </p:nvSpPr>
        <p:spPr/>
        <p:txBody>
          <a:bodyPr>
            <a:normAutofit/>
          </a:bodyPr>
          <a:lstStyle/>
          <a:p>
            <a:pPr algn="ctr"/>
            <a:r>
              <a:rPr kumimoji="1" lang="en-US" altLang="ja-JP" sz="4000" dirty="0"/>
              <a:t>2000</a:t>
            </a:r>
            <a:r>
              <a:rPr kumimoji="1" lang="ja-JP" altLang="en-US" sz="4000" dirty="0"/>
              <a:t>年頃の流体模型</a:t>
            </a:r>
          </a:p>
        </p:txBody>
      </p:sp>
      <p:grpSp>
        <p:nvGrpSpPr>
          <p:cNvPr id="3" name="グループ化 2">
            <a:extLst>
              <a:ext uri="{FF2B5EF4-FFF2-40B4-BE49-F238E27FC236}">
                <a16:creationId xmlns:a16="http://schemas.microsoft.com/office/drawing/2014/main" id="{C9EF2890-9E6F-49EB-9D1C-0E84A67C8044}"/>
              </a:ext>
            </a:extLst>
          </p:cNvPr>
          <p:cNvGrpSpPr>
            <a:grpSpLocks noChangeAspect="1"/>
          </p:cNvGrpSpPr>
          <p:nvPr/>
        </p:nvGrpSpPr>
        <p:grpSpPr>
          <a:xfrm>
            <a:off x="411208" y="2042553"/>
            <a:ext cx="4179271" cy="3474284"/>
            <a:chOff x="424110" y="2058883"/>
            <a:chExt cx="3762758" cy="3128029"/>
          </a:xfrm>
        </p:grpSpPr>
        <p:sp>
          <p:nvSpPr>
            <p:cNvPr id="4" name="Line 3">
              <a:extLst>
                <a:ext uri="{FF2B5EF4-FFF2-40B4-BE49-F238E27FC236}">
                  <a16:creationId xmlns:a16="http://schemas.microsoft.com/office/drawing/2014/main" id="{9B37781E-DF99-497D-963A-8514FB0C924D}"/>
                </a:ext>
              </a:extLst>
            </p:cNvPr>
            <p:cNvSpPr>
              <a:spLocks noChangeAspect="1" noChangeShapeType="1"/>
            </p:cNvSpPr>
            <p:nvPr/>
          </p:nvSpPr>
          <p:spPr bwMode="auto">
            <a:xfrm flipV="1">
              <a:off x="2246195" y="2677126"/>
              <a:ext cx="0" cy="2462449"/>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5" name="Line 4">
              <a:extLst>
                <a:ext uri="{FF2B5EF4-FFF2-40B4-BE49-F238E27FC236}">
                  <a16:creationId xmlns:a16="http://schemas.microsoft.com/office/drawing/2014/main" id="{5842177A-E5A1-46FE-A1A7-222D28D34C23}"/>
                </a:ext>
              </a:extLst>
            </p:cNvPr>
            <p:cNvSpPr>
              <a:spLocks noChangeAspect="1" noChangeShapeType="1"/>
            </p:cNvSpPr>
            <p:nvPr/>
          </p:nvSpPr>
          <p:spPr bwMode="auto">
            <a:xfrm>
              <a:off x="604133" y="4837395"/>
              <a:ext cx="3240405"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 name="Freeform 5">
              <a:extLst>
                <a:ext uri="{FF2B5EF4-FFF2-40B4-BE49-F238E27FC236}">
                  <a16:creationId xmlns:a16="http://schemas.microsoft.com/office/drawing/2014/main" id="{F97B9098-4BE1-4B47-99D8-1FC36134D733}"/>
                </a:ext>
              </a:extLst>
            </p:cNvPr>
            <p:cNvSpPr>
              <a:spLocks noChangeAspect="1"/>
            </p:cNvSpPr>
            <p:nvPr/>
          </p:nvSpPr>
          <p:spPr bwMode="auto">
            <a:xfrm>
              <a:off x="1910582" y="3032028"/>
              <a:ext cx="2142268" cy="2151268"/>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7" name="Freeform 6">
              <a:extLst>
                <a:ext uri="{FF2B5EF4-FFF2-40B4-BE49-F238E27FC236}">
                  <a16:creationId xmlns:a16="http://schemas.microsoft.com/office/drawing/2014/main" id="{44E25AF2-4078-4CD3-AE97-E49C68295AA8}"/>
                </a:ext>
              </a:extLst>
            </p:cNvPr>
            <p:cNvSpPr>
              <a:spLocks noChangeAspect="1"/>
            </p:cNvSpPr>
            <p:nvPr/>
          </p:nvSpPr>
          <p:spPr bwMode="auto">
            <a:xfrm>
              <a:off x="424110" y="3032028"/>
              <a:ext cx="2166699" cy="2151268"/>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8" name="Freeform 7">
              <a:extLst>
                <a:ext uri="{FF2B5EF4-FFF2-40B4-BE49-F238E27FC236}">
                  <a16:creationId xmlns:a16="http://schemas.microsoft.com/office/drawing/2014/main" id="{57496648-B36A-48E7-AF02-02B51F78B627}"/>
                </a:ext>
              </a:extLst>
            </p:cNvPr>
            <p:cNvSpPr>
              <a:spLocks noChangeAspect="1"/>
            </p:cNvSpPr>
            <p:nvPr/>
          </p:nvSpPr>
          <p:spPr bwMode="auto">
            <a:xfrm>
              <a:off x="800871" y="2895725"/>
              <a:ext cx="2957513" cy="161377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latin typeface="+mn-lt"/>
              </a:endParaRPr>
            </a:p>
          </p:txBody>
        </p:sp>
        <p:sp>
          <p:nvSpPr>
            <p:cNvPr id="9" name="Text Box 8">
              <a:extLst>
                <a:ext uri="{FF2B5EF4-FFF2-40B4-BE49-F238E27FC236}">
                  <a16:creationId xmlns:a16="http://schemas.microsoft.com/office/drawing/2014/main" id="{E0987EE6-C531-41D7-BEB4-D78344A4F633}"/>
                </a:ext>
              </a:extLst>
            </p:cNvPr>
            <p:cNvSpPr txBox="1">
              <a:spLocks noChangeAspect="1" noChangeArrowheads="1"/>
            </p:cNvSpPr>
            <p:nvPr/>
          </p:nvSpPr>
          <p:spPr bwMode="auto">
            <a:xfrm>
              <a:off x="2374783" y="4812963"/>
              <a:ext cx="278125" cy="3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effectLst/>
                  <a:latin typeface="+mn-lt"/>
                  <a:cs typeface="Arial" charset="0"/>
                </a:rPr>
                <a:t>0</a:t>
              </a:r>
            </a:p>
          </p:txBody>
        </p:sp>
        <p:sp>
          <p:nvSpPr>
            <p:cNvPr id="11" name="Text Box 10">
              <a:extLst>
                <a:ext uri="{FF2B5EF4-FFF2-40B4-BE49-F238E27FC236}">
                  <a16:creationId xmlns:a16="http://schemas.microsoft.com/office/drawing/2014/main" id="{95C53D0E-CFA4-4D0C-8114-1919304F14AE}"/>
                </a:ext>
              </a:extLst>
            </p:cNvPr>
            <p:cNvSpPr txBox="1">
              <a:spLocks noChangeAspect="1" noChangeArrowheads="1"/>
            </p:cNvSpPr>
            <p:nvPr/>
          </p:nvSpPr>
          <p:spPr bwMode="auto">
            <a:xfrm>
              <a:off x="2796735" y="4477161"/>
              <a:ext cx="1390133" cy="3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collision</a:t>
              </a:r>
              <a:r>
                <a:rPr kumimoji="0" lang="ja-JP" altLang="en-US" sz="2000" dirty="0">
                  <a:solidFill>
                    <a:schemeClr val="tx1"/>
                  </a:solidFill>
                  <a:latin typeface="Yu Gothic UI Semilight" panose="020B0400000000000000" pitchFamily="50" charset="-128"/>
                  <a:ea typeface="Yu Gothic UI Semilight" panose="020B0400000000000000" pitchFamily="50" charset="-128"/>
                  <a:cs typeface="Arial" charset="0"/>
                </a:rPr>
                <a:t> </a:t>
              </a:r>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axis</a:t>
              </a:r>
              <a:endParaRPr kumimoji="0" lang="en-US" altLang="ja-JP" sz="20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12" name="Text Box 11">
              <a:extLst>
                <a:ext uri="{FF2B5EF4-FFF2-40B4-BE49-F238E27FC236}">
                  <a16:creationId xmlns:a16="http://schemas.microsoft.com/office/drawing/2014/main" id="{FBFDB71E-D725-4913-B83F-4107C15449B9}"/>
                </a:ext>
              </a:extLst>
            </p:cNvPr>
            <p:cNvSpPr txBox="1">
              <a:spLocks noChangeAspect="1" noChangeArrowheads="1"/>
            </p:cNvSpPr>
            <p:nvPr/>
          </p:nvSpPr>
          <p:spPr bwMode="auto">
            <a:xfrm rot="16200000">
              <a:off x="1722725" y="2197579"/>
              <a:ext cx="693047" cy="41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Yu Gothic UI Semilight" panose="020B0400000000000000" pitchFamily="50" charset="-128"/>
                  <a:ea typeface="Yu Gothic UI Semilight" panose="020B0400000000000000" pitchFamily="50" charset="-128"/>
                  <a:cs typeface="Arial" charset="0"/>
                </a:rPr>
                <a:t>time</a:t>
              </a:r>
              <a:endParaRPr kumimoji="0" lang="en-US" altLang="ja-JP" sz="24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grpSp>
      <p:sp>
        <p:nvSpPr>
          <p:cNvPr id="40" name="テキスト ボックス 39">
            <a:extLst>
              <a:ext uri="{FF2B5EF4-FFF2-40B4-BE49-F238E27FC236}">
                <a16:creationId xmlns:a16="http://schemas.microsoft.com/office/drawing/2014/main" id="{738D6632-0A09-42DB-A548-BE304D43E2A6}"/>
              </a:ext>
            </a:extLst>
          </p:cNvPr>
          <p:cNvSpPr txBox="1"/>
          <p:nvPr/>
        </p:nvSpPr>
        <p:spPr>
          <a:xfrm>
            <a:off x="1839085" y="4152449"/>
            <a:ext cx="1133644" cy="369332"/>
          </a:xfrm>
          <a:prstGeom prst="rect">
            <a:avLst/>
          </a:prstGeom>
          <a:noFill/>
        </p:spPr>
        <p:txBody>
          <a:bodyPr wrap="none" rtlCol="0">
            <a:spAutoFit/>
          </a:bodyPr>
          <a:lstStyle/>
          <a:p>
            <a:pPr algn="l"/>
            <a:r>
              <a:rPr kumimoji="1" lang="en-US" altLang="ja-JP" dirty="0">
                <a:effectLst/>
              </a:rPr>
              <a:t>QGP fluid</a:t>
            </a:r>
            <a:endParaRPr kumimoji="1" lang="ja-JP" altLang="en-US" dirty="0">
              <a:effectLst/>
            </a:endParaRPr>
          </a:p>
        </p:txBody>
      </p:sp>
      <p:sp>
        <p:nvSpPr>
          <p:cNvPr id="45" name="テキスト ボックス 44">
            <a:extLst>
              <a:ext uri="{FF2B5EF4-FFF2-40B4-BE49-F238E27FC236}">
                <a16:creationId xmlns:a16="http://schemas.microsoft.com/office/drawing/2014/main" id="{AC97DE50-922B-4872-A636-BA8720A0943E}"/>
              </a:ext>
            </a:extLst>
          </p:cNvPr>
          <p:cNvSpPr txBox="1"/>
          <p:nvPr/>
        </p:nvSpPr>
        <p:spPr>
          <a:xfrm>
            <a:off x="1739924" y="3518595"/>
            <a:ext cx="1390124" cy="369332"/>
          </a:xfrm>
          <a:prstGeom prst="rect">
            <a:avLst/>
          </a:prstGeom>
          <a:noFill/>
        </p:spPr>
        <p:txBody>
          <a:bodyPr wrap="none" rtlCol="0">
            <a:spAutoFit/>
          </a:bodyPr>
          <a:lstStyle/>
          <a:p>
            <a:pPr algn="l"/>
            <a:r>
              <a:rPr kumimoji="1" lang="en-US" altLang="ja-JP" dirty="0">
                <a:effectLst/>
              </a:rPr>
              <a:t>hadron fluid</a:t>
            </a:r>
            <a:endParaRPr kumimoji="1" lang="ja-JP" altLang="en-US" dirty="0">
              <a:effectLst/>
            </a:endParaRPr>
          </a:p>
        </p:txBody>
      </p:sp>
      <p:sp>
        <p:nvSpPr>
          <p:cNvPr id="46" name="テキスト ボックス 45">
            <a:extLst>
              <a:ext uri="{FF2B5EF4-FFF2-40B4-BE49-F238E27FC236}">
                <a16:creationId xmlns:a16="http://schemas.microsoft.com/office/drawing/2014/main" id="{C127DFF1-9EF8-495C-BFE6-B8B2B7FC808C}"/>
              </a:ext>
            </a:extLst>
          </p:cNvPr>
          <p:cNvSpPr txBox="1"/>
          <p:nvPr/>
        </p:nvSpPr>
        <p:spPr>
          <a:xfrm>
            <a:off x="6972373" y="4858774"/>
            <a:ext cx="1931939" cy="461665"/>
          </a:xfrm>
          <a:prstGeom prst="rect">
            <a:avLst/>
          </a:prstGeom>
          <a:noFill/>
        </p:spPr>
        <p:txBody>
          <a:bodyPr wrap="none" rtlCol="0">
            <a:spAutoFit/>
          </a:bodyPr>
          <a:lstStyle/>
          <a:p>
            <a:r>
              <a:rPr kumimoji="1" lang="ja-JP" altLang="en-US" sz="2400" dirty="0">
                <a:solidFill>
                  <a:schemeClr val="tx1"/>
                </a:solidFill>
                <a:latin typeface="Yu Gothic UI Semilight" panose="020B0400000000000000" pitchFamily="50" charset="-128"/>
                <a:ea typeface="Yu Gothic UI Semilight" panose="020B0400000000000000" pitchFamily="50" charset="-128"/>
              </a:rPr>
              <a:t>グラウバー模型</a:t>
            </a:r>
          </a:p>
        </p:txBody>
      </p:sp>
      <p:cxnSp>
        <p:nvCxnSpPr>
          <p:cNvPr id="47" name="直線矢印コネクタ 46">
            <a:extLst>
              <a:ext uri="{FF2B5EF4-FFF2-40B4-BE49-F238E27FC236}">
                <a16:creationId xmlns:a16="http://schemas.microsoft.com/office/drawing/2014/main" id="{D3FEBE88-00F3-4A6A-952F-D12A5874B7BD}"/>
              </a:ext>
            </a:extLst>
          </p:cNvPr>
          <p:cNvCxnSpPr>
            <a:cxnSpLocks/>
            <a:stCxn id="46" idx="0"/>
            <a:endCxn id="49" idx="2"/>
          </p:cNvCxnSpPr>
          <p:nvPr/>
        </p:nvCxnSpPr>
        <p:spPr>
          <a:xfrm flipV="1">
            <a:off x="7938343" y="3980260"/>
            <a:ext cx="3" cy="878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C9B32A06-8168-4DF0-880B-4EAF4666CAB9}"/>
              </a:ext>
            </a:extLst>
          </p:cNvPr>
          <p:cNvSpPr txBox="1"/>
          <p:nvPr/>
        </p:nvSpPr>
        <p:spPr>
          <a:xfrm>
            <a:off x="5909585" y="3518595"/>
            <a:ext cx="4057521" cy="461665"/>
          </a:xfrm>
          <a:prstGeom prst="rect">
            <a:avLst/>
          </a:prstGeom>
          <a:noFill/>
        </p:spPr>
        <p:txBody>
          <a:bodyPr wrap="none" rtlCol="0">
            <a:spAutoFit/>
          </a:bodyPr>
          <a:lstStyle/>
          <a:p>
            <a:pPr algn="ct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相対論的流体力学</a:t>
            </a:r>
            <a:r>
              <a:rPr kumimoji="1" lang="en-US" altLang="ja-JP" sz="2400" dirty="0">
                <a:latin typeface="Yu Gothic UI Semilight" panose="020B0400000000000000" pitchFamily="50" charset="-128"/>
                <a:ea typeface="Yu Gothic UI Semilight" panose="020B0400000000000000" pitchFamily="50" charset="-128"/>
              </a:rPr>
              <a:t>(</a:t>
            </a:r>
            <a:r>
              <a:rPr kumimoji="1" lang="ja-JP" altLang="en-US" sz="2400" dirty="0">
                <a:latin typeface="Yu Gothic UI Semilight" panose="020B0400000000000000" pitchFamily="50" charset="-128"/>
                <a:ea typeface="Yu Gothic UI Semilight" panose="020B0400000000000000" pitchFamily="50" charset="-128"/>
              </a:rPr>
              <a:t>完全流体</a:t>
            </a:r>
            <a:r>
              <a:rPr kumimoji="1" lang="en-US" altLang="ja-JP" sz="2400" dirty="0">
                <a:latin typeface="Yu Gothic UI Semilight" panose="020B0400000000000000" pitchFamily="50" charset="-128"/>
                <a:ea typeface="Yu Gothic UI Semilight" panose="020B0400000000000000" pitchFamily="50" charset="-128"/>
              </a:rPr>
              <a:t>)</a:t>
            </a:r>
          </a:p>
        </p:txBody>
      </p:sp>
      <p:cxnSp>
        <p:nvCxnSpPr>
          <p:cNvPr id="51" name="直線矢印コネクタ 50">
            <a:extLst>
              <a:ext uri="{FF2B5EF4-FFF2-40B4-BE49-F238E27FC236}">
                <a16:creationId xmlns:a16="http://schemas.microsoft.com/office/drawing/2014/main" id="{E48A8593-AAFF-442A-9978-3E3544593E39}"/>
              </a:ext>
            </a:extLst>
          </p:cNvPr>
          <p:cNvCxnSpPr>
            <a:cxnSpLocks/>
            <a:stCxn id="49" idx="0"/>
          </p:cNvCxnSpPr>
          <p:nvPr/>
        </p:nvCxnSpPr>
        <p:spPr>
          <a:xfrm flipV="1">
            <a:off x="7938346" y="2813505"/>
            <a:ext cx="0" cy="7050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図 52">
            <a:extLst>
              <a:ext uri="{FF2B5EF4-FFF2-40B4-BE49-F238E27FC236}">
                <a16:creationId xmlns:a16="http://schemas.microsoft.com/office/drawing/2014/main" id="{00CC2EAC-B0EA-48B7-9779-526E235F61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458" y="2060848"/>
            <a:ext cx="971768" cy="613749"/>
          </a:xfrm>
          <a:prstGeom prst="rect">
            <a:avLst/>
          </a:prstGeom>
        </p:spPr>
      </p:pic>
      <p:grpSp>
        <p:nvGrpSpPr>
          <p:cNvPr id="54" name="グループ化 53">
            <a:extLst>
              <a:ext uri="{FF2B5EF4-FFF2-40B4-BE49-F238E27FC236}">
                <a16:creationId xmlns:a16="http://schemas.microsoft.com/office/drawing/2014/main" id="{605886B5-7072-4B35-ADBA-C2967C9AE13B}"/>
              </a:ext>
            </a:extLst>
          </p:cNvPr>
          <p:cNvGrpSpPr>
            <a:grpSpLocks noChangeAspect="1"/>
          </p:cNvGrpSpPr>
          <p:nvPr/>
        </p:nvGrpSpPr>
        <p:grpSpPr>
          <a:xfrm>
            <a:off x="11162575" y="5333195"/>
            <a:ext cx="791146" cy="1728871"/>
            <a:chOff x="1795273" y="2610896"/>
            <a:chExt cx="1977865" cy="4322177"/>
          </a:xfrm>
        </p:grpSpPr>
        <p:pic>
          <p:nvPicPr>
            <p:cNvPr id="55" name="グラフィックス 54" descr="装飾的な円">
              <a:extLst>
                <a:ext uri="{FF2B5EF4-FFF2-40B4-BE49-F238E27FC236}">
                  <a16:creationId xmlns:a16="http://schemas.microsoft.com/office/drawing/2014/main" id="{9D1CAB89-4489-4631-93EC-1704983674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56" name="グラフィックス 55" descr="中心点から放射状に広がる複数の円">
              <a:extLst>
                <a:ext uri="{FF2B5EF4-FFF2-40B4-BE49-F238E27FC236}">
                  <a16:creationId xmlns:a16="http://schemas.microsoft.com/office/drawing/2014/main" id="{F5E0B231-03AC-46E9-AF36-2142C70A00C2}"/>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2290547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706DC-7AA2-4253-8370-A3B27BA927ED}"/>
              </a:ext>
            </a:extLst>
          </p:cNvPr>
          <p:cNvSpPr>
            <a:spLocks noGrp="1"/>
          </p:cNvSpPr>
          <p:nvPr>
            <p:ph type="title"/>
          </p:nvPr>
        </p:nvSpPr>
        <p:spPr/>
        <p:txBody>
          <a:bodyPr>
            <a:normAutofit/>
          </a:bodyPr>
          <a:lstStyle/>
          <a:p>
            <a:pPr algn="ctr"/>
            <a:r>
              <a:rPr lang="ja-JP" altLang="en-US" sz="4000" dirty="0"/>
              <a:t>現代的な流体力学ベースの動的模型の例</a:t>
            </a:r>
            <a:endParaRPr kumimoji="1" lang="ja-JP" altLang="en-US" sz="4000" dirty="0"/>
          </a:p>
        </p:txBody>
      </p:sp>
      <p:sp>
        <p:nvSpPr>
          <p:cNvPr id="40" name="テキスト ボックス 39">
            <a:extLst>
              <a:ext uri="{FF2B5EF4-FFF2-40B4-BE49-F238E27FC236}">
                <a16:creationId xmlns:a16="http://schemas.microsoft.com/office/drawing/2014/main" id="{F3433783-D9A4-400A-B2A6-B245CA1A80ED}"/>
              </a:ext>
            </a:extLst>
          </p:cNvPr>
          <p:cNvSpPr txBox="1"/>
          <p:nvPr/>
        </p:nvSpPr>
        <p:spPr>
          <a:xfrm>
            <a:off x="5904258" y="6000493"/>
            <a:ext cx="2125903" cy="461665"/>
          </a:xfrm>
          <a:prstGeom prst="rect">
            <a:avLst/>
          </a:prstGeom>
          <a:noFill/>
        </p:spPr>
        <p:txBody>
          <a:bodyPr wrap="none" rtlCol="0">
            <a:spAutoFit/>
          </a:bodyPr>
          <a:lstStyle/>
          <a:p>
            <a:r>
              <a:rPr kumimoji="1" lang="ja-JP" altLang="en-US" sz="2400" dirty="0">
                <a:solidFill>
                  <a:schemeClr val="tx1"/>
                </a:solidFill>
                <a:latin typeface="Yu Gothic UI Semilight" panose="020B0400000000000000" pitchFamily="50" charset="-128"/>
                <a:ea typeface="Yu Gothic UI Semilight" panose="020B0400000000000000" pitchFamily="50" charset="-128"/>
              </a:rPr>
              <a:t>カラーグラス凝縮</a:t>
            </a:r>
          </a:p>
        </p:txBody>
      </p:sp>
      <p:sp>
        <p:nvSpPr>
          <p:cNvPr id="41" name="テキスト ボックス 40">
            <a:extLst>
              <a:ext uri="{FF2B5EF4-FFF2-40B4-BE49-F238E27FC236}">
                <a16:creationId xmlns:a16="http://schemas.microsoft.com/office/drawing/2014/main" id="{5D0D10CA-EDDB-42A7-A8AE-71A52BAD15C2}"/>
              </a:ext>
            </a:extLst>
          </p:cNvPr>
          <p:cNvSpPr txBox="1"/>
          <p:nvPr/>
        </p:nvSpPr>
        <p:spPr>
          <a:xfrm>
            <a:off x="9060249" y="6007139"/>
            <a:ext cx="2069160" cy="461665"/>
          </a:xfrm>
          <a:prstGeom prst="rect">
            <a:avLst/>
          </a:prstGeom>
          <a:noFill/>
        </p:spPr>
        <p:txBody>
          <a:bodyPr wrap="square" rtlCol="0">
            <a:spAutoFit/>
          </a:bodyPr>
          <a:lstStyle/>
          <a:p>
            <a:r>
              <a:rPr kumimoji="1" lang="ja-JP" altLang="en-US" sz="2400" dirty="0">
                <a:latin typeface="Yu Gothic UI Semilight" panose="020B0400000000000000" pitchFamily="50" charset="-128"/>
                <a:ea typeface="Yu Gothic UI Semilight" panose="020B0400000000000000" pitchFamily="50" charset="-128"/>
              </a:rPr>
              <a:t>摂動論的</a:t>
            </a:r>
            <a:r>
              <a:rPr kumimoji="1" lang="en-US" altLang="ja-JP" sz="2400" dirty="0">
                <a:latin typeface="Yu Gothic UI Semilight" panose="020B0400000000000000" pitchFamily="50" charset="-128"/>
                <a:ea typeface="Yu Gothic UI Semilight" panose="020B0400000000000000" pitchFamily="50" charset="-128"/>
              </a:rPr>
              <a:t>QCD</a:t>
            </a:r>
            <a:endParaRPr kumimoji="1" lang="ja-JP" altLang="en-US" sz="2400" dirty="0">
              <a:solidFill>
                <a:schemeClr val="tx1"/>
              </a:solidFill>
              <a:latin typeface="Yu Gothic UI Semilight" panose="020B0400000000000000" pitchFamily="50" charset="-128"/>
              <a:ea typeface="Yu Gothic UI Semilight" panose="020B0400000000000000" pitchFamily="50" charset="-128"/>
            </a:endParaRPr>
          </a:p>
        </p:txBody>
      </p:sp>
      <p:sp>
        <p:nvSpPr>
          <p:cNvPr id="42" name="テキスト ボックス 41">
            <a:extLst>
              <a:ext uri="{FF2B5EF4-FFF2-40B4-BE49-F238E27FC236}">
                <a16:creationId xmlns:a16="http://schemas.microsoft.com/office/drawing/2014/main" id="{52806205-6122-4FFD-9E41-7A1965563053}"/>
              </a:ext>
            </a:extLst>
          </p:cNvPr>
          <p:cNvSpPr txBox="1"/>
          <p:nvPr/>
        </p:nvSpPr>
        <p:spPr>
          <a:xfrm>
            <a:off x="9269122" y="4062432"/>
            <a:ext cx="1651414" cy="461665"/>
          </a:xfrm>
          <a:prstGeom prst="rect">
            <a:avLst/>
          </a:prstGeom>
          <a:noFill/>
        </p:spPr>
        <p:txBody>
          <a:bodyPr wrap="none" rtlCol="0">
            <a:spAutoFit/>
          </a:bodyPr>
          <a:lstStyle/>
          <a:p>
            <a:pPr algn="ctr"/>
            <a:r>
              <a:rPr lang="ja-JP" altLang="en-US" sz="2400" dirty="0">
                <a:latin typeface="Yu Gothic UI Semilight" panose="020B0400000000000000" pitchFamily="50" charset="-128"/>
                <a:ea typeface="Yu Gothic UI Semilight" panose="020B0400000000000000" pitchFamily="50" charset="-128"/>
              </a:rPr>
              <a:t>ジェット輸送</a:t>
            </a:r>
            <a:endParaRPr lang="en-US" altLang="ja-JP" sz="2400" dirty="0">
              <a:latin typeface="Yu Gothic UI Semilight" panose="020B0400000000000000" pitchFamily="50" charset="-128"/>
              <a:ea typeface="Yu Gothic UI Semilight" panose="020B0400000000000000" pitchFamily="50" charset="-128"/>
            </a:endParaRPr>
          </a:p>
        </p:txBody>
      </p:sp>
      <p:sp>
        <p:nvSpPr>
          <p:cNvPr id="43" name="テキスト ボックス 42">
            <a:extLst>
              <a:ext uri="{FF2B5EF4-FFF2-40B4-BE49-F238E27FC236}">
                <a16:creationId xmlns:a16="http://schemas.microsoft.com/office/drawing/2014/main" id="{F07D340C-D372-4F3E-9D54-0AEF621B2FD5}"/>
              </a:ext>
            </a:extLst>
          </p:cNvPr>
          <p:cNvSpPr txBox="1"/>
          <p:nvPr/>
        </p:nvSpPr>
        <p:spPr>
          <a:xfrm>
            <a:off x="8992102" y="3040583"/>
            <a:ext cx="2205453" cy="461665"/>
          </a:xfrm>
          <a:prstGeom prst="rect">
            <a:avLst/>
          </a:prstGeom>
          <a:noFill/>
        </p:spPr>
        <p:txBody>
          <a:bodyPr wrap="square" rtlCol="0">
            <a:spAutoFit/>
          </a:bodyPr>
          <a:lstStyle/>
          <a:p>
            <a:pPr algn="ctr"/>
            <a:r>
              <a:rPr kumimoji="1" lang="ja-JP" altLang="en-US" sz="2400" dirty="0">
                <a:latin typeface="Yu Gothic UI Semilight" panose="020B0400000000000000" pitchFamily="50" charset="-128"/>
                <a:ea typeface="Yu Gothic UI Semilight" panose="020B0400000000000000" pitchFamily="50" charset="-128"/>
              </a:rPr>
              <a:t>ハドロン弦破砕</a:t>
            </a:r>
            <a:endParaRPr kumimoji="1" lang="en-US" altLang="ja-JP" sz="2400" dirty="0">
              <a:latin typeface="Yu Gothic UI Semilight" panose="020B0400000000000000" pitchFamily="50" charset="-128"/>
              <a:ea typeface="Yu Gothic UI Semilight" panose="020B0400000000000000" pitchFamily="50" charset="-128"/>
            </a:endParaRPr>
          </a:p>
        </p:txBody>
      </p:sp>
      <p:sp>
        <p:nvSpPr>
          <p:cNvPr id="44" name="テキスト ボックス 43">
            <a:extLst>
              <a:ext uri="{FF2B5EF4-FFF2-40B4-BE49-F238E27FC236}">
                <a16:creationId xmlns:a16="http://schemas.microsoft.com/office/drawing/2014/main" id="{94966801-F0AC-4EC9-B243-2DF486B2EB57}"/>
              </a:ext>
            </a:extLst>
          </p:cNvPr>
          <p:cNvSpPr txBox="1"/>
          <p:nvPr/>
        </p:nvSpPr>
        <p:spPr>
          <a:xfrm>
            <a:off x="4672732" y="5170531"/>
            <a:ext cx="3087705" cy="461665"/>
          </a:xfrm>
          <a:prstGeom prst="rect">
            <a:avLst/>
          </a:prstGeom>
          <a:noFill/>
        </p:spPr>
        <p:txBody>
          <a:bodyPr wrap="none" rtlCol="0">
            <a:spAutoFit/>
          </a:bodyPr>
          <a:lstStyle/>
          <a:p>
            <a:r>
              <a:rPr kumimoji="1" lang="ja-JP" altLang="en-US" sz="2400" dirty="0">
                <a:solidFill>
                  <a:schemeClr val="tx1"/>
                </a:solidFill>
                <a:latin typeface="Yu Gothic UI Semilight" panose="020B0400000000000000" pitchFamily="50" charset="-128"/>
                <a:ea typeface="Yu Gothic UI Semilight" panose="020B0400000000000000" pitchFamily="50" charset="-128"/>
              </a:rPr>
              <a:t>古典ヤン</a:t>
            </a:r>
            <a:r>
              <a:rPr kumimoji="1" lang="ja-JP" altLang="en-US" sz="2400" dirty="0">
                <a:latin typeface="Yu Gothic UI Semilight" panose="020B0400000000000000" pitchFamily="50" charset="-128"/>
                <a:ea typeface="Yu Gothic UI Semilight" panose="020B0400000000000000" pitchFamily="50" charset="-128"/>
              </a:rPr>
              <a:t>ー</a:t>
            </a:r>
            <a:r>
              <a:rPr kumimoji="1" lang="ja-JP" altLang="en-US" sz="2400" dirty="0">
                <a:solidFill>
                  <a:schemeClr val="tx1"/>
                </a:solidFill>
                <a:latin typeface="Yu Gothic UI Semilight" panose="020B0400000000000000" pitchFamily="50" charset="-128"/>
                <a:ea typeface="Yu Gothic UI Semilight" panose="020B0400000000000000" pitchFamily="50" charset="-128"/>
              </a:rPr>
              <a:t>ミルズ方程式</a:t>
            </a:r>
          </a:p>
        </p:txBody>
      </p:sp>
      <p:sp>
        <p:nvSpPr>
          <p:cNvPr id="45" name="テキスト ボックス 44">
            <a:extLst>
              <a:ext uri="{FF2B5EF4-FFF2-40B4-BE49-F238E27FC236}">
                <a16:creationId xmlns:a16="http://schemas.microsoft.com/office/drawing/2014/main" id="{F2678D24-A01C-4A73-A134-59D175CBA6FC}"/>
              </a:ext>
            </a:extLst>
          </p:cNvPr>
          <p:cNvSpPr txBox="1"/>
          <p:nvPr/>
        </p:nvSpPr>
        <p:spPr>
          <a:xfrm>
            <a:off x="5508698" y="3965856"/>
            <a:ext cx="1415772" cy="830997"/>
          </a:xfrm>
          <a:prstGeom prst="rect">
            <a:avLst/>
          </a:prstGeom>
          <a:noFill/>
        </p:spPr>
        <p:txBody>
          <a:bodyPr wrap="none" rtlCol="0">
            <a:spAutoFit/>
          </a:bodyPr>
          <a:lstStyle/>
          <a:p>
            <a:pPr algn="ct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相対論的</a:t>
            </a:r>
            <a:endParaRPr kumimoji="1" lang="en-US" altLang="ja-JP" sz="2400" dirty="0">
              <a:solidFill>
                <a:srgbClr val="FFFF00"/>
              </a:solidFill>
              <a:latin typeface="Yu Gothic UI Semilight" panose="020B0400000000000000" pitchFamily="50" charset="-128"/>
              <a:ea typeface="Yu Gothic UI Semilight" panose="020B0400000000000000" pitchFamily="50" charset="-128"/>
            </a:endParaRPr>
          </a:p>
          <a:p>
            <a:pPr algn="ctr"/>
            <a:r>
              <a:rPr kumimoji="1" lang="ja-JP" altLang="en-US" sz="2400" dirty="0">
                <a:solidFill>
                  <a:srgbClr val="FFFF00"/>
                </a:solidFill>
                <a:latin typeface="Yu Gothic UI Semilight" panose="020B0400000000000000" pitchFamily="50" charset="-128"/>
                <a:ea typeface="Yu Gothic UI Semilight" panose="020B0400000000000000" pitchFamily="50" charset="-128"/>
              </a:rPr>
              <a:t>流体力学</a:t>
            </a:r>
            <a:endParaRPr kumimoji="1" lang="en-US" altLang="ja-JP" sz="2400" dirty="0">
              <a:solidFill>
                <a:srgbClr val="FFFF00"/>
              </a:solidFill>
              <a:latin typeface="Yu Gothic UI Semilight" panose="020B0400000000000000" pitchFamily="50" charset="-128"/>
              <a:ea typeface="Yu Gothic UI Semilight" panose="020B0400000000000000" pitchFamily="50" charset="-128"/>
            </a:endParaRPr>
          </a:p>
        </p:txBody>
      </p:sp>
      <p:sp>
        <p:nvSpPr>
          <p:cNvPr id="46" name="矢印: 左右 45">
            <a:extLst>
              <a:ext uri="{FF2B5EF4-FFF2-40B4-BE49-F238E27FC236}">
                <a16:creationId xmlns:a16="http://schemas.microsoft.com/office/drawing/2014/main" id="{D984DDB4-EACC-4609-9DD9-23931AB5289C}"/>
              </a:ext>
            </a:extLst>
          </p:cNvPr>
          <p:cNvSpPr/>
          <p:nvPr/>
        </p:nvSpPr>
        <p:spPr>
          <a:xfrm>
            <a:off x="7138450" y="3667446"/>
            <a:ext cx="2125902" cy="1220785"/>
          </a:xfrm>
          <a:prstGeom prst="leftRightArrow">
            <a:avLst>
              <a:gd name="adj1" fmla="val 50000"/>
              <a:gd name="adj2" fmla="val 31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A19D7AD1-FB74-47B8-8A72-53CB206E3D29}"/>
              </a:ext>
            </a:extLst>
          </p:cNvPr>
          <p:cNvSpPr txBox="1"/>
          <p:nvPr/>
        </p:nvSpPr>
        <p:spPr>
          <a:xfrm>
            <a:off x="7405056" y="3958100"/>
            <a:ext cx="1571264" cy="707886"/>
          </a:xfrm>
          <a:prstGeom prst="rect">
            <a:avLst/>
          </a:prstGeom>
          <a:noFill/>
        </p:spPr>
        <p:txBody>
          <a:bodyPr wrap="none" rtlCol="0">
            <a:spAutoFit/>
          </a:bodyPr>
          <a:lstStyle/>
          <a:p>
            <a:pPr algn="ctr"/>
            <a:r>
              <a:rPr kumimoji="1" lang="ja-JP" altLang="en-US" sz="2000" dirty="0">
                <a:solidFill>
                  <a:schemeClr val="bg2"/>
                </a:solidFill>
                <a:latin typeface="Yu Gothic UI Semilight" panose="020B0400000000000000" pitchFamily="50" charset="-128"/>
                <a:ea typeface="Yu Gothic UI Semilight" panose="020B0400000000000000" pitchFamily="50" charset="-128"/>
              </a:rPr>
              <a:t>ジェットー媒質</a:t>
            </a:r>
            <a:endParaRPr kumimoji="1" lang="en-US" altLang="ja-JP" sz="2000" dirty="0">
              <a:solidFill>
                <a:schemeClr val="bg2"/>
              </a:solidFill>
              <a:latin typeface="Yu Gothic UI Semilight" panose="020B0400000000000000" pitchFamily="50" charset="-128"/>
              <a:ea typeface="Yu Gothic UI Semilight" panose="020B0400000000000000" pitchFamily="50" charset="-128"/>
            </a:endParaRPr>
          </a:p>
          <a:p>
            <a:pPr algn="ctr"/>
            <a:r>
              <a:rPr kumimoji="1" lang="ja-JP" altLang="en-US" sz="2000" dirty="0">
                <a:solidFill>
                  <a:schemeClr val="bg2"/>
                </a:solidFill>
                <a:latin typeface="Yu Gothic UI Semilight" panose="020B0400000000000000" pitchFamily="50" charset="-128"/>
                <a:ea typeface="Yu Gothic UI Semilight" panose="020B0400000000000000" pitchFamily="50" charset="-128"/>
              </a:rPr>
              <a:t>相互作用</a:t>
            </a:r>
            <a:endParaRPr kumimoji="1" lang="en-US" altLang="ja-JP" sz="2000" dirty="0">
              <a:solidFill>
                <a:schemeClr val="bg2"/>
              </a:solidFill>
              <a:latin typeface="Yu Gothic UI Semilight" panose="020B0400000000000000" pitchFamily="50" charset="-128"/>
              <a:ea typeface="Yu Gothic UI Semilight" panose="020B0400000000000000" pitchFamily="50" charset="-128"/>
            </a:endParaRPr>
          </a:p>
        </p:txBody>
      </p:sp>
      <p:sp>
        <p:nvSpPr>
          <p:cNvPr id="48" name="テキスト ボックス 47">
            <a:extLst>
              <a:ext uri="{FF2B5EF4-FFF2-40B4-BE49-F238E27FC236}">
                <a16:creationId xmlns:a16="http://schemas.microsoft.com/office/drawing/2014/main" id="{9D49C34C-A3EB-4E28-BEA0-8B938A8D7516}"/>
              </a:ext>
            </a:extLst>
          </p:cNvPr>
          <p:cNvSpPr txBox="1"/>
          <p:nvPr/>
        </p:nvSpPr>
        <p:spPr>
          <a:xfrm>
            <a:off x="6067826" y="2256504"/>
            <a:ext cx="1809212" cy="461665"/>
          </a:xfrm>
          <a:prstGeom prst="rect">
            <a:avLst/>
          </a:prstGeom>
          <a:noFill/>
        </p:spPr>
        <p:txBody>
          <a:bodyPr wrap="square" rtlCol="0">
            <a:spAutoFit/>
          </a:bodyPr>
          <a:lstStyle/>
          <a:p>
            <a:pPr algn="ctr"/>
            <a:r>
              <a:rPr kumimoji="1" lang="ja-JP" altLang="en-US" sz="2400" dirty="0">
                <a:solidFill>
                  <a:schemeClr val="tx1"/>
                </a:solidFill>
                <a:latin typeface="Yu Gothic UI Semilight" panose="020B0400000000000000" pitchFamily="50" charset="-128"/>
                <a:ea typeface="Yu Gothic UI Semilight" panose="020B0400000000000000" pitchFamily="50" charset="-128"/>
              </a:rPr>
              <a:t>ハドロン輸送</a:t>
            </a:r>
          </a:p>
        </p:txBody>
      </p:sp>
      <p:sp>
        <p:nvSpPr>
          <p:cNvPr id="49" name="テキスト ボックス 48">
            <a:extLst>
              <a:ext uri="{FF2B5EF4-FFF2-40B4-BE49-F238E27FC236}">
                <a16:creationId xmlns:a16="http://schemas.microsoft.com/office/drawing/2014/main" id="{E01458E8-B2E9-4172-A0B2-F48E70BF4DB2}"/>
              </a:ext>
            </a:extLst>
          </p:cNvPr>
          <p:cNvSpPr txBox="1"/>
          <p:nvPr/>
        </p:nvSpPr>
        <p:spPr>
          <a:xfrm>
            <a:off x="7323040" y="3063727"/>
            <a:ext cx="1107996" cy="461665"/>
          </a:xfrm>
          <a:prstGeom prst="rect">
            <a:avLst/>
          </a:prstGeom>
          <a:noFill/>
        </p:spPr>
        <p:txBody>
          <a:bodyPr wrap="none" rtlCol="0">
            <a:spAutoFit/>
          </a:bodyPr>
          <a:lstStyle/>
          <a:p>
            <a:r>
              <a:rPr kumimoji="1" lang="ja-JP" altLang="en-US" sz="2400" dirty="0">
                <a:solidFill>
                  <a:schemeClr val="tx1"/>
                </a:solidFill>
                <a:latin typeface="Yu Gothic UI Semilight" panose="020B0400000000000000" pitchFamily="50" charset="-128"/>
                <a:ea typeface="Yu Gothic UI Semilight" panose="020B0400000000000000" pitchFamily="50" charset="-128"/>
              </a:rPr>
              <a:t>再結合</a:t>
            </a:r>
          </a:p>
        </p:txBody>
      </p:sp>
      <p:cxnSp>
        <p:nvCxnSpPr>
          <p:cNvPr id="50" name="直線矢印コネクタ 49">
            <a:extLst>
              <a:ext uri="{FF2B5EF4-FFF2-40B4-BE49-F238E27FC236}">
                <a16:creationId xmlns:a16="http://schemas.microsoft.com/office/drawing/2014/main" id="{7F0DD7BE-E365-4F22-AD3A-BA952738F040}"/>
              </a:ext>
            </a:extLst>
          </p:cNvPr>
          <p:cNvCxnSpPr>
            <a:cxnSpLocks/>
            <a:stCxn id="40" idx="0"/>
            <a:endCxn id="44" idx="2"/>
          </p:cNvCxnSpPr>
          <p:nvPr/>
        </p:nvCxnSpPr>
        <p:spPr>
          <a:xfrm flipH="1" flipV="1">
            <a:off x="6216585" y="5632196"/>
            <a:ext cx="750625" cy="3682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A4F5C180-98C0-44DF-85C0-890387D7FE53}"/>
              </a:ext>
            </a:extLst>
          </p:cNvPr>
          <p:cNvCxnSpPr>
            <a:cxnSpLocks/>
            <a:stCxn id="44" idx="0"/>
          </p:cNvCxnSpPr>
          <p:nvPr/>
        </p:nvCxnSpPr>
        <p:spPr>
          <a:xfrm flipV="1">
            <a:off x="6216585" y="4886424"/>
            <a:ext cx="0" cy="2841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79BE92FD-C977-42A1-AEC1-7E2DD303F89E}"/>
              </a:ext>
            </a:extLst>
          </p:cNvPr>
          <p:cNvCxnSpPr>
            <a:cxnSpLocks/>
            <a:endCxn id="48" idx="2"/>
          </p:cNvCxnSpPr>
          <p:nvPr/>
        </p:nvCxnSpPr>
        <p:spPr>
          <a:xfrm flipV="1">
            <a:off x="6223473" y="2718169"/>
            <a:ext cx="748959" cy="12024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D15C3A-7B46-4206-9922-E740FD0B6A34}"/>
              </a:ext>
            </a:extLst>
          </p:cNvPr>
          <p:cNvCxnSpPr>
            <a:cxnSpLocks/>
            <a:stCxn id="41" idx="0"/>
            <a:endCxn id="42" idx="2"/>
          </p:cNvCxnSpPr>
          <p:nvPr/>
        </p:nvCxnSpPr>
        <p:spPr>
          <a:xfrm flipV="1">
            <a:off x="10094829" y="4524097"/>
            <a:ext cx="0" cy="14830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634EF30C-D020-43E5-976F-F5887AA51210}"/>
              </a:ext>
            </a:extLst>
          </p:cNvPr>
          <p:cNvCxnSpPr>
            <a:cxnSpLocks/>
            <a:stCxn id="42" idx="0"/>
            <a:endCxn id="43" idx="2"/>
          </p:cNvCxnSpPr>
          <p:nvPr/>
        </p:nvCxnSpPr>
        <p:spPr>
          <a:xfrm flipV="1">
            <a:off x="10094829" y="3502248"/>
            <a:ext cx="0" cy="5601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B9212274-3931-46C4-8F3D-D64CA7553AFF}"/>
              </a:ext>
            </a:extLst>
          </p:cNvPr>
          <p:cNvCxnSpPr>
            <a:cxnSpLocks/>
            <a:stCxn id="42" idx="0"/>
            <a:endCxn id="49" idx="2"/>
          </p:cNvCxnSpPr>
          <p:nvPr/>
        </p:nvCxnSpPr>
        <p:spPr>
          <a:xfrm flipH="1" flipV="1">
            <a:off x="7877038" y="3525392"/>
            <a:ext cx="2217791" cy="5370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6831C7BE-6763-487F-8CA7-3CB49932C9A2}"/>
              </a:ext>
            </a:extLst>
          </p:cNvPr>
          <p:cNvCxnSpPr>
            <a:cxnSpLocks/>
            <a:endCxn id="49" idx="2"/>
          </p:cNvCxnSpPr>
          <p:nvPr/>
        </p:nvCxnSpPr>
        <p:spPr>
          <a:xfrm flipV="1">
            <a:off x="6223473" y="3525392"/>
            <a:ext cx="1653565" cy="3951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02F19E6-06EC-46F4-A2D6-C640A6EA28FC}"/>
              </a:ext>
            </a:extLst>
          </p:cNvPr>
          <p:cNvCxnSpPr>
            <a:cxnSpLocks/>
            <a:stCxn id="40" idx="0"/>
            <a:endCxn id="42" idx="2"/>
          </p:cNvCxnSpPr>
          <p:nvPr/>
        </p:nvCxnSpPr>
        <p:spPr>
          <a:xfrm flipV="1">
            <a:off x="6967210" y="4524097"/>
            <a:ext cx="3127619" cy="14763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D0BBFFAD-70BA-4BED-9EC8-E35D69C56144}"/>
              </a:ext>
            </a:extLst>
          </p:cNvPr>
          <p:cNvCxnSpPr>
            <a:cxnSpLocks/>
            <a:stCxn id="49" idx="0"/>
            <a:endCxn id="48" idx="2"/>
          </p:cNvCxnSpPr>
          <p:nvPr/>
        </p:nvCxnSpPr>
        <p:spPr>
          <a:xfrm flipH="1" flipV="1">
            <a:off x="6972432" y="2718169"/>
            <a:ext cx="904606" cy="3455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6DF3EED6-71DA-4C36-B172-3CC48E67D3C3}"/>
              </a:ext>
            </a:extLst>
          </p:cNvPr>
          <p:cNvCxnSpPr>
            <a:cxnSpLocks/>
            <a:stCxn id="43" idx="0"/>
            <a:endCxn id="72" idx="3"/>
          </p:cNvCxnSpPr>
          <p:nvPr/>
        </p:nvCxnSpPr>
        <p:spPr>
          <a:xfrm flipH="1" flipV="1">
            <a:off x="8756043" y="1873014"/>
            <a:ext cx="1338786" cy="11675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3818ACC-6DA5-4564-88C5-3724307F8B29}"/>
              </a:ext>
            </a:extLst>
          </p:cNvPr>
          <p:cNvCxnSpPr>
            <a:cxnSpLocks/>
            <a:stCxn id="48" idx="0"/>
            <a:endCxn id="72" idx="1"/>
          </p:cNvCxnSpPr>
          <p:nvPr/>
        </p:nvCxnSpPr>
        <p:spPr>
          <a:xfrm flipV="1">
            <a:off x="6972432" y="1873014"/>
            <a:ext cx="811843" cy="3834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2" name="図 71">
            <a:extLst>
              <a:ext uri="{FF2B5EF4-FFF2-40B4-BE49-F238E27FC236}">
                <a16:creationId xmlns:a16="http://schemas.microsoft.com/office/drawing/2014/main" id="{7996EF3B-4E0D-4172-9ED5-AAB014EEAF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4275" y="1566139"/>
            <a:ext cx="971768" cy="613749"/>
          </a:xfrm>
          <a:prstGeom prst="rect">
            <a:avLst/>
          </a:prstGeom>
        </p:spPr>
      </p:pic>
      <p:grpSp>
        <p:nvGrpSpPr>
          <p:cNvPr id="63" name="グループ化 62">
            <a:extLst>
              <a:ext uri="{FF2B5EF4-FFF2-40B4-BE49-F238E27FC236}">
                <a16:creationId xmlns:a16="http://schemas.microsoft.com/office/drawing/2014/main" id="{AD4232D7-BEB7-406D-A60D-75BAC93C9EA2}"/>
              </a:ext>
            </a:extLst>
          </p:cNvPr>
          <p:cNvGrpSpPr>
            <a:grpSpLocks noChangeAspect="1"/>
          </p:cNvGrpSpPr>
          <p:nvPr/>
        </p:nvGrpSpPr>
        <p:grpSpPr>
          <a:xfrm>
            <a:off x="411208" y="2042553"/>
            <a:ext cx="4179271" cy="4068689"/>
            <a:chOff x="424110" y="2058883"/>
            <a:chExt cx="3762758" cy="3663194"/>
          </a:xfrm>
        </p:grpSpPr>
        <p:sp>
          <p:nvSpPr>
            <p:cNvPr id="64" name="Line 3">
              <a:extLst>
                <a:ext uri="{FF2B5EF4-FFF2-40B4-BE49-F238E27FC236}">
                  <a16:creationId xmlns:a16="http://schemas.microsoft.com/office/drawing/2014/main" id="{760BFBB6-F2A9-49BC-AC0F-ECF99A2B2F55}"/>
                </a:ext>
              </a:extLst>
            </p:cNvPr>
            <p:cNvSpPr>
              <a:spLocks noChangeAspect="1" noChangeShapeType="1"/>
            </p:cNvSpPr>
            <p:nvPr/>
          </p:nvSpPr>
          <p:spPr bwMode="auto">
            <a:xfrm flipV="1">
              <a:off x="2246195" y="2677126"/>
              <a:ext cx="0" cy="2462449"/>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6" name="Line 4">
              <a:extLst>
                <a:ext uri="{FF2B5EF4-FFF2-40B4-BE49-F238E27FC236}">
                  <a16:creationId xmlns:a16="http://schemas.microsoft.com/office/drawing/2014/main" id="{E996A5FC-28AC-41EC-A7BE-7FEEA6D78B44}"/>
                </a:ext>
              </a:extLst>
            </p:cNvPr>
            <p:cNvSpPr>
              <a:spLocks noChangeAspect="1" noChangeShapeType="1"/>
            </p:cNvSpPr>
            <p:nvPr/>
          </p:nvSpPr>
          <p:spPr bwMode="auto">
            <a:xfrm>
              <a:off x="604133" y="4837395"/>
              <a:ext cx="3240405"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7" name="Freeform 5">
              <a:extLst>
                <a:ext uri="{FF2B5EF4-FFF2-40B4-BE49-F238E27FC236}">
                  <a16:creationId xmlns:a16="http://schemas.microsoft.com/office/drawing/2014/main" id="{43EF96A1-07B2-4716-8537-95D49674400C}"/>
                </a:ext>
              </a:extLst>
            </p:cNvPr>
            <p:cNvSpPr>
              <a:spLocks noChangeAspect="1"/>
            </p:cNvSpPr>
            <p:nvPr/>
          </p:nvSpPr>
          <p:spPr bwMode="auto">
            <a:xfrm>
              <a:off x="1910582" y="3032028"/>
              <a:ext cx="2142268" cy="2151268"/>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69" name="Freeform 6">
              <a:extLst>
                <a:ext uri="{FF2B5EF4-FFF2-40B4-BE49-F238E27FC236}">
                  <a16:creationId xmlns:a16="http://schemas.microsoft.com/office/drawing/2014/main" id="{CC683B8D-788E-4F67-B911-E58F76334B71}"/>
                </a:ext>
              </a:extLst>
            </p:cNvPr>
            <p:cNvSpPr>
              <a:spLocks noChangeAspect="1"/>
            </p:cNvSpPr>
            <p:nvPr/>
          </p:nvSpPr>
          <p:spPr bwMode="auto">
            <a:xfrm>
              <a:off x="424110" y="3032028"/>
              <a:ext cx="2166699" cy="2151268"/>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latin typeface="+mn-lt"/>
              </a:endParaRPr>
            </a:p>
          </p:txBody>
        </p:sp>
        <p:sp>
          <p:nvSpPr>
            <p:cNvPr id="70" name="Freeform 7">
              <a:extLst>
                <a:ext uri="{FF2B5EF4-FFF2-40B4-BE49-F238E27FC236}">
                  <a16:creationId xmlns:a16="http://schemas.microsoft.com/office/drawing/2014/main" id="{CE3DAA7B-14DE-4D11-95DB-4266C742B53F}"/>
                </a:ext>
              </a:extLst>
            </p:cNvPr>
            <p:cNvSpPr>
              <a:spLocks noChangeAspect="1"/>
            </p:cNvSpPr>
            <p:nvPr/>
          </p:nvSpPr>
          <p:spPr bwMode="auto">
            <a:xfrm>
              <a:off x="800871" y="2895725"/>
              <a:ext cx="2957513" cy="161377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latin typeface="+mn-lt"/>
              </a:endParaRPr>
            </a:p>
          </p:txBody>
        </p:sp>
        <p:sp>
          <p:nvSpPr>
            <p:cNvPr id="71" name="Text Box 8">
              <a:extLst>
                <a:ext uri="{FF2B5EF4-FFF2-40B4-BE49-F238E27FC236}">
                  <a16:creationId xmlns:a16="http://schemas.microsoft.com/office/drawing/2014/main" id="{E4EE3A29-8161-47FF-BC1B-578388AB9A42}"/>
                </a:ext>
              </a:extLst>
            </p:cNvPr>
            <p:cNvSpPr txBox="1">
              <a:spLocks noChangeAspect="1" noChangeArrowheads="1"/>
            </p:cNvSpPr>
            <p:nvPr/>
          </p:nvSpPr>
          <p:spPr bwMode="auto">
            <a:xfrm>
              <a:off x="2374783" y="4812963"/>
              <a:ext cx="278125" cy="3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effectLst/>
                  <a:latin typeface="+mn-lt"/>
                  <a:cs typeface="Arial" charset="0"/>
                </a:rPr>
                <a:t>0</a:t>
              </a:r>
            </a:p>
          </p:txBody>
        </p:sp>
        <p:sp>
          <p:nvSpPr>
            <p:cNvPr id="73" name="AutoShape 9">
              <a:extLst>
                <a:ext uri="{FF2B5EF4-FFF2-40B4-BE49-F238E27FC236}">
                  <a16:creationId xmlns:a16="http://schemas.microsoft.com/office/drawing/2014/main" id="{91E2D893-91A4-4531-A849-B961B09289FF}"/>
                </a:ext>
              </a:extLst>
            </p:cNvPr>
            <p:cNvSpPr>
              <a:spLocks noChangeAspect="1" noChangeArrowheads="1"/>
            </p:cNvSpPr>
            <p:nvPr/>
          </p:nvSpPr>
          <p:spPr bwMode="auto">
            <a:xfrm rot="2704117">
              <a:off x="1779422" y="4902975"/>
              <a:ext cx="276463" cy="513064"/>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74" name="Text Box 10">
              <a:extLst>
                <a:ext uri="{FF2B5EF4-FFF2-40B4-BE49-F238E27FC236}">
                  <a16:creationId xmlns:a16="http://schemas.microsoft.com/office/drawing/2014/main" id="{5F64315B-8A6D-4916-B2C8-5315D9B255B8}"/>
                </a:ext>
              </a:extLst>
            </p:cNvPr>
            <p:cNvSpPr txBox="1">
              <a:spLocks noChangeAspect="1" noChangeArrowheads="1"/>
            </p:cNvSpPr>
            <p:nvPr/>
          </p:nvSpPr>
          <p:spPr bwMode="auto">
            <a:xfrm>
              <a:off x="2796735" y="4477161"/>
              <a:ext cx="1390133" cy="3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collision</a:t>
              </a:r>
              <a:r>
                <a:rPr kumimoji="0" lang="ja-JP" altLang="en-US" sz="2000" dirty="0">
                  <a:solidFill>
                    <a:schemeClr val="tx1"/>
                  </a:solidFill>
                  <a:latin typeface="Yu Gothic UI Semilight" panose="020B0400000000000000" pitchFamily="50" charset="-128"/>
                  <a:ea typeface="Yu Gothic UI Semilight" panose="020B0400000000000000" pitchFamily="50" charset="-128"/>
                  <a:cs typeface="Arial" charset="0"/>
                </a:rPr>
                <a:t> </a:t>
              </a:r>
              <a:r>
                <a:rPr kumimoji="0" lang="en-US" altLang="ja-JP" sz="2000" dirty="0">
                  <a:solidFill>
                    <a:schemeClr val="tx1"/>
                  </a:solidFill>
                  <a:latin typeface="Yu Gothic UI Semilight" panose="020B0400000000000000" pitchFamily="50" charset="-128"/>
                  <a:ea typeface="Yu Gothic UI Semilight" panose="020B0400000000000000" pitchFamily="50" charset="-128"/>
                  <a:cs typeface="Arial" charset="0"/>
                </a:rPr>
                <a:t>axis</a:t>
              </a:r>
              <a:endParaRPr kumimoji="0" lang="en-US" altLang="ja-JP" sz="20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76" name="Text Box 11">
              <a:extLst>
                <a:ext uri="{FF2B5EF4-FFF2-40B4-BE49-F238E27FC236}">
                  <a16:creationId xmlns:a16="http://schemas.microsoft.com/office/drawing/2014/main" id="{16D8F01E-40C9-42E1-B9BC-16F09F9AE6AB}"/>
                </a:ext>
              </a:extLst>
            </p:cNvPr>
            <p:cNvSpPr txBox="1">
              <a:spLocks noChangeAspect="1" noChangeArrowheads="1"/>
            </p:cNvSpPr>
            <p:nvPr/>
          </p:nvSpPr>
          <p:spPr bwMode="auto">
            <a:xfrm rot="16200000">
              <a:off x="1722725" y="2197579"/>
              <a:ext cx="693047" cy="41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Yu Gothic UI Semilight" panose="020B0400000000000000" pitchFamily="50" charset="-128"/>
                  <a:ea typeface="Yu Gothic UI Semilight" panose="020B0400000000000000" pitchFamily="50" charset="-128"/>
                  <a:cs typeface="Arial" charset="0"/>
                </a:rPr>
                <a:t>time</a:t>
              </a:r>
              <a:endParaRPr kumimoji="0" lang="en-US" altLang="ja-JP" sz="2400" dirty="0">
                <a:solidFill>
                  <a:schemeClr val="tx1"/>
                </a:solidFill>
                <a:effectLst/>
                <a:latin typeface="Yu Gothic UI Semilight" panose="020B0400000000000000" pitchFamily="50" charset="-128"/>
                <a:ea typeface="Yu Gothic UI Semilight" panose="020B0400000000000000" pitchFamily="50" charset="-128"/>
                <a:cs typeface="Arial" charset="0"/>
              </a:endParaRPr>
            </a:p>
          </p:txBody>
        </p:sp>
        <p:sp>
          <p:nvSpPr>
            <p:cNvPr id="77" name="Oval 12">
              <a:extLst>
                <a:ext uri="{FF2B5EF4-FFF2-40B4-BE49-F238E27FC236}">
                  <a16:creationId xmlns:a16="http://schemas.microsoft.com/office/drawing/2014/main" id="{D4C5069B-7E0A-4A80-99BD-5B314D78F4D3}"/>
                </a:ext>
              </a:extLst>
            </p:cNvPr>
            <p:cNvSpPr>
              <a:spLocks noChangeAspect="1" noChangeArrowheads="1"/>
            </p:cNvSpPr>
            <p:nvPr/>
          </p:nvSpPr>
          <p:spPr bwMode="auto">
            <a:xfrm>
              <a:off x="1481100" y="2945874"/>
              <a:ext cx="87440"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78" name="Oval 13">
              <a:extLst>
                <a:ext uri="{FF2B5EF4-FFF2-40B4-BE49-F238E27FC236}">
                  <a16:creationId xmlns:a16="http://schemas.microsoft.com/office/drawing/2014/main" id="{067851B4-4311-412F-96D8-8DE4552D3F16}"/>
                </a:ext>
              </a:extLst>
            </p:cNvPr>
            <p:cNvSpPr>
              <a:spLocks noChangeAspect="1" noChangeArrowheads="1"/>
            </p:cNvSpPr>
            <p:nvPr/>
          </p:nvSpPr>
          <p:spPr bwMode="auto">
            <a:xfrm>
              <a:off x="2100892" y="2957447"/>
              <a:ext cx="86153"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79" name="Oval 14">
              <a:extLst>
                <a:ext uri="{FF2B5EF4-FFF2-40B4-BE49-F238E27FC236}">
                  <a16:creationId xmlns:a16="http://schemas.microsoft.com/office/drawing/2014/main" id="{066A1D5F-8FCF-4396-97FB-8B7A531D032C}"/>
                </a:ext>
              </a:extLst>
            </p:cNvPr>
            <p:cNvSpPr>
              <a:spLocks noChangeAspect="1" noChangeArrowheads="1"/>
            </p:cNvSpPr>
            <p:nvPr/>
          </p:nvSpPr>
          <p:spPr bwMode="auto">
            <a:xfrm>
              <a:off x="2144611" y="3173474"/>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0" name="Oval 15">
              <a:extLst>
                <a:ext uri="{FF2B5EF4-FFF2-40B4-BE49-F238E27FC236}">
                  <a16:creationId xmlns:a16="http://schemas.microsoft.com/office/drawing/2014/main" id="{0BB24E9D-99EB-4924-9A05-151992CBA47C}"/>
                </a:ext>
              </a:extLst>
            </p:cNvPr>
            <p:cNvSpPr>
              <a:spLocks noChangeAspect="1" noChangeArrowheads="1"/>
            </p:cNvSpPr>
            <p:nvPr/>
          </p:nvSpPr>
          <p:spPr bwMode="auto">
            <a:xfrm>
              <a:off x="1971018" y="3109180"/>
              <a:ext cx="86154"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2" name="Oval 16">
              <a:extLst>
                <a:ext uri="{FF2B5EF4-FFF2-40B4-BE49-F238E27FC236}">
                  <a16:creationId xmlns:a16="http://schemas.microsoft.com/office/drawing/2014/main" id="{9F841B69-C8FE-4CE9-9327-2DF07611DC54}"/>
                </a:ext>
              </a:extLst>
            </p:cNvPr>
            <p:cNvSpPr>
              <a:spLocks noChangeAspect="1" noChangeArrowheads="1"/>
            </p:cNvSpPr>
            <p:nvPr/>
          </p:nvSpPr>
          <p:spPr bwMode="auto">
            <a:xfrm>
              <a:off x="2419789" y="3150328"/>
              <a:ext cx="87440"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3" name="Oval 17">
              <a:extLst>
                <a:ext uri="{FF2B5EF4-FFF2-40B4-BE49-F238E27FC236}">
                  <a16:creationId xmlns:a16="http://schemas.microsoft.com/office/drawing/2014/main" id="{8D725D54-DC40-4067-AFD4-67A64B32EFD5}"/>
                </a:ext>
              </a:extLst>
            </p:cNvPr>
            <p:cNvSpPr>
              <a:spLocks noChangeAspect="1" noChangeArrowheads="1"/>
            </p:cNvSpPr>
            <p:nvPr/>
          </p:nvSpPr>
          <p:spPr bwMode="auto">
            <a:xfrm>
              <a:off x="2273199" y="2957447"/>
              <a:ext cx="86153" cy="86153"/>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4" name="Oval 18">
              <a:extLst>
                <a:ext uri="{FF2B5EF4-FFF2-40B4-BE49-F238E27FC236}">
                  <a16:creationId xmlns:a16="http://schemas.microsoft.com/office/drawing/2014/main" id="{FBEC3CFA-D126-46A7-BEA9-F57620B0C86B}"/>
                </a:ext>
              </a:extLst>
            </p:cNvPr>
            <p:cNvSpPr>
              <a:spLocks noChangeAspect="1" noChangeArrowheads="1"/>
            </p:cNvSpPr>
            <p:nvPr/>
          </p:nvSpPr>
          <p:spPr bwMode="auto">
            <a:xfrm>
              <a:off x="1644405" y="2945874"/>
              <a:ext cx="86154"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5" name="Oval 19">
              <a:extLst>
                <a:ext uri="{FF2B5EF4-FFF2-40B4-BE49-F238E27FC236}">
                  <a16:creationId xmlns:a16="http://schemas.microsoft.com/office/drawing/2014/main" id="{5712106F-B73B-46C3-9DCE-21684B502005}"/>
                </a:ext>
              </a:extLst>
            </p:cNvPr>
            <p:cNvSpPr>
              <a:spLocks noChangeAspect="1" noChangeArrowheads="1"/>
            </p:cNvSpPr>
            <p:nvPr/>
          </p:nvSpPr>
          <p:spPr bwMode="auto">
            <a:xfrm>
              <a:off x="1888722" y="2904726"/>
              <a:ext cx="87440"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6" name="Oval 20">
              <a:extLst>
                <a:ext uri="{FF2B5EF4-FFF2-40B4-BE49-F238E27FC236}">
                  <a16:creationId xmlns:a16="http://schemas.microsoft.com/office/drawing/2014/main" id="{CFB49946-B7E0-4357-AB10-BB2E04914489}"/>
                </a:ext>
              </a:extLst>
            </p:cNvPr>
            <p:cNvSpPr>
              <a:spLocks noChangeAspect="1" noChangeArrowheads="1"/>
            </p:cNvSpPr>
            <p:nvPr/>
          </p:nvSpPr>
          <p:spPr bwMode="auto">
            <a:xfrm>
              <a:off x="1766564" y="3109180"/>
              <a:ext cx="86153" cy="86153"/>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7" name="Oval 21">
              <a:extLst>
                <a:ext uri="{FF2B5EF4-FFF2-40B4-BE49-F238E27FC236}">
                  <a16:creationId xmlns:a16="http://schemas.microsoft.com/office/drawing/2014/main" id="{0509AFA3-B0CC-4E94-88FD-2BD90DD436EB}"/>
                </a:ext>
              </a:extLst>
            </p:cNvPr>
            <p:cNvSpPr>
              <a:spLocks noChangeAspect="1" noChangeArrowheads="1"/>
            </p:cNvSpPr>
            <p:nvPr/>
          </p:nvSpPr>
          <p:spPr bwMode="auto">
            <a:xfrm>
              <a:off x="2624242" y="2987021"/>
              <a:ext cx="86154" cy="8615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8" name="Oval 22">
              <a:extLst>
                <a:ext uri="{FF2B5EF4-FFF2-40B4-BE49-F238E27FC236}">
                  <a16:creationId xmlns:a16="http://schemas.microsoft.com/office/drawing/2014/main" id="{2BD88D3F-E5C2-486B-9AB3-FE83DCF34D45}"/>
                </a:ext>
              </a:extLst>
            </p:cNvPr>
            <p:cNvSpPr>
              <a:spLocks noChangeAspect="1" noChangeArrowheads="1"/>
            </p:cNvSpPr>
            <p:nvPr/>
          </p:nvSpPr>
          <p:spPr bwMode="auto">
            <a:xfrm>
              <a:off x="2665390" y="3150328"/>
              <a:ext cx="86154" cy="86153"/>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89" name="Oval 23">
              <a:extLst>
                <a:ext uri="{FF2B5EF4-FFF2-40B4-BE49-F238E27FC236}">
                  <a16:creationId xmlns:a16="http://schemas.microsoft.com/office/drawing/2014/main" id="{6D918A66-0CFA-4489-9DBA-619F7DFEC008}"/>
                </a:ext>
              </a:extLst>
            </p:cNvPr>
            <p:cNvSpPr>
              <a:spLocks noChangeAspect="1" noChangeArrowheads="1"/>
            </p:cNvSpPr>
            <p:nvPr/>
          </p:nvSpPr>
          <p:spPr bwMode="auto">
            <a:xfrm>
              <a:off x="2869845" y="2945874"/>
              <a:ext cx="86153" cy="8615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0" name="Oval 24">
              <a:extLst>
                <a:ext uri="{FF2B5EF4-FFF2-40B4-BE49-F238E27FC236}">
                  <a16:creationId xmlns:a16="http://schemas.microsoft.com/office/drawing/2014/main" id="{25707C2B-07D9-4A29-9082-96FAB0CF22DC}"/>
                </a:ext>
              </a:extLst>
            </p:cNvPr>
            <p:cNvSpPr>
              <a:spLocks noChangeAspect="1" noChangeArrowheads="1"/>
            </p:cNvSpPr>
            <p:nvPr/>
          </p:nvSpPr>
          <p:spPr bwMode="auto">
            <a:xfrm>
              <a:off x="2787549" y="3064174"/>
              <a:ext cx="86153" cy="8615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1" name="Oval 25">
              <a:extLst>
                <a:ext uri="{FF2B5EF4-FFF2-40B4-BE49-F238E27FC236}">
                  <a16:creationId xmlns:a16="http://schemas.microsoft.com/office/drawing/2014/main" id="{E69F1E93-CA78-47B4-B3FC-F1EB472D4544}"/>
                </a:ext>
              </a:extLst>
            </p:cNvPr>
            <p:cNvSpPr>
              <a:spLocks noChangeAspect="1" noChangeArrowheads="1"/>
            </p:cNvSpPr>
            <p:nvPr/>
          </p:nvSpPr>
          <p:spPr bwMode="auto">
            <a:xfrm>
              <a:off x="2460937" y="2863578"/>
              <a:ext cx="86153" cy="87439"/>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2" name="Oval 26">
              <a:extLst>
                <a:ext uri="{FF2B5EF4-FFF2-40B4-BE49-F238E27FC236}">
                  <a16:creationId xmlns:a16="http://schemas.microsoft.com/office/drawing/2014/main" id="{A6A84BAB-6DCF-40C3-B43F-71F819910EC1}"/>
                </a:ext>
              </a:extLst>
            </p:cNvPr>
            <p:cNvSpPr>
              <a:spLocks noChangeAspect="1" noChangeArrowheads="1"/>
            </p:cNvSpPr>
            <p:nvPr/>
          </p:nvSpPr>
          <p:spPr bwMode="auto">
            <a:xfrm>
              <a:off x="1236783" y="2823716"/>
              <a:ext cx="86153" cy="8615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3" name="Oval 27">
              <a:extLst>
                <a:ext uri="{FF2B5EF4-FFF2-40B4-BE49-F238E27FC236}">
                  <a16:creationId xmlns:a16="http://schemas.microsoft.com/office/drawing/2014/main" id="{D3B416F2-80F5-4D7B-BD23-DA3F13C422C8}"/>
                </a:ext>
              </a:extLst>
            </p:cNvPr>
            <p:cNvSpPr>
              <a:spLocks noChangeAspect="1" noChangeArrowheads="1"/>
            </p:cNvSpPr>
            <p:nvPr/>
          </p:nvSpPr>
          <p:spPr bwMode="auto">
            <a:xfrm>
              <a:off x="2333635" y="2741420"/>
              <a:ext cx="86154" cy="8615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4" name="Oval 28">
              <a:extLst>
                <a:ext uri="{FF2B5EF4-FFF2-40B4-BE49-F238E27FC236}">
                  <a16:creationId xmlns:a16="http://schemas.microsoft.com/office/drawing/2014/main" id="{66691BB9-EEE4-44A4-9F09-8AB4273BE05C}"/>
                </a:ext>
              </a:extLst>
            </p:cNvPr>
            <p:cNvSpPr>
              <a:spLocks noChangeAspect="1" noChangeArrowheads="1"/>
            </p:cNvSpPr>
            <p:nvPr/>
          </p:nvSpPr>
          <p:spPr bwMode="auto">
            <a:xfrm>
              <a:off x="1439952" y="2782568"/>
              <a:ext cx="86153" cy="8615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5" name="Oval 29">
              <a:extLst>
                <a:ext uri="{FF2B5EF4-FFF2-40B4-BE49-F238E27FC236}">
                  <a16:creationId xmlns:a16="http://schemas.microsoft.com/office/drawing/2014/main" id="{C2326CED-DE29-413C-BBA2-71CD6EB267C9}"/>
                </a:ext>
              </a:extLst>
            </p:cNvPr>
            <p:cNvSpPr>
              <a:spLocks noChangeAspect="1" noChangeArrowheads="1"/>
            </p:cNvSpPr>
            <p:nvPr/>
          </p:nvSpPr>
          <p:spPr bwMode="auto">
            <a:xfrm>
              <a:off x="1762706" y="2818572"/>
              <a:ext cx="86154" cy="8615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6" name="Oval 30">
              <a:extLst>
                <a:ext uri="{FF2B5EF4-FFF2-40B4-BE49-F238E27FC236}">
                  <a16:creationId xmlns:a16="http://schemas.microsoft.com/office/drawing/2014/main" id="{16AEFD04-E3F8-4748-9327-85A1E8907E9D}"/>
                </a:ext>
              </a:extLst>
            </p:cNvPr>
            <p:cNvSpPr>
              <a:spLocks noChangeAspect="1" noChangeArrowheads="1"/>
            </p:cNvSpPr>
            <p:nvPr/>
          </p:nvSpPr>
          <p:spPr bwMode="auto">
            <a:xfrm>
              <a:off x="2665390" y="2777424"/>
              <a:ext cx="86154" cy="8615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7" name="Oval 31">
              <a:extLst>
                <a:ext uri="{FF2B5EF4-FFF2-40B4-BE49-F238E27FC236}">
                  <a16:creationId xmlns:a16="http://schemas.microsoft.com/office/drawing/2014/main" id="{75B67F1D-0299-4C77-94D1-6182B76B7571}"/>
                </a:ext>
              </a:extLst>
            </p:cNvPr>
            <p:cNvSpPr>
              <a:spLocks noChangeAspect="1" noChangeArrowheads="1"/>
            </p:cNvSpPr>
            <p:nvPr/>
          </p:nvSpPr>
          <p:spPr bwMode="auto">
            <a:xfrm>
              <a:off x="3110303" y="2904726"/>
              <a:ext cx="86154" cy="86154"/>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8" name="Oval 32">
              <a:extLst>
                <a:ext uri="{FF2B5EF4-FFF2-40B4-BE49-F238E27FC236}">
                  <a16:creationId xmlns:a16="http://schemas.microsoft.com/office/drawing/2014/main" id="{D9AD4B27-26EE-45D0-8476-FAE99F8858C7}"/>
                </a:ext>
              </a:extLst>
            </p:cNvPr>
            <p:cNvSpPr>
              <a:spLocks noChangeAspect="1" noChangeArrowheads="1"/>
            </p:cNvSpPr>
            <p:nvPr/>
          </p:nvSpPr>
          <p:spPr bwMode="auto">
            <a:xfrm>
              <a:off x="2905849" y="2782568"/>
              <a:ext cx="86153" cy="86153"/>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99" name="AutoShape 33">
              <a:extLst>
                <a:ext uri="{FF2B5EF4-FFF2-40B4-BE49-F238E27FC236}">
                  <a16:creationId xmlns:a16="http://schemas.microsoft.com/office/drawing/2014/main" id="{0B5074B5-0E62-4946-8FCC-9598804A0E5F}"/>
                </a:ext>
              </a:extLst>
            </p:cNvPr>
            <p:cNvSpPr>
              <a:spLocks noChangeAspect="1" noChangeArrowheads="1"/>
            </p:cNvSpPr>
            <p:nvPr/>
          </p:nvSpPr>
          <p:spPr bwMode="auto">
            <a:xfrm>
              <a:off x="2098892" y="4670232"/>
              <a:ext cx="285464" cy="326612"/>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n-lt"/>
              </a:endParaRPr>
            </a:p>
          </p:txBody>
        </p:sp>
        <p:sp>
          <p:nvSpPr>
            <p:cNvPr id="100" name="Oval 34">
              <a:extLst>
                <a:ext uri="{FF2B5EF4-FFF2-40B4-BE49-F238E27FC236}">
                  <a16:creationId xmlns:a16="http://schemas.microsoft.com/office/drawing/2014/main" id="{829A69AA-3CDA-4806-8E80-64AFF55A4E34}"/>
                </a:ext>
              </a:extLst>
            </p:cNvPr>
            <p:cNvSpPr>
              <a:spLocks noChangeAspect="1" noChangeArrowheads="1"/>
            </p:cNvSpPr>
            <p:nvPr/>
          </p:nvSpPr>
          <p:spPr bwMode="auto">
            <a:xfrm>
              <a:off x="1400089" y="535431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sp>
          <p:nvSpPr>
            <p:cNvPr id="101" name="AutoShape 39">
              <a:extLst>
                <a:ext uri="{FF2B5EF4-FFF2-40B4-BE49-F238E27FC236}">
                  <a16:creationId xmlns:a16="http://schemas.microsoft.com/office/drawing/2014/main" id="{ED1026B1-79F4-4CD7-83CD-1F02D634CED8}"/>
                </a:ext>
              </a:extLst>
            </p:cNvPr>
            <p:cNvSpPr>
              <a:spLocks noChangeAspect="1" noChangeArrowheads="1"/>
            </p:cNvSpPr>
            <p:nvPr/>
          </p:nvSpPr>
          <p:spPr bwMode="auto">
            <a:xfrm rot="18900000">
              <a:off x="2444220" y="4917120"/>
              <a:ext cx="276464" cy="455200"/>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latin typeface="+mn-lt"/>
              </a:endParaRPr>
            </a:p>
          </p:txBody>
        </p:sp>
        <p:sp>
          <p:nvSpPr>
            <p:cNvPr id="102" name="Oval 34">
              <a:extLst>
                <a:ext uri="{FF2B5EF4-FFF2-40B4-BE49-F238E27FC236}">
                  <a16:creationId xmlns:a16="http://schemas.microsoft.com/office/drawing/2014/main" id="{C7F9131F-872D-4472-A485-FA258E87A9DF}"/>
                </a:ext>
              </a:extLst>
            </p:cNvPr>
            <p:cNvSpPr>
              <a:spLocks noChangeAspect="1" noChangeArrowheads="1"/>
            </p:cNvSpPr>
            <p:nvPr/>
          </p:nvSpPr>
          <p:spPr bwMode="auto">
            <a:xfrm>
              <a:off x="2675988" y="5336237"/>
              <a:ext cx="366475" cy="367760"/>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latin typeface="+mn-lt"/>
                <a:cs typeface="Arial" charset="0"/>
              </a:endParaRPr>
            </a:p>
          </p:txBody>
        </p:sp>
        <p:cxnSp>
          <p:nvCxnSpPr>
            <p:cNvPr id="103" name="直線矢印コネクタ 102">
              <a:extLst>
                <a:ext uri="{FF2B5EF4-FFF2-40B4-BE49-F238E27FC236}">
                  <a16:creationId xmlns:a16="http://schemas.microsoft.com/office/drawing/2014/main" id="{54BE5386-CBC0-4B8E-B918-E5555B304A4A}"/>
                </a:ext>
              </a:extLst>
            </p:cNvPr>
            <p:cNvCxnSpPr/>
            <p:nvPr/>
          </p:nvCxnSpPr>
          <p:spPr>
            <a:xfrm flipV="1">
              <a:off x="2241623" y="2718692"/>
              <a:ext cx="305466" cy="210679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04" name="直線矢印コネクタ 103">
              <a:extLst>
                <a:ext uri="{FF2B5EF4-FFF2-40B4-BE49-F238E27FC236}">
                  <a16:creationId xmlns:a16="http://schemas.microsoft.com/office/drawing/2014/main" id="{53F67457-9CDF-47EF-B9D7-BA496457FC4C}"/>
                </a:ext>
              </a:extLst>
            </p:cNvPr>
            <p:cNvCxnSpPr>
              <a:cxnSpLocks/>
            </p:cNvCxnSpPr>
            <p:nvPr/>
          </p:nvCxnSpPr>
          <p:spPr>
            <a:xfrm flipH="1" flipV="1">
              <a:off x="1782353" y="2743880"/>
              <a:ext cx="453771" cy="210679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grpSp>
      <p:sp>
        <p:nvSpPr>
          <p:cNvPr id="3" name="テキスト ボックス 2">
            <a:extLst>
              <a:ext uri="{FF2B5EF4-FFF2-40B4-BE49-F238E27FC236}">
                <a16:creationId xmlns:a16="http://schemas.microsoft.com/office/drawing/2014/main" id="{E12782C5-5827-4854-A768-63FCE512BD68}"/>
              </a:ext>
            </a:extLst>
          </p:cNvPr>
          <p:cNvSpPr txBox="1"/>
          <p:nvPr/>
        </p:nvSpPr>
        <p:spPr>
          <a:xfrm>
            <a:off x="1839085" y="3894034"/>
            <a:ext cx="1133644" cy="369332"/>
          </a:xfrm>
          <a:prstGeom prst="rect">
            <a:avLst/>
          </a:prstGeom>
          <a:noFill/>
        </p:spPr>
        <p:txBody>
          <a:bodyPr wrap="none" rtlCol="0">
            <a:spAutoFit/>
          </a:bodyPr>
          <a:lstStyle/>
          <a:p>
            <a:pPr algn="l"/>
            <a:r>
              <a:rPr kumimoji="1" lang="en-US" altLang="ja-JP" dirty="0">
                <a:effectLst/>
              </a:rPr>
              <a:t>QGP fluid</a:t>
            </a:r>
            <a:endParaRPr kumimoji="1" lang="ja-JP" altLang="en-US" dirty="0">
              <a:effectLst/>
            </a:endParaRPr>
          </a:p>
        </p:txBody>
      </p:sp>
      <p:sp>
        <p:nvSpPr>
          <p:cNvPr id="105" name="テキスト ボックス 104">
            <a:extLst>
              <a:ext uri="{FF2B5EF4-FFF2-40B4-BE49-F238E27FC236}">
                <a16:creationId xmlns:a16="http://schemas.microsoft.com/office/drawing/2014/main" id="{20B47C20-07B8-4B3F-A564-F459191D15C2}"/>
              </a:ext>
            </a:extLst>
          </p:cNvPr>
          <p:cNvSpPr txBox="1"/>
          <p:nvPr/>
        </p:nvSpPr>
        <p:spPr>
          <a:xfrm>
            <a:off x="3143779" y="2540215"/>
            <a:ext cx="1303562" cy="369332"/>
          </a:xfrm>
          <a:prstGeom prst="rect">
            <a:avLst/>
          </a:prstGeom>
          <a:noFill/>
        </p:spPr>
        <p:txBody>
          <a:bodyPr wrap="none" rtlCol="0">
            <a:spAutoFit/>
          </a:bodyPr>
          <a:lstStyle/>
          <a:p>
            <a:pPr algn="l"/>
            <a:r>
              <a:rPr kumimoji="1" lang="en-US" altLang="ja-JP" dirty="0">
                <a:effectLst/>
              </a:rPr>
              <a:t>hadron gas</a:t>
            </a:r>
            <a:endParaRPr kumimoji="1" lang="ja-JP" altLang="en-US" dirty="0">
              <a:effectLst/>
            </a:endParaRPr>
          </a:p>
        </p:txBody>
      </p:sp>
      <p:sp>
        <p:nvSpPr>
          <p:cNvPr id="106" name="テキスト ボックス 105">
            <a:extLst>
              <a:ext uri="{FF2B5EF4-FFF2-40B4-BE49-F238E27FC236}">
                <a16:creationId xmlns:a16="http://schemas.microsoft.com/office/drawing/2014/main" id="{90630D75-AD96-4579-B483-FCBDCBE77D45}"/>
              </a:ext>
            </a:extLst>
          </p:cNvPr>
          <p:cNvSpPr txBox="1"/>
          <p:nvPr/>
        </p:nvSpPr>
        <p:spPr>
          <a:xfrm>
            <a:off x="251978" y="5633088"/>
            <a:ext cx="1173719" cy="646331"/>
          </a:xfrm>
          <a:prstGeom prst="rect">
            <a:avLst/>
          </a:prstGeom>
          <a:noFill/>
        </p:spPr>
        <p:txBody>
          <a:bodyPr wrap="none" rtlCol="0">
            <a:spAutoFit/>
          </a:bodyPr>
          <a:lstStyle/>
          <a:p>
            <a:pPr algn="l"/>
            <a:r>
              <a:rPr kumimoji="1" lang="en-US" altLang="ja-JP" dirty="0">
                <a:effectLst/>
              </a:rPr>
              <a:t>Gluon </a:t>
            </a:r>
          </a:p>
          <a:p>
            <a:pPr algn="l"/>
            <a:r>
              <a:rPr kumimoji="1" lang="en-US" altLang="ja-JP" dirty="0">
                <a:effectLst/>
              </a:rPr>
              <a:t>saturation</a:t>
            </a:r>
            <a:endParaRPr kumimoji="1" lang="ja-JP" altLang="en-US" dirty="0">
              <a:effectLst/>
            </a:endParaRPr>
          </a:p>
        </p:txBody>
      </p:sp>
      <p:sp>
        <p:nvSpPr>
          <p:cNvPr id="107" name="テキスト ボックス 106">
            <a:extLst>
              <a:ext uri="{FF2B5EF4-FFF2-40B4-BE49-F238E27FC236}">
                <a16:creationId xmlns:a16="http://schemas.microsoft.com/office/drawing/2014/main" id="{F99F1221-03EB-4848-B446-72D8DA96C377}"/>
              </a:ext>
            </a:extLst>
          </p:cNvPr>
          <p:cNvSpPr txBox="1"/>
          <p:nvPr/>
        </p:nvSpPr>
        <p:spPr>
          <a:xfrm>
            <a:off x="1579812" y="2382038"/>
            <a:ext cx="428322" cy="369332"/>
          </a:xfrm>
          <a:prstGeom prst="rect">
            <a:avLst/>
          </a:prstGeom>
          <a:noFill/>
        </p:spPr>
        <p:txBody>
          <a:bodyPr wrap="none" rtlCol="0">
            <a:spAutoFit/>
          </a:bodyPr>
          <a:lstStyle/>
          <a:p>
            <a:pPr algn="l"/>
            <a:r>
              <a:rPr kumimoji="1" lang="en-US" altLang="ja-JP" dirty="0">
                <a:effectLst/>
              </a:rPr>
              <a:t>jet</a:t>
            </a:r>
            <a:endParaRPr kumimoji="1" lang="ja-JP" altLang="en-US" dirty="0">
              <a:effectLst/>
            </a:endParaRPr>
          </a:p>
        </p:txBody>
      </p:sp>
      <p:sp>
        <p:nvSpPr>
          <p:cNvPr id="108" name="テキスト ボックス 107">
            <a:extLst>
              <a:ext uri="{FF2B5EF4-FFF2-40B4-BE49-F238E27FC236}">
                <a16:creationId xmlns:a16="http://schemas.microsoft.com/office/drawing/2014/main" id="{FE14FDF2-AFFF-4805-8718-4CDFA9814C54}"/>
              </a:ext>
            </a:extLst>
          </p:cNvPr>
          <p:cNvSpPr txBox="1"/>
          <p:nvPr/>
        </p:nvSpPr>
        <p:spPr>
          <a:xfrm>
            <a:off x="2620521" y="2360614"/>
            <a:ext cx="428322" cy="369332"/>
          </a:xfrm>
          <a:prstGeom prst="rect">
            <a:avLst/>
          </a:prstGeom>
          <a:noFill/>
        </p:spPr>
        <p:txBody>
          <a:bodyPr wrap="none" rtlCol="0">
            <a:spAutoFit/>
          </a:bodyPr>
          <a:lstStyle/>
          <a:p>
            <a:pPr algn="ctr"/>
            <a:r>
              <a:rPr kumimoji="1" lang="en-US" altLang="ja-JP" dirty="0">
                <a:effectLst/>
              </a:rPr>
              <a:t>jet</a:t>
            </a:r>
            <a:endParaRPr kumimoji="1" lang="ja-JP" altLang="en-US" dirty="0">
              <a:effectLst/>
            </a:endParaRPr>
          </a:p>
        </p:txBody>
      </p:sp>
      <p:cxnSp>
        <p:nvCxnSpPr>
          <p:cNvPr id="109" name="直線矢印コネクタ 108">
            <a:extLst>
              <a:ext uri="{FF2B5EF4-FFF2-40B4-BE49-F238E27FC236}">
                <a16:creationId xmlns:a16="http://schemas.microsoft.com/office/drawing/2014/main" id="{5AB0F816-DD19-4DF1-BA3D-F40F6CCF5829}"/>
              </a:ext>
            </a:extLst>
          </p:cNvPr>
          <p:cNvCxnSpPr>
            <a:cxnSpLocks/>
            <a:stCxn id="43" idx="0"/>
            <a:endCxn id="48" idx="2"/>
          </p:cNvCxnSpPr>
          <p:nvPr/>
        </p:nvCxnSpPr>
        <p:spPr>
          <a:xfrm flipH="1" flipV="1">
            <a:off x="6972432" y="2718169"/>
            <a:ext cx="3122397" cy="322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グループ化 124">
            <a:extLst>
              <a:ext uri="{FF2B5EF4-FFF2-40B4-BE49-F238E27FC236}">
                <a16:creationId xmlns:a16="http://schemas.microsoft.com/office/drawing/2014/main" id="{58CEAAEA-0794-4B61-A683-3901ED4BD938}"/>
              </a:ext>
            </a:extLst>
          </p:cNvPr>
          <p:cNvGrpSpPr>
            <a:grpSpLocks noChangeAspect="1"/>
          </p:cNvGrpSpPr>
          <p:nvPr/>
        </p:nvGrpSpPr>
        <p:grpSpPr>
          <a:xfrm>
            <a:off x="11162575" y="5335073"/>
            <a:ext cx="791146" cy="1728871"/>
            <a:chOff x="1795273" y="2610896"/>
            <a:chExt cx="1977865" cy="4322177"/>
          </a:xfrm>
        </p:grpSpPr>
        <p:pic>
          <p:nvPicPr>
            <p:cNvPr id="126" name="グラフィックス 125" descr="装飾的な円">
              <a:extLst>
                <a:ext uri="{FF2B5EF4-FFF2-40B4-BE49-F238E27FC236}">
                  <a16:creationId xmlns:a16="http://schemas.microsoft.com/office/drawing/2014/main" id="{60B7353A-8D45-48F0-9042-42CFD2F09FA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00000">
              <a:off x="2444035" y="2610896"/>
              <a:ext cx="680338" cy="4322177"/>
            </a:xfrm>
            <a:prstGeom prst="rect">
              <a:avLst/>
            </a:prstGeom>
          </p:spPr>
        </p:pic>
        <p:pic>
          <p:nvPicPr>
            <p:cNvPr id="127" name="グラフィックス 126" descr="中心点から放射状に広がる複数の円">
              <a:extLst>
                <a:ext uri="{FF2B5EF4-FFF2-40B4-BE49-F238E27FC236}">
                  <a16:creationId xmlns:a16="http://schemas.microsoft.com/office/drawing/2014/main" id="{130BCF4B-E0BF-4277-B1F1-934E9B90A47B}"/>
                </a:ext>
              </a:extLst>
            </p:cNvPr>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5273" y="3331796"/>
              <a:ext cx="1977865" cy="2880000"/>
            </a:xfrm>
            <a:prstGeom prst="rect">
              <a:avLst/>
            </a:prstGeom>
          </p:spPr>
        </p:pic>
      </p:grpSp>
    </p:spTree>
    <p:extLst>
      <p:ext uri="{BB962C8B-B14F-4D97-AF65-F5344CB8AC3E}">
        <p14:creationId xmlns:p14="http://schemas.microsoft.com/office/powerpoint/2010/main" val="682246254"/>
      </p:ext>
    </p:extLst>
  </p:cSld>
  <p:clrMapOvr>
    <a:masterClrMapping/>
  </p:clrMapOvr>
</p:sld>
</file>

<file path=ppt/theme/theme1.xml><?xml version="1.0" encoding="utf-8"?>
<a:theme xmlns:a="http://schemas.openxmlformats.org/drawingml/2006/main" name="テーマ2">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u Gothic UI Semilightづくし">
      <a:majorFont>
        <a:latin typeface="Yu Gothic UI Semilight"/>
        <a:ea typeface="Yu Gothic UI Semilight"/>
        <a:cs typeface=""/>
      </a:majorFont>
      <a:minorFont>
        <a:latin typeface="Yu Gothic UI Semilight"/>
        <a:ea typeface="Yu Gothic UI Semilight"/>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kumimoji="1" sz="2800" dirty="0" smtClean="0"/>
        </a:defPPr>
      </a:lstStyle>
    </a:txDef>
  </a:objectDefaults>
  <a:extraClrSchemeLst/>
  <a:extLst>
    <a:ext uri="{05A4C25C-085E-4340-85A3-A5531E510DB2}">
      <thm15:themeFamily xmlns:thm15="http://schemas.microsoft.com/office/thememl/2012/main" name="テーマ2" id="{02EF607C-1F84-4C3B-8989-FB76661C179A}" vid="{3D23D2D0-FCE4-4671-8E3F-D4684837B88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23280</TotalTime>
  <Words>4244</Words>
  <Application>Microsoft Office PowerPoint</Application>
  <PresentationFormat>ワイド画面</PresentationFormat>
  <Paragraphs>665</Paragraphs>
  <Slides>69</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69</vt:i4>
      </vt:variant>
    </vt:vector>
  </HeadingPairs>
  <TitlesOfParts>
    <vt:vector size="83" baseType="lpstr">
      <vt:lpstr>等线</vt:lpstr>
      <vt:lpstr>ＭＳ Ｐゴシック</vt:lpstr>
      <vt:lpstr>ＭＳ Ｐ明朝</vt:lpstr>
      <vt:lpstr>Yu Gothic UI Light</vt:lpstr>
      <vt:lpstr>Yu Gothic UI Semilight</vt:lpstr>
      <vt:lpstr>游ゴシック</vt:lpstr>
      <vt:lpstr>游ゴシック Light</vt:lpstr>
      <vt:lpstr>Arial</vt:lpstr>
      <vt:lpstr>Calibri</vt:lpstr>
      <vt:lpstr>Cambria Math</vt:lpstr>
      <vt:lpstr>Segoe UI Semibold</vt:lpstr>
      <vt:lpstr>Wingdings</vt:lpstr>
      <vt:lpstr>テーマ2</vt:lpstr>
      <vt:lpstr>1_Office Theme</vt:lpstr>
      <vt:lpstr>高エネルギー原子核衝突反応の 理解の現状と今後　 －現象論の立場から－</vt:lpstr>
      <vt:lpstr>全体の流れ</vt:lpstr>
      <vt:lpstr>はじめに</vt:lpstr>
      <vt:lpstr>高エネルギー原子核衝突反応を 記述する動的模型</vt:lpstr>
      <vt:lpstr>戦略</vt:lpstr>
      <vt:lpstr>ボトムアップ的なアプローチ</vt:lpstr>
      <vt:lpstr>高エネルギー原子核衝突反応の標準的な描像 </vt:lpstr>
      <vt:lpstr>2000年頃の流体模型</vt:lpstr>
      <vt:lpstr>現代的な流体力学ベースの動的模型の例</vt:lpstr>
      <vt:lpstr>Remark 1</vt:lpstr>
      <vt:lpstr>QGP輸送の理解の現状</vt:lpstr>
      <vt:lpstr>事後確率分布を用いた輸送係数の制限の例</vt:lpstr>
      <vt:lpstr>TRAJECTUM*の例</vt:lpstr>
      <vt:lpstr>ベイズ推定の考え方</vt:lpstr>
      <vt:lpstr>TRAJECTUMによる実験結果の再現例</vt:lpstr>
      <vt:lpstr>事後確率分布一覧</vt:lpstr>
      <vt:lpstr>ずれ粘性のパラメータ化と事後確率分布</vt:lpstr>
      <vt:lpstr>体積粘性のパラメータ化と事後確率分布</vt:lpstr>
      <vt:lpstr>物理的なアウトプット</vt:lpstr>
      <vt:lpstr>Remark 2</vt:lpstr>
      <vt:lpstr>現状の流体模型の問題点</vt:lpstr>
      <vt:lpstr>現象論的模型の発展</vt:lpstr>
      <vt:lpstr>粒子収量比</vt:lpstr>
      <vt:lpstr>極低横運動量領域</vt:lpstr>
      <vt:lpstr>因果律を守るための条件</vt:lpstr>
      <vt:lpstr>因果律の破れ：MUSICの場合</vt:lpstr>
      <vt:lpstr>因果律の破れ：VISHNUの場合</vt:lpstr>
      <vt:lpstr>Hydrodynamization（流体化）</vt:lpstr>
      <vt:lpstr>超中心衝突v_2-v_3パズル</vt:lpstr>
      <vt:lpstr>粒子化時の問題</vt:lpstr>
      <vt:lpstr>Remark 3: 現状の流体模型の問題点</vt:lpstr>
      <vt:lpstr>コアーコロナ描像</vt:lpstr>
      <vt:lpstr>コアーコロナ描像</vt:lpstr>
      <vt:lpstr>PowerPoint プレゼンテーション</vt:lpstr>
      <vt:lpstr>PowerPoint プレゼンテーション</vt:lpstr>
      <vt:lpstr>コアーコロナ描像で解決できる(?)部分1</vt:lpstr>
      <vt:lpstr>コアーコロナ描像で解決できる(?)部分2</vt:lpstr>
      <vt:lpstr>コアーコロナ描像で解決できる(?)部分3</vt:lpstr>
      <vt:lpstr>Remark 4</vt:lpstr>
      <vt:lpstr>中心と前後方の物理の相関</vt:lpstr>
      <vt:lpstr>衝突直後の横エネルギー分布</vt:lpstr>
      <vt:lpstr>衝突直後のエネルギー分布</vt:lpstr>
      <vt:lpstr>熱平衡化に至った物質の割合</vt:lpstr>
      <vt:lpstr>前後方ラピディティの物理</vt:lpstr>
      <vt:lpstr>反応領域におけるバリオン生成と輸送</vt:lpstr>
      <vt:lpstr>強いカラー電磁場、負の縦圧力、負の仕事 </vt:lpstr>
      <vt:lpstr>Small x領域のバリオンストッピング</vt:lpstr>
      <vt:lpstr>横エネルギーの時間発展</vt:lpstr>
      <vt:lpstr>Remark 5: 基本的なダイナミクスは どこまで理解できたのか？</vt:lpstr>
      <vt:lpstr>まとめ</vt:lpstr>
      <vt:lpstr>ベイズ推定を用いた輸送係数の解析</vt:lpstr>
      <vt:lpstr>流体方程式の線形化と分散関係</vt:lpstr>
      <vt:lpstr>線形解析で十分か？</vt:lpstr>
      <vt:lpstr>この解析が意味するところ</vt:lpstr>
      <vt:lpstr>MPI ミニマム※</vt:lpstr>
      <vt:lpstr>RHIC-BESエネルギー以下の領域に おける初期ステージの問題</vt:lpstr>
      <vt:lpstr>動的コアーコロナ描像</vt:lpstr>
      <vt:lpstr>ストレンジハドロン収量の増加</vt:lpstr>
      <vt:lpstr>動的コアーコロナ模型 Ver.2 (DCCI2)</vt:lpstr>
      <vt:lpstr>コロナの寄与の重要性1</vt:lpstr>
      <vt:lpstr>コロナの寄与の重要性2</vt:lpstr>
      <vt:lpstr>PowerPoint プレゼンテーション</vt:lpstr>
      <vt:lpstr>Ω yields from e^+ e^- with Monash Tune</vt:lpstr>
      <vt:lpstr>極低横運動量非平衡成分の影響</vt:lpstr>
      <vt:lpstr>揺動流体を用いたQGP輸送</vt:lpstr>
      <vt:lpstr>第3世代流体計算</vt:lpstr>
      <vt:lpstr>粘性流体に足りないもの</vt:lpstr>
      <vt:lpstr>揺動散逸関係</vt:lpstr>
      <vt:lpstr>揺動流体における構成方程式</vt:lpstr>
    </vt:vector>
  </TitlesOfParts>
  <Company>東京大学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of Relativistic Heavy Ion Collisions at LHC</dc:title>
  <dc:creator>平野哲文</dc:creator>
  <cp:lastModifiedBy>平野 哲文 Tetsufumi Hirano</cp:lastModifiedBy>
  <cp:revision>980</cp:revision>
  <dcterms:created xsi:type="dcterms:W3CDTF">2009-02-06T05:04:53Z</dcterms:created>
  <dcterms:modified xsi:type="dcterms:W3CDTF">2022-08-02T07:00:45Z</dcterms:modified>
</cp:coreProperties>
</file>