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50"/>
  </p:notesMasterIdLst>
  <p:sldIdLst>
    <p:sldId id="256" r:id="rId2"/>
    <p:sldId id="530" r:id="rId3"/>
    <p:sldId id="496" r:id="rId4"/>
    <p:sldId id="506" r:id="rId5"/>
    <p:sldId id="397" r:id="rId6"/>
    <p:sldId id="406" r:id="rId7"/>
    <p:sldId id="444" r:id="rId8"/>
    <p:sldId id="439" r:id="rId9"/>
    <p:sldId id="440" r:id="rId10"/>
    <p:sldId id="441" r:id="rId11"/>
    <p:sldId id="414" r:id="rId12"/>
    <p:sldId id="409" r:id="rId13"/>
    <p:sldId id="531" r:id="rId14"/>
    <p:sldId id="476" r:id="rId15"/>
    <p:sldId id="508" r:id="rId16"/>
    <p:sldId id="477" r:id="rId17"/>
    <p:sldId id="538" r:id="rId18"/>
    <p:sldId id="478" r:id="rId19"/>
    <p:sldId id="514" r:id="rId20"/>
    <p:sldId id="511" r:id="rId21"/>
    <p:sldId id="520" r:id="rId22"/>
    <p:sldId id="480" r:id="rId23"/>
    <p:sldId id="482" r:id="rId24"/>
    <p:sldId id="519" r:id="rId25"/>
    <p:sldId id="533" r:id="rId26"/>
    <p:sldId id="557" r:id="rId27"/>
    <p:sldId id="512" r:id="rId28"/>
    <p:sldId id="543" r:id="rId29"/>
    <p:sldId id="544" r:id="rId30"/>
    <p:sldId id="546" r:id="rId31"/>
    <p:sldId id="466" r:id="rId32"/>
    <p:sldId id="293" r:id="rId33"/>
    <p:sldId id="559" r:id="rId34"/>
    <p:sldId id="560" r:id="rId35"/>
    <p:sldId id="565" r:id="rId36"/>
    <p:sldId id="389" r:id="rId37"/>
    <p:sldId id="295" r:id="rId38"/>
    <p:sldId id="474" r:id="rId39"/>
    <p:sldId id="527" r:id="rId40"/>
    <p:sldId id="472" r:id="rId41"/>
    <p:sldId id="418" r:id="rId42"/>
    <p:sldId id="524" r:id="rId43"/>
    <p:sldId id="471" r:id="rId44"/>
    <p:sldId id="453" r:id="rId45"/>
    <p:sldId id="430" r:id="rId46"/>
    <p:sldId id="526" r:id="rId47"/>
    <p:sldId id="521" r:id="rId48"/>
    <p:sldId id="564" r:id="rId49"/>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40"/>
    <a:srgbClr val="00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9" autoAdjust="0"/>
    <p:restoredTop sz="94709" autoAdjust="0"/>
  </p:normalViewPr>
  <p:slideViewPr>
    <p:cSldViewPr>
      <p:cViewPr varScale="1">
        <p:scale>
          <a:sx n="47" d="100"/>
          <a:sy n="47" d="100"/>
        </p:scale>
        <p:origin x="-420" y="-96"/>
      </p:cViewPr>
      <p:guideLst>
        <p:guide orient="horz" pos="2160"/>
        <p:guide pos="2880"/>
      </p:guideLst>
    </p:cSldViewPr>
  </p:slideViewPr>
  <p:outlineViewPr>
    <p:cViewPr>
      <p:scale>
        <a:sx n="33" d="100"/>
        <a:sy n="33" d="100"/>
      </p:scale>
      <p:origin x="42" y="0"/>
    </p:cViewPr>
    <p:sldLst>
      <p:sld r:id="rId1" collapse="1"/>
      <p:sld r:id="rId2" collapse="1"/>
    </p:sldLst>
  </p:outlineViewPr>
  <p:notesTextViewPr>
    <p:cViewPr>
      <p:scale>
        <a:sx n="100" d="100"/>
        <a:sy n="100" d="100"/>
      </p:scale>
      <p:origin x="0" y="0"/>
    </p:cViewPr>
  </p:notesTextViewPr>
  <p:sorterViewPr>
    <p:cViewPr>
      <p:scale>
        <a:sx n="66" d="100"/>
        <a:sy n="66" d="100"/>
      </p:scale>
      <p:origin x="0" y="3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FDD208D-37D1-4C17-B689-B13F4C666A0A}" type="datetimeFigureOut">
              <a:rPr kumimoji="1" lang="ja-JP" altLang="en-US" smtClean="0"/>
              <a:pPr/>
              <a:t>2009/11/24</a:t>
            </a:fld>
            <a:endParaRPr kumimoji="1"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F546E8E-3606-4718-A423-B9C4B1BA43A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9AD949-BA99-4D6F-8CCD-ECDE0C5AAE3A}" type="slidenum">
              <a:rPr lang="zh-CN" altLang="en-US"/>
              <a:pPr/>
              <a:t>11</a:t>
            </a:fld>
            <a:endParaRPr lang="en-US" altLang="zh-CN"/>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12</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14</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15</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FF0E4-C70D-4B0A-AE7C-7F910F07438F}" type="slidenum">
              <a:rPr lang="ja-JP" altLang="en-US" smtClean="0"/>
              <a:pPr/>
              <a:t>16</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FF0E4-C70D-4B0A-AE7C-7F910F07438F}" type="slidenum">
              <a:rPr lang="ja-JP" altLang="en-US" smtClean="0"/>
              <a:pPr/>
              <a:t>17</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FF0E4-C70D-4B0A-AE7C-7F910F07438F}" type="slidenum">
              <a:rPr lang="ja-JP" altLang="en-US" smtClean="0"/>
              <a:pPr/>
              <a:t>18</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20</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21</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FF0E4-C70D-4B0A-AE7C-7F910F07438F}" type="slidenum">
              <a:rPr lang="ja-JP" altLang="en-US" smtClean="0"/>
              <a:pPr/>
              <a:t>22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FF0E4-C70D-4B0A-AE7C-7F910F07438F}" type="slidenum">
              <a:rPr lang="ja-JP" altLang="en-US" smtClean="0"/>
              <a:pPr/>
              <a:t>23</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24</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27</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31</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32</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70660" name="スライド番号プレースホルダ 3"/>
          <p:cNvSpPr>
            <a:spLocks noGrp="1"/>
          </p:cNvSpPr>
          <p:nvPr>
            <p:ph type="sldNum" sz="quarter" idx="5"/>
          </p:nvPr>
        </p:nvSpPr>
        <p:spPr>
          <a:noFill/>
        </p:spPr>
        <p:txBody>
          <a:bodyPr/>
          <a:lstStyle/>
          <a:p>
            <a:fld id="{FE92B74C-2799-4FE8-82C2-72E55F292F7A}" type="slidenum">
              <a:rPr lang="en-US" altLang="ja-JP" smtClean="0">
                <a:latin typeface="Arial" pitchFamily="34" charset="0"/>
              </a:rPr>
              <a:pPr/>
              <a:t>33</a:t>
            </a:fld>
            <a:endParaRPr lang="en-US" altLang="ja-JP"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xfrm>
            <a:off x="990600" y="766763"/>
            <a:ext cx="5118100" cy="3838575"/>
          </a:xfrm>
          <a:noFill/>
          <a:ln w="12700"/>
        </p:spPr>
      </p:sp>
      <p:sp>
        <p:nvSpPr>
          <p:cNvPr id="71683" name="ノート プレースホルダ 2"/>
          <p:cNvSpPr>
            <a:spLocks noGrp="1"/>
          </p:cNvSpPr>
          <p:nvPr>
            <p:ph type="body" idx="1"/>
          </p:nvPr>
        </p:nvSpPr>
        <p:spPr>
          <a:xfrm>
            <a:off x="709429" y="4862882"/>
            <a:ext cx="5680444" cy="4604341"/>
          </a:xfrm>
          <a:noFill/>
          <a:ln/>
        </p:spPr>
        <p:txBody>
          <a:bodyPr/>
          <a:lstStyle/>
          <a:p>
            <a:endParaRPr lang="ja-JP"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a:xfrm>
            <a:off x="990600" y="766763"/>
            <a:ext cx="5118100" cy="3838575"/>
          </a:xfrm>
          <a:noFill/>
          <a:ln w="12700"/>
        </p:spPr>
      </p:sp>
      <p:sp>
        <p:nvSpPr>
          <p:cNvPr id="100355" name="ノート プレースホルダ 2"/>
          <p:cNvSpPr>
            <a:spLocks noGrp="1"/>
          </p:cNvSpPr>
          <p:nvPr>
            <p:ph type="body" idx="1"/>
          </p:nvPr>
        </p:nvSpPr>
        <p:spPr>
          <a:xfrm>
            <a:off x="709429" y="4862882"/>
            <a:ext cx="5680444" cy="4604341"/>
          </a:xfrm>
          <a:noFill/>
          <a:ln/>
        </p:spPr>
        <p:txBody>
          <a:bodyPr/>
          <a:lstStyle/>
          <a:p>
            <a:endParaRPr lang="ja-JP"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36</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37</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4</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38</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a:ln/>
        </p:spPr>
      </p:sp>
      <p:sp>
        <p:nvSpPr>
          <p:cNvPr id="81923"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81924" name="スライド番号プレースホルダ 3"/>
          <p:cNvSpPr>
            <a:spLocks noGrp="1"/>
          </p:cNvSpPr>
          <p:nvPr>
            <p:ph type="sldNum" sz="quarter" idx="5"/>
          </p:nvPr>
        </p:nvSpPr>
        <p:spPr>
          <a:noFill/>
        </p:spPr>
        <p:txBody>
          <a:bodyPr/>
          <a:lstStyle/>
          <a:p>
            <a:fld id="{6FF9268B-EC2F-4654-8494-202A4A6FEAAC}" type="slidenum">
              <a:rPr lang="en-US" altLang="ja-JP" smtClean="0">
                <a:latin typeface="Arial" pitchFamily="34" charset="0"/>
              </a:rPr>
              <a:pPr/>
              <a:t>39</a:t>
            </a:fld>
            <a:endParaRPr lang="en-US" altLang="ja-JP"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40</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41</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latin typeface="Arial" pitchFamily="34" charset="0"/>
            </a:endParaRPr>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437F25-98E7-4BB2-9487-E5C00910593C}" type="slidenum">
              <a:rPr lang="en-US" altLang="ja-JP" smtClean="0">
                <a:latin typeface="Arial" pitchFamily="34" charset="0"/>
              </a:rPr>
              <a:pPr/>
              <a:t>42</a:t>
            </a:fld>
            <a:endParaRPr lang="en-US" altLang="ja-JP"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86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033321-9CA5-4FDF-9447-C1F6ECE99F75}" type="slidenum">
              <a:rPr lang="ja-JP" altLang="en-US" smtClean="0">
                <a:ea typeface="ＭＳ Ｐゴシック" charset="-128"/>
              </a:rPr>
              <a:pPr/>
              <a:t>43</a:t>
            </a:fld>
            <a:endParaRPr lang="ja-JP" altLang="en-US" smtClean="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44</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45</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fontScale="92500" lnSpcReduction="20000"/>
          </a:bodyPr>
          <a:lstStyle/>
          <a:p>
            <a:pPr>
              <a:defRPr/>
            </a:pPr>
            <a:r>
              <a:rPr lang="ja-JP" altLang="en-US" dirty="0" smtClean="0"/>
              <a:t>さて、これまでに生じた問題とその解決策ですが、大きく括ってこの</a:t>
            </a:r>
            <a:r>
              <a:rPr lang="en-US" altLang="ja-JP" dirty="0" smtClean="0"/>
              <a:t>3</a:t>
            </a:r>
            <a:r>
              <a:rPr lang="ja-JP" altLang="en-US" dirty="0" smtClean="0"/>
              <a:t>点です。</a:t>
            </a:r>
            <a:endParaRPr lang="en-US" altLang="ja-JP" dirty="0" smtClean="0"/>
          </a:p>
          <a:p>
            <a:pPr>
              <a:defRPr/>
            </a:pPr>
            <a:endParaRPr lang="en-US" altLang="ja-JP" dirty="0" smtClean="0"/>
          </a:p>
          <a:p>
            <a:pPr>
              <a:defRPr/>
            </a:pPr>
            <a:r>
              <a:rPr lang="ja-JP" altLang="en-US" dirty="0" smtClean="0"/>
              <a:t>最大の問題点は加速器完成の遅延です。本研究の当初計画では、</a:t>
            </a:r>
            <a:r>
              <a:rPr lang="en-US" altLang="ja-JP" dirty="0" smtClean="0"/>
              <a:t>2007</a:t>
            </a:r>
            <a:r>
              <a:rPr lang="ja-JP" altLang="en-US" dirty="0" smtClean="0"/>
              <a:t>年に</a:t>
            </a:r>
            <a:r>
              <a:rPr lang="en-US" altLang="ja-JP" dirty="0" smtClean="0"/>
              <a:t>LHC</a:t>
            </a:r>
            <a:r>
              <a:rPr lang="ja-JP" altLang="en-US" dirty="0" smtClean="0"/>
              <a:t>加速器完成を想定していましたが、</a:t>
            </a:r>
            <a:r>
              <a:rPr lang="en-US" altLang="ja-JP" dirty="0" smtClean="0"/>
              <a:t>1</a:t>
            </a:r>
            <a:r>
              <a:rPr lang="ja-JP" altLang="en-US" dirty="0" smtClean="0"/>
              <a:t>年遅れの</a:t>
            </a:r>
            <a:r>
              <a:rPr lang="en-US" altLang="ja-JP" dirty="0" smtClean="0"/>
              <a:t>2008</a:t>
            </a:r>
            <a:r>
              <a:rPr lang="ja-JP" altLang="en-US" dirty="0" smtClean="0"/>
              <a:t>年</a:t>
            </a:r>
            <a:r>
              <a:rPr lang="en-US" altLang="ja-JP" dirty="0" smtClean="0"/>
              <a:t>9</a:t>
            </a:r>
            <a:r>
              <a:rPr lang="ja-JP" altLang="en-US" dirty="0" smtClean="0"/>
              <a:t>月に完成を迎えたことはマスコミ報道などを通してご存知と思います。期待以上の立ち上がりを</a:t>
            </a:r>
            <a:r>
              <a:rPr lang="ja-JP" altLang="en-US" dirty="0" err="1" smtClean="0"/>
              <a:t>見たの</a:t>
            </a:r>
            <a:r>
              <a:rPr lang="ja-JP" altLang="en-US" dirty="0" smtClean="0"/>
              <a:t>もつかの間、思わぬ重大故障に見舞われ、運転再開を約</a:t>
            </a:r>
            <a:r>
              <a:rPr lang="en-US" altLang="ja-JP" dirty="0" smtClean="0"/>
              <a:t>1</a:t>
            </a:r>
            <a:r>
              <a:rPr lang="ja-JP" altLang="en-US" dirty="0" smtClean="0"/>
              <a:t>年待つことになりました。</a:t>
            </a:r>
            <a:endParaRPr lang="en-US" altLang="ja-JP" dirty="0" smtClean="0"/>
          </a:p>
          <a:p>
            <a:pPr>
              <a:defRPr/>
            </a:pPr>
            <a:endParaRPr lang="en-US" altLang="ja-JP" dirty="0" smtClean="0"/>
          </a:p>
          <a:p>
            <a:pPr>
              <a:defRPr/>
            </a:pPr>
            <a:r>
              <a:rPr lang="ja-JP" altLang="en-US" dirty="0" smtClean="0"/>
              <a:t>つい先日までの信頼すべき情報では、</a:t>
            </a:r>
            <a:r>
              <a:rPr lang="en-US" altLang="ja-JP" dirty="0" smtClean="0"/>
              <a:t>10</a:t>
            </a:r>
            <a:r>
              <a:rPr lang="ja-JP" altLang="en-US" dirty="0" smtClean="0"/>
              <a:t>月初旬陽子衝突、翌</a:t>
            </a:r>
            <a:r>
              <a:rPr lang="en-US" altLang="ja-JP" dirty="0" smtClean="0"/>
              <a:t>10</a:t>
            </a:r>
            <a:r>
              <a:rPr lang="ja-JP" altLang="en-US" dirty="0" smtClean="0"/>
              <a:t>年夏には鉛原子核衝突が予定されていました。ところが、真空系のトラブルが発生し、ビーム入射が約</a:t>
            </a:r>
            <a:r>
              <a:rPr lang="en-US" altLang="ja-JP" dirty="0" smtClean="0"/>
              <a:t>1.5</a:t>
            </a:r>
            <a:r>
              <a:rPr lang="ja-JP" altLang="en-US" dirty="0" smtClean="0"/>
              <a:t>ヶ月遅れます。それでも、順調に進めば、</a:t>
            </a:r>
            <a:r>
              <a:rPr lang="en-US" altLang="ja-JP" dirty="0" smtClean="0"/>
              <a:t>10</a:t>
            </a:r>
            <a:r>
              <a:rPr lang="ja-JP" altLang="en-US" dirty="0" smtClean="0"/>
              <a:t>年度には鉛原子核衝突実験を遂行できると見込んでいます。今後も余談を許さぬところですが、私たちは、与えられた条件の中で最善の結果を求めて最大限の努力を続けます。</a:t>
            </a:r>
            <a:endParaRPr lang="en-US" altLang="ja-JP" dirty="0" smtClean="0"/>
          </a:p>
          <a:p>
            <a:pPr>
              <a:defRPr/>
            </a:pPr>
            <a:endParaRPr lang="en-US" altLang="ja-JP" dirty="0" smtClean="0"/>
          </a:p>
          <a:p>
            <a:pPr>
              <a:defRPr/>
            </a:pPr>
            <a:r>
              <a:rPr lang="en-US" altLang="ja-JP" dirty="0" smtClean="0"/>
              <a:t>2</a:t>
            </a:r>
            <a:r>
              <a:rPr lang="ja-JP" altLang="en-US" dirty="0" smtClean="0"/>
              <a:t>番目に、第</a:t>
            </a:r>
            <a:r>
              <a:rPr lang="en-US" altLang="ja-JP" dirty="0" smtClean="0"/>
              <a:t>4/5</a:t>
            </a:r>
            <a:r>
              <a:rPr lang="ja-JP" altLang="en-US" dirty="0" smtClean="0"/>
              <a:t>号機の</a:t>
            </a:r>
            <a:r>
              <a:rPr lang="en-US" altLang="ja-JP" dirty="0" smtClean="0"/>
              <a:t>PWO</a:t>
            </a:r>
            <a:r>
              <a:rPr lang="ja-JP" altLang="en-US" dirty="0" smtClean="0"/>
              <a:t>結晶供給がロシア側で進んでいません。現地調査をして頂いた頃から気づいていた問題ですが、決定的になったのは、昨年の世界経済破綻です。現在、この問題は私たちの手を離れ、</a:t>
            </a:r>
            <a:r>
              <a:rPr lang="en-US" altLang="ja-JP" dirty="0" smtClean="0"/>
              <a:t>CERN</a:t>
            </a:r>
            <a:r>
              <a:rPr lang="ja-JP" altLang="en-US" dirty="0" smtClean="0"/>
              <a:t>所長とロシア財務担当との間で検討中と聞きます。検出器数が足りないことによる影響ですが、先程話しました検出機内の物質量削減により大幅に光子収量を回復することができ、物理成果に与える影響はあまりないことが分かっています。</a:t>
            </a:r>
            <a:endParaRPr lang="en-US" altLang="ja-JP" dirty="0" smtClean="0"/>
          </a:p>
          <a:p>
            <a:pPr>
              <a:defRPr/>
            </a:pPr>
            <a:endParaRPr lang="en-US" altLang="ja-JP" dirty="0" smtClean="0"/>
          </a:p>
          <a:p>
            <a:pPr>
              <a:defRPr/>
            </a:pPr>
            <a:r>
              <a:rPr lang="en-US" altLang="ja-JP" dirty="0" smtClean="0"/>
              <a:t>3</a:t>
            </a:r>
            <a:r>
              <a:rPr lang="ja-JP" altLang="en-US" dirty="0" smtClean="0"/>
              <a:t>番目は私たちの検出器固有に生じた問題です。筐体内結露や読み出し系不調などを経験しましたが、何れも問題の完全に理解をしたうえで、根本的な解決策を取りました。</a:t>
            </a:r>
            <a:endParaRPr lang="en-US" altLang="ja-JP" dirty="0" smtClean="0"/>
          </a:p>
          <a:p>
            <a:pPr>
              <a:defRPr/>
            </a:pPr>
            <a:endParaRPr lang="en-US" altLang="ja-JP" dirty="0" smtClean="0"/>
          </a:p>
          <a:p>
            <a:pPr>
              <a:defRPr/>
            </a:pPr>
            <a:endParaRPr lang="en-US" altLang="ja-JP" dirty="0" smtClean="0"/>
          </a:p>
        </p:txBody>
      </p:sp>
      <p:sp>
        <p:nvSpPr>
          <p:cNvPr id="92164" name="スライド番号プレースホルダ 3"/>
          <p:cNvSpPr>
            <a:spLocks noGrp="1"/>
          </p:cNvSpPr>
          <p:nvPr>
            <p:ph type="sldNum" sz="quarter" idx="5"/>
          </p:nvPr>
        </p:nvSpPr>
        <p:spPr>
          <a:noFill/>
        </p:spPr>
        <p:txBody>
          <a:bodyPr/>
          <a:lstStyle/>
          <a:p>
            <a:fld id="{AEB1C364-9964-431B-9982-6FB27D61BDC6}" type="slidenum">
              <a:rPr lang="ja-JP" altLang="en-US" smtClean="0">
                <a:latin typeface="Arial" pitchFamily="34" charset="0"/>
              </a:rPr>
              <a:pPr/>
              <a:t>46</a:t>
            </a:fld>
            <a:endParaRPr lang="ja-JP" alt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a:ln/>
        </p:spPr>
      </p:sp>
      <p:sp>
        <p:nvSpPr>
          <p:cNvPr id="95235"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95236" name="スライド番号プレースホルダ 3"/>
          <p:cNvSpPr>
            <a:spLocks noGrp="1"/>
          </p:cNvSpPr>
          <p:nvPr>
            <p:ph type="sldNum" sz="quarter" idx="5"/>
          </p:nvPr>
        </p:nvSpPr>
        <p:spPr>
          <a:noFill/>
        </p:spPr>
        <p:txBody>
          <a:bodyPr/>
          <a:lstStyle/>
          <a:p>
            <a:fld id="{AEDD05F4-876E-4B2C-BD0C-4722A26B30BB}" type="slidenum">
              <a:rPr lang="en-US" altLang="ja-JP" smtClean="0">
                <a:latin typeface="Arial" pitchFamily="34" charset="0"/>
              </a:rPr>
              <a:pPr/>
              <a:t>48</a:t>
            </a:fld>
            <a:endParaRPr lang="en-US" altLang="ja-JP"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5</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FA560-BF0E-4B94-92CE-44ECA474F2C6}" type="slidenum">
              <a:rPr lang="en-US" altLang="ja-JP"/>
              <a:pPr/>
              <a:t>6</a:t>
            </a:fld>
            <a:endParaRPr lang="en-US" altLang="ja-JP"/>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ja-JP" altLang="ja-JP">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7</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546E8E-3606-4718-A423-B9C4B1BA43A3}" type="slidenum">
              <a:rPr kumimoji="1" lang="ja-JP" altLang="en-US" smtClean="0"/>
              <a:pPr/>
              <a:t>8</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76389-8641-49FF-932C-BE1705FEF273}" type="slidenum">
              <a:rPr lang="en-US" altLang="ja-JP"/>
              <a:pPr/>
              <a:t>9</a:t>
            </a:fld>
            <a:endParaRPr lang="en-US" altLang="ja-JP"/>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ja-JP" altLang="ja-JP">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0C7609-9EEE-4E13-B7EF-7E87B89D741A}" type="slidenum">
              <a:rPr lang="en-US" altLang="ja-JP"/>
              <a:pPr/>
              <a:t>10</a:t>
            </a:fld>
            <a:endParaRPr lang="en-US" altLang="ja-JP"/>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ja-JP" altLang="ja-JP">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a:xfrm>
            <a:off x="6705600" y="4206240"/>
            <a:ext cx="960120" cy="457200"/>
          </a:xfrm>
        </p:spPr>
        <p:txBody>
          <a:bodyPr/>
          <a:lstStyle/>
          <a:p>
            <a:r>
              <a:rPr kumimoji="1" lang="en-US" altLang="ja-JP" smtClean="0"/>
              <a:t>29/06/2009</a:t>
            </a:r>
            <a:endParaRPr kumimoji="1" lang="ja-JP" altLang="en-US"/>
          </a:p>
        </p:txBody>
      </p:sp>
      <p:sp>
        <p:nvSpPr>
          <p:cNvPr id="17" name="フッター プレースホルダ 16"/>
          <p:cNvSpPr>
            <a:spLocks noGrp="1"/>
          </p:cNvSpPr>
          <p:nvPr>
            <p:ph type="ftr" sz="quarter" idx="11"/>
          </p:nvPr>
        </p:nvSpPr>
        <p:spPr>
          <a:xfrm>
            <a:off x="5410200" y="4205288"/>
            <a:ext cx="1295400" cy="457200"/>
          </a:xfrm>
        </p:spPr>
        <p:txBody>
          <a:bodyPr/>
          <a:lstStyle/>
          <a:p>
            <a:r>
              <a:rPr kumimoji="1" lang="en-US" altLang="ja-JP" smtClean="0"/>
              <a:t>Heavy Ion Pub 2009/11/20 H.Torii</a:t>
            </a:r>
            <a:endParaRPr kumimoji="1" lang="ja-JP" altLang="en-US"/>
          </a:p>
        </p:txBody>
      </p:sp>
      <p:sp>
        <p:nvSpPr>
          <p:cNvPr id="29" name="スライド番号プレースホル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r>
              <a:rPr kumimoji="1" lang="en-US" altLang="ja-JP" smtClean="0"/>
              <a:t>29/06/2009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143000"/>
            <a:ext cx="6248400" cy="5486400"/>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r>
              <a:rPr kumimoji="1" lang="en-US" altLang="ja-JP" smtClean="0"/>
              <a:t>29/06/2009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8229600" cy="7159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52400" y="914400"/>
            <a:ext cx="4343400" cy="5562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14400"/>
            <a:ext cx="4343400" cy="5562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3886200" y="6553200"/>
            <a:ext cx="2133600" cy="304800"/>
          </a:xfrm>
        </p:spPr>
        <p:txBody>
          <a:bodyPr/>
          <a:lstStyle>
            <a:lvl1pPr>
              <a:defRPr/>
            </a:lvl1pPr>
          </a:lstStyle>
          <a:p>
            <a:r>
              <a:rPr lang="en-US" altLang="ja-JP" smtClean="0"/>
              <a:t>29/06/2009</a:t>
            </a:r>
            <a:endParaRPr lang="en-US" altLang="ja-JP"/>
          </a:p>
        </p:txBody>
      </p:sp>
      <p:sp>
        <p:nvSpPr>
          <p:cNvPr id="6" name="フッター プレースホルダ 5"/>
          <p:cNvSpPr>
            <a:spLocks noGrp="1"/>
          </p:cNvSpPr>
          <p:nvPr>
            <p:ph type="ftr" sz="quarter" idx="11"/>
          </p:nvPr>
        </p:nvSpPr>
        <p:spPr>
          <a:xfrm>
            <a:off x="0" y="6578600"/>
            <a:ext cx="2501900" cy="279400"/>
          </a:xfrm>
        </p:spPr>
        <p:txBody>
          <a:bodyPr/>
          <a:lstStyle>
            <a:lvl1pPr>
              <a:defRPr/>
            </a:lvl1pPr>
          </a:lstStyle>
          <a:p>
            <a:r>
              <a:rPr lang="en-US" altLang="ja-JP" smtClean="0"/>
              <a:t>Heavy Ion Pub 2009/11/20 H.Torii</a:t>
            </a:r>
            <a:endParaRPr lang="en-US" altLang="ja-JP"/>
          </a:p>
        </p:txBody>
      </p:sp>
      <p:sp>
        <p:nvSpPr>
          <p:cNvPr id="7" name="スライド番号プレースホルダ 6"/>
          <p:cNvSpPr>
            <a:spLocks noGrp="1"/>
          </p:cNvSpPr>
          <p:nvPr>
            <p:ph type="sldNum" sz="quarter" idx="12"/>
          </p:nvPr>
        </p:nvSpPr>
        <p:spPr>
          <a:xfrm>
            <a:off x="8382000" y="6553200"/>
            <a:ext cx="762000" cy="304800"/>
          </a:xfrm>
        </p:spPr>
        <p:txBody>
          <a:bodyPr/>
          <a:lstStyle>
            <a:lvl1pPr>
              <a:defRPr/>
            </a:lvl1pPr>
          </a:lstStyle>
          <a:p>
            <a:fld id="{AA0E7BBC-8DDB-4FC1-B232-6141818FA8E2}" type="slidenum">
              <a:rPr lang="en-US" altLang="ja-JP"/>
              <a:pPr/>
              <a:t>&lt;#&gt;</a:t>
            </a:fld>
            <a:endParaRPr lang="en-US" altLang="ja-JP"/>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0" y="0"/>
            <a:ext cx="7620000" cy="8382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304800" y="990600"/>
            <a:ext cx="4191000" cy="5334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990600"/>
            <a:ext cx="4191000" cy="5334000"/>
          </a:xfrm>
        </p:spPr>
        <p:txBody>
          <a:bodyPr/>
          <a:lstStyle/>
          <a:p>
            <a:endParaRPr lang="ja-JP" altLang="en-US"/>
          </a:p>
        </p:txBody>
      </p:sp>
      <p:sp>
        <p:nvSpPr>
          <p:cNvPr id="5" name="日付プレースホルダ 4"/>
          <p:cNvSpPr>
            <a:spLocks noGrp="1"/>
          </p:cNvSpPr>
          <p:nvPr>
            <p:ph type="dt" sz="half" idx="10"/>
          </p:nvPr>
        </p:nvSpPr>
        <p:spPr>
          <a:xfrm>
            <a:off x="3619500" y="6400800"/>
            <a:ext cx="1905000" cy="457200"/>
          </a:xfrm>
        </p:spPr>
        <p:txBody>
          <a:bodyPr/>
          <a:lstStyle>
            <a:lvl1pPr>
              <a:defRPr/>
            </a:lvl1pPr>
          </a:lstStyle>
          <a:p>
            <a:r>
              <a:rPr lang="en-US" altLang="ja-JP" smtClean="0"/>
              <a:t>29/06/2009</a:t>
            </a:r>
            <a:endParaRPr lang="ja-JP" altLang="en-US"/>
          </a:p>
        </p:txBody>
      </p:sp>
      <p:sp>
        <p:nvSpPr>
          <p:cNvPr id="6" name="フッター プレースホルダ 5"/>
          <p:cNvSpPr>
            <a:spLocks noGrp="1"/>
          </p:cNvSpPr>
          <p:nvPr>
            <p:ph type="ftr" sz="quarter" idx="11"/>
          </p:nvPr>
        </p:nvSpPr>
        <p:spPr>
          <a:xfrm>
            <a:off x="0" y="6400800"/>
            <a:ext cx="2895600" cy="457200"/>
          </a:xfrm>
        </p:spPr>
        <p:txBody>
          <a:bodyPr/>
          <a:lstStyle>
            <a:lvl1pPr>
              <a:defRPr/>
            </a:lvl1pPr>
          </a:lstStyle>
          <a:p>
            <a:r>
              <a:rPr lang="en-US" altLang="ja-JP" smtClean="0"/>
              <a:t>Heavy Ion Pub 2009/11/20 H.Torii</a:t>
            </a:r>
            <a:endParaRPr lang="ja-JP" altLang="en-US"/>
          </a:p>
        </p:txBody>
      </p:sp>
      <p:sp>
        <p:nvSpPr>
          <p:cNvPr id="7" name="スライド番号プレースホルダ 6"/>
          <p:cNvSpPr>
            <a:spLocks noGrp="1"/>
          </p:cNvSpPr>
          <p:nvPr>
            <p:ph type="sldNum" sz="quarter" idx="12"/>
          </p:nvPr>
        </p:nvSpPr>
        <p:spPr>
          <a:xfrm>
            <a:off x="7239000" y="6400800"/>
            <a:ext cx="1905000" cy="457200"/>
          </a:xfrm>
        </p:spPr>
        <p:txBody>
          <a:bodyPr/>
          <a:lstStyle>
            <a:lvl1pPr>
              <a:defRPr/>
            </a:lvl1pPr>
          </a:lstStyle>
          <a:p>
            <a:fld id="{8D2FD4A2-2622-4E83-AA3D-5C0C047ED70D}" type="slidenum">
              <a:rPr lang="ja-JP" altLang="en-US"/>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r>
              <a:rPr kumimoji="1" lang="en-US" altLang="ja-JP" smtClean="0"/>
              <a:t>29/06/2009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r>
              <a:rPr kumimoji="1" lang="en-US" altLang="ja-JP" smtClean="0"/>
              <a:t>29/06/2009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r>
              <a:rPr kumimoji="1" lang="en-US" altLang="ja-JP" smtClean="0"/>
              <a:t>29/06/2009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6" name="日付プレースホルダ 25"/>
          <p:cNvSpPr>
            <a:spLocks noGrp="1"/>
          </p:cNvSpPr>
          <p:nvPr>
            <p:ph type="dt" sz="half" idx="10"/>
          </p:nvPr>
        </p:nvSpPr>
        <p:spPr/>
        <p:txBody>
          <a:bodyPr rtlCol="0"/>
          <a:lstStyle/>
          <a:p>
            <a:r>
              <a:rPr kumimoji="1" lang="en-US" altLang="ja-JP" smtClean="0"/>
              <a:t>29/06/2009</a:t>
            </a:r>
            <a:endParaRPr kumimoji="1" lang="ja-JP" altLang="en-US"/>
          </a:p>
        </p:txBody>
      </p:sp>
      <p:sp>
        <p:nvSpPr>
          <p:cNvPr id="27" name="スライド番号プレースホルダ 26"/>
          <p:cNvSpPr>
            <a:spLocks noGrp="1"/>
          </p:cNvSpPr>
          <p:nvPr>
            <p:ph type="sldNum" sz="quarter" idx="11"/>
          </p:nvPr>
        </p:nvSpPr>
        <p:spPr/>
        <p:txBody>
          <a:bodyPr rtlCol="0"/>
          <a:lstStyle/>
          <a:p>
            <a:fld id="{D2D8002D-B5B0-4BAC-B1F6-782DDCCE6D9C}" type="slidenum">
              <a:rPr kumimoji="1" lang="ja-JP" altLang="en-US" smtClean="0"/>
              <a:pPr/>
              <a:t>&lt;#&gt;</a:t>
            </a:fld>
            <a:endParaRPr kumimoji="1" lang="ja-JP" altLang="en-US"/>
          </a:p>
        </p:txBody>
      </p:sp>
      <p:sp>
        <p:nvSpPr>
          <p:cNvPr id="28" name="フッター プレースホルダ 27"/>
          <p:cNvSpPr>
            <a:spLocks noGrp="1"/>
          </p:cNvSpPr>
          <p:nvPr>
            <p:ph type="ftr" sz="quarter" idx="12"/>
          </p:nvPr>
        </p:nvSpPr>
        <p:spPr/>
        <p:txBody>
          <a:bodyPr rtlCol="0"/>
          <a:lstStyle/>
          <a:p>
            <a:r>
              <a:rPr kumimoji="1" lang="en-US" altLang="ja-JP" smtClean="0"/>
              <a:t>Heavy Ion Pub 2009/11/20 H.Torii</a:t>
            </a:r>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a:xfrm>
            <a:off x="6583680" y="612648"/>
            <a:ext cx="957264" cy="457200"/>
          </a:xfrm>
        </p:spPr>
        <p:txBody>
          <a:bodyPr/>
          <a:lstStyle/>
          <a:p>
            <a:r>
              <a:rPr kumimoji="1" lang="en-US" altLang="ja-JP" smtClean="0"/>
              <a:t>29/06/2009</a:t>
            </a:r>
            <a:endParaRPr kumimoji="1" lang="ja-JP" altLang="en-US"/>
          </a:p>
        </p:txBody>
      </p:sp>
      <p:sp>
        <p:nvSpPr>
          <p:cNvPr id="4" name="フッター プレースホルダ 3"/>
          <p:cNvSpPr>
            <a:spLocks noGrp="1"/>
          </p:cNvSpPr>
          <p:nvPr>
            <p:ph type="ftr" sz="quarter" idx="11"/>
          </p:nvPr>
        </p:nvSpPr>
        <p:spPr>
          <a:xfrm>
            <a:off x="5257800" y="612648"/>
            <a:ext cx="1325880" cy="457200"/>
          </a:xfrm>
        </p:spPr>
        <p:txBody>
          <a:bodyPr/>
          <a:lstStyle/>
          <a:p>
            <a:r>
              <a:rPr kumimoji="1" lang="en-US" altLang="ja-JP" smtClean="0"/>
              <a:t>Heavy Ion Pub 2009/11/20 H.Torii</a:t>
            </a:r>
            <a:endParaRPr kumimoji="1" lang="ja-JP" altLang="en-US"/>
          </a:p>
        </p:txBody>
      </p:sp>
      <p:sp>
        <p:nvSpPr>
          <p:cNvPr id="5" name="スライド番号プレースホルダ 4"/>
          <p:cNvSpPr>
            <a:spLocks noGrp="1"/>
          </p:cNvSpPr>
          <p:nvPr>
            <p:ph type="sldNum" sz="quarter" idx="12"/>
          </p:nvPr>
        </p:nvSpPr>
        <p:spPr>
          <a:xfrm>
            <a:off x="8174736" y="2272"/>
            <a:ext cx="762000" cy="365760"/>
          </a:xfrm>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29/06/2009</a:t>
            </a:r>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r>
              <a:rPr kumimoji="1" lang="en-US" altLang="ja-JP" smtClean="0"/>
              <a:t>29/06/2009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29/06/2009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 21"/>
          <p:cNvSpPr>
            <a:spLocks noGrp="1"/>
          </p:cNvSpPr>
          <p:nvPr>
            <p:ph type="title"/>
          </p:nvPr>
        </p:nvSpPr>
        <p:spPr>
          <a:xfrm>
            <a:off x="457200" y="500042"/>
            <a:ext cx="8229600" cy="642942"/>
          </a:xfrm>
          <a:prstGeom prst="rect">
            <a:avLst/>
          </a:prstGeom>
        </p:spPr>
        <p:txBody>
          <a:bodyPr vert="horz" anchor="ctr">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142844" y="1214422"/>
            <a:ext cx="8858312" cy="5500726"/>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4286248" y="0"/>
            <a:ext cx="957264" cy="244584"/>
          </a:xfrm>
          <a:prstGeom prst="rect">
            <a:avLst/>
          </a:prstGeom>
        </p:spPr>
        <p:txBody>
          <a:bodyPr vert="horz"/>
          <a:lstStyle>
            <a:lvl1pPr algn="l" eaLnBrk="1" latinLnBrk="0" hangingPunct="1">
              <a:defRPr kumimoji="0" sz="800" baseline="0">
                <a:solidFill>
                  <a:schemeClr val="bg1"/>
                </a:solidFill>
              </a:defRPr>
            </a:lvl1pPr>
          </a:lstStyle>
          <a:p>
            <a:r>
              <a:rPr kumimoji="1" lang="en-US" altLang="ja-JP" smtClean="0"/>
              <a:t>29/06/2009</a:t>
            </a:r>
            <a:endParaRPr kumimoji="1" lang="ja-JP" altLang="en-US" dirty="0"/>
          </a:p>
        </p:txBody>
      </p:sp>
      <p:sp>
        <p:nvSpPr>
          <p:cNvPr id="3" name="フッター プレースホルダ 2"/>
          <p:cNvSpPr>
            <a:spLocks noGrp="1"/>
          </p:cNvSpPr>
          <p:nvPr>
            <p:ph type="ftr" sz="quarter" idx="3"/>
          </p:nvPr>
        </p:nvSpPr>
        <p:spPr>
          <a:xfrm>
            <a:off x="5500694" y="0"/>
            <a:ext cx="2683202" cy="357166"/>
          </a:xfrm>
          <a:prstGeom prst="rect">
            <a:avLst/>
          </a:prstGeom>
        </p:spPr>
        <p:txBody>
          <a:bodyPr vert="horz"/>
          <a:lstStyle>
            <a:lvl1pPr algn="r" eaLnBrk="1" latinLnBrk="0" hangingPunct="1">
              <a:defRPr kumimoji="0" sz="800" baseline="0">
                <a:solidFill>
                  <a:schemeClr val="bg1"/>
                </a:solidFill>
              </a:defRPr>
            </a:lvl1pPr>
          </a:lstStyle>
          <a:p>
            <a:r>
              <a:rPr kumimoji="1" lang="en-US" altLang="ja-JP" smtClean="0"/>
              <a:t>Heavy Ion Pub 2009/11/20 H.Torii</a:t>
            </a:r>
            <a:endParaRPr kumimoji="1" lang="ja-JP" altLang="en-US" dirty="0"/>
          </a:p>
        </p:txBody>
      </p:sp>
      <p:sp>
        <p:nvSpPr>
          <p:cNvPr id="23" name="スライド番号プレースホル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D2D8002D-B5B0-4BAC-B1F6-782DDCCE6D9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Microsoft_Office_Excel_97-2003_______1.xls"/><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gif"/></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24.xml"/><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1.jpeg"/><Relationship Id="rId4"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69.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6.wmf"/><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8.png"/><Relationship Id="rId5" Type="http://schemas.openxmlformats.org/officeDocument/2006/relationships/image" Target="../media/image85.jpeg"/><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0.jpeg"/><Relationship Id="rId7"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4282" y="2143117"/>
            <a:ext cx="8715436" cy="1457334"/>
          </a:xfrm>
        </p:spPr>
        <p:txBody>
          <a:bodyPr>
            <a:normAutofit/>
          </a:bodyPr>
          <a:lstStyle/>
          <a:p>
            <a:r>
              <a:rPr kumimoji="1" lang="en-US" altLang="ja-JP" dirty="0" smtClean="0"/>
              <a:t>Shine and Shadow</a:t>
            </a:r>
            <a:br>
              <a:rPr kumimoji="1" lang="en-US" altLang="ja-JP" dirty="0" smtClean="0"/>
            </a:br>
            <a:r>
              <a:rPr kumimoji="1" lang="en-US" altLang="ja-JP" dirty="0" smtClean="0"/>
              <a:t>		from Quark Gluon Plasma</a:t>
            </a:r>
            <a:endParaRPr kumimoji="1" lang="ja-JP" altLang="en-US" dirty="0"/>
          </a:p>
        </p:txBody>
      </p:sp>
      <p:pic>
        <p:nvPicPr>
          <p:cNvPr id="12289" name="Picture 1" descr="C:\Users\htorii\Documents\ピクチャ\広島クォーク研ロゴ\lablogo_standard_big.gif"/>
          <p:cNvPicPr>
            <a:picLocks noChangeAspect="1" noChangeArrowheads="1"/>
          </p:cNvPicPr>
          <p:nvPr/>
        </p:nvPicPr>
        <p:blipFill>
          <a:blip r:embed="rId3" cstate="print"/>
          <a:srcRect/>
          <a:stretch>
            <a:fillRect/>
          </a:stretch>
        </p:blipFill>
        <p:spPr bwMode="auto">
          <a:xfrm>
            <a:off x="7000892" y="5532077"/>
            <a:ext cx="2143108" cy="1325923"/>
          </a:xfrm>
          <a:prstGeom prst="rect">
            <a:avLst/>
          </a:prstGeom>
          <a:noFill/>
        </p:spPr>
      </p:pic>
      <p:sp>
        <p:nvSpPr>
          <p:cNvPr id="3" name="サブタイトル 2"/>
          <p:cNvSpPr>
            <a:spLocks noGrp="1"/>
          </p:cNvSpPr>
          <p:nvPr>
            <p:ph type="subTitle" idx="1"/>
          </p:nvPr>
        </p:nvSpPr>
        <p:spPr>
          <a:xfrm>
            <a:off x="457200" y="4033854"/>
            <a:ext cx="8115328" cy="1966914"/>
          </a:xfrm>
        </p:spPr>
        <p:txBody>
          <a:bodyPr>
            <a:normAutofit/>
          </a:bodyPr>
          <a:lstStyle/>
          <a:p>
            <a:r>
              <a:rPr lang="en-US" altLang="ja-JP" dirty="0" smtClean="0"/>
              <a:t>Hisayuki Torii  (Hiroshima Univ. Japan)</a:t>
            </a:r>
          </a:p>
          <a:p>
            <a:r>
              <a:rPr lang="en-US" altLang="ja-JP" dirty="0" smtClean="0"/>
              <a:t>7</a:t>
            </a:r>
            <a:r>
              <a:rPr lang="en-US" altLang="ja-JP" baseline="30000" dirty="0" smtClean="0"/>
              <a:t>th</a:t>
            </a:r>
            <a:r>
              <a:rPr lang="en-US" altLang="ja-JP" dirty="0" smtClean="0"/>
              <a:t> Heavy Ion Pub at Osaka Univ.</a:t>
            </a:r>
          </a:p>
          <a:p>
            <a:r>
              <a:rPr lang="en-US" altLang="ja-JP" dirty="0" smtClean="0"/>
              <a:t>2009/11/17</a:t>
            </a:r>
          </a:p>
          <a:p>
            <a:endParaRPr lang="en-US" altLang="ja-JP" dirty="0" smtClean="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1</a:t>
            </a:fld>
            <a:endParaRPr kumimoji="1" lang="ja-JP"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4"/>
          <p:cNvSpPr>
            <a:spLocks noGrp="1"/>
          </p:cNvSpPr>
          <p:nvPr>
            <p:ph type="sldNum" sz="quarter" idx="12"/>
          </p:nvPr>
        </p:nvSpPr>
        <p:spPr/>
        <p:txBody>
          <a:bodyPr/>
          <a:lstStyle/>
          <a:p>
            <a:fld id="{0B1F7533-CB55-4F2D-9A84-666D6353079C}" type="slidenum">
              <a:rPr lang="en-US" altLang="ja-JP"/>
              <a:pPr/>
              <a:t>10</a:t>
            </a:fld>
            <a:endParaRPr lang="en-US" altLang="ja-JP"/>
          </a:p>
        </p:txBody>
      </p:sp>
      <p:sp>
        <p:nvSpPr>
          <p:cNvPr id="167938" name="Rectangle 2"/>
          <p:cNvSpPr>
            <a:spLocks noGrp="1" noChangeArrowheads="1"/>
          </p:cNvSpPr>
          <p:nvPr>
            <p:ph type="title"/>
          </p:nvPr>
        </p:nvSpPr>
        <p:spPr>
          <a:xfrm>
            <a:off x="457200" y="428604"/>
            <a:ext cx="8229600" cy="500066"/>
          </a:xfrm>
        </p:spPr>
        <p:txBody>
          <a:bodyPr>
            <a:normAutofit fontScale="90000"/>
          </a:bodyPr>
          <a:lstStyle/>
          <a:p>
            <a:r>
              <a:rPr lang="en-US" altLang="ja-JP" dirty="0" smtClean="0"/>
              <a:t>(3) Temperature Sensor</a:t>
            </a:r>
            <a:endParaRPr lang="en-US" altLang="ja-JP" dirty="0"/>
          </a:p>
        </p:txBody>
      </p:sp>
      <p:sp>
        <p:nvSpPr>
          <p:cNvPr id="167946" name="AutoShape 10"/>
          <p:cNvSpPr>
            <a:spLocks noChangeArrowheads="1"/>
          </p:cNvSpPr>
          <p:nvPr/>
        </p:nvSpPr>
        <p:spPr bwMode="auto">
          <a:xfrm>
            <a:off x="4286248" y="1538288"/>
            <a:ext cx="4606927" cy="85566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000" baseline="0" dirty="0"/>
              <a:t>First Direct Photon Excess seen at low pT by In-direct </a:t>
            </a:r>
            <a:r>
              <a:rPr lang="en-US" altLang="ja-JP" sz="2000" baseline="0" dirty="0" smtClean="0"/>
              <a:t>measurement at RHIC</a:t>
            </a:r>
            <a:endParaRPr lang="en-US" altLang="ja-JP" sz="2000" baseline="0" dirty="0"/>
          </a:p>
        </p:txBody>
      </p:sp>
      <p:sp>
        <p:nvSpPr>
          <p:cNvPr id="167947" name="Text Box 11"/>
          <p:cNvSpPr txBox="1">
            <a:spLocks noChangeArrowheads="1"/>
          </p:cNvSpPr>
          <p:nvPr/>
        </p:nvSpPr>
        <p:spPr bwMode="auto">
          <a:xfrm>
            <a:off x="4616450" y="1089025"/>
            <a:ext cx="4230688" cy="366713"/>
          </a:xfrm>
          <a:prstGeom prst="rect">
            <a:avLst/>
          </a:prstGeom>
          <a:noFill/>
          <a:ln w="9525">
            <a:noFill/>
            <a:miter lim="800000"/>
            <a:headEnd/>
            <a:tailEnd/>
          </a:ln>
          <a:effectLst/>
        </p:spPr>
        <p:txBody>
          <a:bodyPr>
            <a:spAutoFit/>
          </a:bodyPr>
          <a:lstStyle/>
          <a:p>
            <a:pPr>
              <a:spcBef>
                <a:spcPct val="50000"/>
              </a:spcBef>
            </a:pPr>
            <a:r>
              <a:rPr lang="en-US" altLang="ja-JP" baseline="0"/>
              <a:t>In-direct (Internal Conversion) method  </a:t>
            </a:r>
          </a:p>
        </p:txBody>
      </p:sp>
      <p:sp>
        <p:nvSpPr>
          <p:cNvPr id="167951" name="AutoShape 15"/>
          <p:cNvSpPr>
            <a:spLocks noChangeArrowheads="1"/>
          </p:cNvSpPr>
          <p:nvPr/>
        </p:nvSpPr>
        <p:spPr bwMode="auto">
          <a:xfrm>
            <a:off x="385763" y="5724525"/>
            <a:ext cx="8372475" cy="1133475"/>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3200" baseline="0" dirty="0">
                <a:solidFill>
                  <a:srgbClr val="FF0000"/>
                </a:solidFill>
              </a:rPr>
              <a:t>LHC with </a:t>
            </a:r>
            <a:r>
              <a:rPr lang="en-US" altLang="ja-JP" sz="3200" baseline="0" dirty="0" smtClean="0">
                <a:solidFill>
                  <a:srgbClr val="FF0000"/>
                </a:solidFill>
              </a:rPr>
              <a:t>precise </a:t>
            </a:r>
            <a:r>
              <a:rPr lang="en-US" altLang="ja-JP" sz="3200" dirty="0" smtClean="0">
                <a:solidFill>
                  <a:srgbClr val="FF0000"/>
                </a:solidFill>
              </a:rPr>
              <a:t>c</a:t>
            </a:r>
            <a:r>
              <a:rPr lang="en-US" altLang="ja-JP" sz="3200" baseline="0" dirty="0" smtClean="0">
                <a:solidFill>
                  <a:srgbClr val="FF0000"/>
                </a:solidFill>
              </a:rPr>
              <a:t>alorimeter</a:t>
            </a:r>
            <a:r>
              <a:rPr lang="en-US" altLang="ja-JP" sz="3200" dirty="0" smtClean="0">
                <a:solidFill>
                  <a:srgbClr val="FF0000"/>
                </a:solidFill>
              </a:rPr>
              <a:t> and</a:t>
            </a:r>
            <a:br>
              <a:rPr lang="en-US" altLang="ja-JP" sz="3200" dirty="0" smtClean="0">
                <a:solidFill>
                  <a:srgbClr val="FF0000"/>
                </a:solidFill>
              </a:rPr>
            </a:br>
            <a:r>
              <a:rPr lang="en-US" altLang="ja-JP" sz="3200" dirty="0" smtClean="0">
                <a:solidFill>
                  <a:srgbClr val="FF0000"/>
                </a:solidFill>
              </a:rPr>
              <a:t>wide energy coverage </a:t>
            </a:r>
            <a:r>
              <a:rPr lang="en-US" altLang="ja-JP" sz="2000" dirty="0" smtClean="0"/>
              <a:t>(down to 0.1GeV)</a:t>
            </a:r>
            <a:endParaRPr lang="en-US" altLang="ja-JP" sz="3200" baseline="0" dirty="0"/>
          </a:p>
        </p:txBody>
      </p:sp>
      <p:grpSp>
        <p:nvGrpSpPr>
          <p:cNvPr id="2" name="Group 18"/>
          <p:cNvGrpSpPr>
            <a:grpSpLocks/>
          </p:cNvGrpSpPr>
          <p:nvPr/>
        </p:nvGrpSpPr>
        <p:grpSpPr bwMode="auto">
          <a:xfrm>
            <a:off x="3071814" y="3143250"/>
            <a:ext cx="5730876" cy="2317750"/>
            <a:chOff x="1935" y="1980"/>
            <a:chExt cx="3610" cy="1460"/>
          </a:xfrm>
        </p:grpSpPr>
        <p:grpSp>
          <p:nvGrpSpPr>
            <p:cNvPr id="3" name="Group 16"/>
            <p:cNvGrpSpPr>
              <a:grpSpLocks/>
            </p:cNvGrpSpPr>
            <p:nvPr/>
          </p:nvGrpSpPr>
          <p:grpSpPr bwMode="auto">
            <a:xfrm>
              <a:off x="1935" y="2295"/>
              <a:ext cx="3610" cy="1145"/>
              <a:chOff x="1935" y="2295"/>
              <a:chExt cx="3610" cy="1145"/>
            </a:xfrm>
          </p:grpSpPr>
          <p:sp>
            <p:nvSpPr>
              <p:cNvPr id="167949" name="AutoShape 13"/>
              <p:cNvSpPr>
                <a:spLocks noChangeArrowheads="1"/>
              </p:cNvSpPr>
              <p:nvPr/>
            </p:nvSpPr>
            <p:spPr bwMode="auto">
              <a:xfrm>
                <a:off x="3420" y="2295"/>
                <a:ext cx="396" cy="512"/>
              </a:xfrm>
              <a:prstGeom prst="downArrow">
                <a:avLst>
                  <a:gd name="adj1" fmla="val 50000"/>
                  <a:gd name="adj2" fmla="val 46528"/>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167950" name="Text Box 14"/>
              <p:cNvSpPr txBox="1">
                <a:spLocks noChangeArrowheads="1"/>
              </p:cNvSpPr>
              <p:nvPr/>
            </p:nvSpPr>
            <p:spPr bwMode="auto">
              <a:xfrm>
                <a:off x="1935" y="2897"/>
                <a:ext cx="3610" cy="543"/>
              </a:xfrm>
              <a:prstGeom prst="rect">
                <a:avLst/>
              </a:prstGeom>
              <a:noFill/>
              <a:ln w="9525">
                <a:noFill/>
                <a:miter lim="800000"/>
                <a:headEnd/>
                <a:tailEnd/>
              </a:ln>
              <a:effectLst/>
            </p:spPr>
            <p:txBody>
              <a:bodyPr wrap="square">
                <a:spAutoFit/>
              </a:bodyPr>
              <a:lstStyle/>
              <a:p>
                <a:pPr marL="342900" indent="-342900">
                  <a:spcBef>
                    <a:spcPct val="50000"/>
                  </a:spcBef>
                  <a:buFontTx/>
                  <a:buAutoNum type="arabicPeriod"/>
                </a:pPr>
                <a:r>
                  <a:rPr lang="en-US" altLang="ja-JP" sz="2000" baseline="0" dirty="0"/>
                  <a:t>Higher Temperature </a:t>
                </a:r>
                <a:r>
                  <a:rPr lang="en-US" altLang="ja-JP" sz="2000" baseline="0" dirty="0">
                    <a:sym typeface="Wingdings" pitchFamily="2" charset="2"/>
                  </a:rPr>
                  <a:t></a:t>
                </a:r>
                <a:r>
                  <a:rPr lang="en-US" altLang="ja-JP" sz="2000" baseline="0" dirty="0"/>
                  <a:t> High </a:t>
                </a:r>
                <a:r>
                  <a:rPr lang="en-US" altLang="ja-JP" sz="2000" baseline="0" dirty="0" smtClean="0"/>
                  <a:t>Energy=LHC</a:t>
                </a:r>
                <a:endParaRPr lang="en-US" altLang="ja-JP" sz="2000" baseline="0" dirty="0"/>
              </a:p>
              <a:p>
                <a:pPr marL="342900" indent="-342900">
                  <a:spcBef>
                    <a:spcPct val="50000"/>
                  </a:spcBef>
                  <a:buFontTx/>
                  <a:buAutoNum type="arabicPeriod"/>
                </a:pPr>
                <a:r>
                  <a:rPr lang="en-US" altLang="ja-JP" sz="2000" baseline="0" dirty="0"/>
                  <a:t>Improved Experimental Calorimeter</a:t>
                </a:r>
              </a:p>
            </p:txBody>
          </p:sp>
        </p:grpSp>
        <p:sp>
          <p:nvSpPr>
            <p:cNvPr id="167953" name="Text Box 17"/>
            <p:cNvSpPr txBox="1">
              <a:spLocks noChangeArrowheads="1"/>
            </p:cNvSpPr>
            <p:nvPr/>
          </p:nvSpPr>
          <p:spPr bwMode="auto">
            <a:xfrm>
              <a:off x="2295" y="1980"/>
              <a:ext cx="2796" cy="291"/>
            </a:xfrm>
            <a:prstGeom prst="rect">
              <a:avLst/>
            </a:prstGeom>
            <a:noFill/>
            <a:ln w="9525">
              <a:noFill/>
              <a:miter lim="800000"/>
              <a:headEnd/>
              <a:tailEnd/>
            </a:ln>
            <a:effectLst/>
          </p:spPr>
          <p:txBody>
            <a:bodyPr wrap="square">
              <a:spAutoFit/>
            </a:bodyPr>
            <a:lstStyle/>
            <a:p>
              <a:pPr algn="ctr">
                <a:spcBef>
                  <a:spcPct val="50000"/>
                </a:spcBef>
              </a:pPr>
              <a:r>
                <a:rPr lang="en-US" altLang="ja-JP" sz="2400" baseline="0" dirty="0"/>
                <a:t>For Direct Measurement</a:t>
              </a:r>
            </a:p>
          </p:txBody>
        </p:sp>
      </p:grpSp>
      <p:pic>
        <p:nvPicPr>
          <p:cNvPr id="14" name="Picture 9" descr="yasuyuki5_0"/>
          <p:cNvPicPr>
            <a:picLocks noChangeAspect="1" noChangeArrowheads="1"/>
          </p:cNvPicPr>
          <p:nvPr/>
        </p:nvPicPr>
        <p:blipFill>
          <a:blip r:embed="rId3" cstate="print"/>
          <a:srcRect/>
          <a:stretch>
            <a:fillRect/>
          </a:stretch>
        </p:blipFill>
        <p:spPr bwMode="auto">
          <a:xfrm>
            <a:off x="1142976" y="1500174"/>
            <a:ext cx="2252672" cy="3000396"/>
          </a:xfrm>
          <a:prstGeom prst="rect">
            <a:avLst/>
          </a:prstGeom>
          <a:noFill/>
        </p:spPr>
      </p:pic>
      <p:sp>
        <p:nvSpPr>
          <p:cNvPr id="15" name="AutoShape 10"/>
          <p:cNvSpPr>
            <a:spLocks noChangeArrowheads="1"/>
          </p:cNvSpPr>
          <p:nvPr/>
        </p:nvSpPr>
        <p:spPr bwMode="auto">
          <a:xfrm>
            <a:off x="1295408" y="928670"/>
            <a:ext cx="2133584" cy="50006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000" baseline="0" smtClean="0"/>
              <a:t>RHIC</a:t>
            </a:r>
            <a:endParaRPr lang="en-US" altLang="ja-JP" sz="2000" baseline="0" dirty="0"/>
          </a:p>
        </p:txBody>
      </p:sp>
      <p:sp>
        <p:nvSpPr>
          <p:cNvPr id="17" name="フッター プレースホルダ 16"/>
          <p:cNvSpPr>
            <a:spLocks noGrp="1"/>
          </p:cNvSpPr>
          <p:nvPr>
            <p:ph type="ftr" sz="quarter" idx="11"/>
          </p:nvPr>
        </p:nvSpPr>
        <p:spPr>
          <a:xfrm>
            <a:off x="5857884" y="0"/>
            <a:ext cx="2286016" cy="457200"/>
          </a:xfrm>
        </p:spPr>
        <p:txBody>
          <a:bodyPr/>
          <a:lstStyle/>
          <a:p>
            <a:r>
              <a:rPr kumimoji="1" lang="en-US" altLang="ja-JP" dirty="0" smtClean="0"/>
              <a:t>Heavy Ion Pub 2009/11/20 </a:t>
            </a:r>
            <a:r>
              <a:rPr kumimoji="1" lang="en-US" altLang="ja-JP" dirty="0" err="1" smtClean="0"/>
              <a:t>H.Torii</a:t>
            </a:r>
            <a:endParaRPr kumimoji="1" lang="ja-JP" alt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288" name="Picture 208"/>
          <p:cNvPicPr>
            <a:picLocks noChangeAspect="1" noChangeArrowheads="1"/>
          </p:cNvPicPr>
          <p:nvPr/>
        </p:nvPicPr>
        <p:blipFill>
          <a:blip r:embed="rId3" cstate="print"/>
          <a:srcRect/>
          <a:stretch>
            <a:fillRect/>
          </a:stretch>
        </p:blipFill>
        <p:spPr bwMode="auto">
          <a:xfrm>
            <a:off x="323850" y="3489126"/>
            <a:ext cx="2592388" cy="2084387"/>
          </a:xfrm>
          <a:prstGeom prst="rect">
            <a:avLst/>
          </a:prstGeom>
          <a:noFill/>
          <a:ln w="9525" algn="ctr">
            <a:noFill/>
            <a:miter lim="800000"/>
            <a:headEnd/>
            <a:tailEnd/>
          </a:ln>
          <a:effectLst/>
        </p:spPr>
      </p:pic>
      <p:pic>
        <p:nvPicPr>
          <p:cNvPr id="558289" name="Picture 209"/>
          <p:cNvPicPr>
            <a:picLocks noChangeAspect="1" noChangeArrowheads="1"/>
          </p:cNvPicPr>
          <p:nvPr/>
        </p:nvPicPr>
        <p:blipFill>
          <a:blip r:embed="rId4" cstate="print"/>
          <a:srcRect/>
          <a:stretch>
            <a:fillRect/>
          </a:stretch>
        </p:blipFill>
        <p:spPr bwMode="auto">
          <a:xfrm>
            <a:off x="3143240" y="3465313"/>
            <a:ext cx="2808287" cy="2108200"/>
          </a:xfrm>
          <a:prstGeom prst="rect">
            <a:avLst/>
          </a:prstGeom>
          <a:noFill/>
          <a:ln w="9525" algn="ctr">
            <a:noFill/>
            <a:miter lim="800000"/>
            <a:headEnd/>
            <a:tailEnd/>
          </a:ln>
          <a:effectLst/>
        </p:spPr>
      </p:pic>
      <p:pic>
        <p:nvPicPr>
          <p:cNvPr id="43" name="Picture 7"/>
          <p:cNvPicPr>
            <a:picLocks noChangeAspect="1" noChangeArrowheads="1"/>
          </p:cNvPicPr>
          <p:nvPr/>
        </p:nvPicPr>
        <p:blipFill>
          <a:blip r:embed="rId5" cstate="print"/>
          <a:srcRect/>
          <a:stretch>
            <a:fillRect/>
          </a:stretch>
        </p:blipFill>
        <p:spPr bwMode="auto">
          <a:xfrm>
            <a:off x="6357950" y="3429000"/>
            <a:ext cx="2643174" cy="2144513"/>
          </a:xfrm>
          <a:prstGeom prst="rect">
            <a:avLst/>
          </a:prstGeom>
          <a:noFill/>
          <a:ln w="9525" algn="ctr">
            <a:noFill/>
            <a:miter lim="800000"/>
            <a:headEnd/>
            <a:tailEnd/>
          </a:ln>
          <a:effectLst/>
        </p:spPr>
      </p:pic>
      <p:sp>
        <p:nvSpPr>
          <p:cNvPr id="47" name="Text Box 12"/>
          <p:cNvSpPr txBox="1">
            <a:spLocks noChangeArrowheads="1"/>
          </p:cNvSpPr>
          <p:nvPr/>
        </p:nvSpPr>
        <p:spPr bwMode="auto">
          <a:xfrm>
            <a:off x="7858148" y="3430397"/>
            <a:ext cx="1130300" cy="396875"/>
          </a:xfrm>
          <a:prstGeom prst="rect">
            <a:avLst/>
          </a:prstGeom>
          <a:noFill/>
          <a:ln w="9525" algn="ctr">
            <a:noFill/>
            <a:miter lim="800000"/>
            <a:headEnd/>
            <a:tailEnd/>
          </a:ln>
          <a:effectLst/>
        </p:spPr>
        <p:txBody>
          <a:bodyPr wrap="none">
            <a:spAutoFit/>
          </a:bodyPr>
          <a:lstStyle/>
          <a:p>
            <a:r>
              <a:rPr lang="en-US" altLang="zh-CN" b="1" dirty="0">
                <a:solidFill>
                  <a:srgbClr val="FF0000"/>
                </a:solidFill>
              </a:rPr>
              <a:t>small </a:t>
            </a:r>
            <a:r>
              <a:rPr lang="en-US" altLang="zh-CN" b="1" dirty="0" err="1">
                <a:solidFill>
                  <a:srgbClr val="FF0000"/>
                </a:solidFill>
              </a:rPr>
              <a:t>z</a:t>
            </a:r>
            <a:r>
              <a:rPr lang="en-US" altLang="zh-CN" b="1" baseline="-25000" dirty="0" err="1">
                <a:solidFill>
                  <a:srgbClr val="FF0000"/>
                </a:solidFill>
              </a:rPr>
              <a:t>T</a:t>
            </a:r>
            <a:endParaRPr lang="en-US" altLang="zh-CN" b="1" baseline="-25000" dirty="0">
              <a:solidFill>
                <a:srgbClr val="FF0000"/>
              </a:solidFill>
            </a:endParaRPr>
          </a:p>
        </p:txBody>
      </p:sp>
      <p:sp>
        <p:nvSpPr>
          <p:cNvPr id="558291" name="Rectangle 211"/>
          <p:cNvSpPr>
            <a:spLocks noChangeArrowheads="1"/>
          </p:cNvSpPr>
          <p:nvPr/>
        </p:nvSpPr>
        <p:spPr bwMode="auto">
          <a:xfrm>
            <a:off x="4143372" y="5429264"/>
            <a:ext cx="5000628" cy="419111"/>
          </a:xfrm>
          <a:prstGeom prst="rect">
            <a:avLst/>
          </a:prstGeom>
          <a:solidFill>
            <a:schemeClr val="bg1"/>
          </a:solidFill>
          <a:ln w="9525">
            <a:noFill/>
            <a:miter lim="800000"/>
            <a:headEnd/>
            <a:tailEnd/>
          </a:ln>
          <a:effectLst/>
        </p:spPr>
        <p:txBody>
          <a:bodyPr/>
          <a:lstStyle/>
          <a:p>
            <a:pPr marL="457200" indent="-457200">
              <a:spcBef>
                <a:spcPct val="20000"/>
              </a:spcBef>
              <a:buSzPct val="85000"/>
            </a:pPr>
            <a:r>
              <a:rPr kumimoji="1" lang="en-US" altLang="zh-CN" sz="1400" dirty="0" err="1" smtClean="0"/>
              <a:t>H.Z.Zhang</a:t>
            </a:r>
            <a:r>
              <a:rPr kumimoji="1" lang="en-US" altLang="zh-CN" sz="1400" dirty="0" smtClean="0"/>
              <a:t> et al. </a:t>
            </a:r>
            <a:r>
              <a:rPr lang="en-US" altLang="zh-CN" sz="1400" dirty="0" smtClean="0"/>
              <a:t>PRL98(2007)212301 + </a:t>
            </a:r>
            <a:r>
              <a:rPr kumimoji="1" lang="en-US" altLang="zh-CN" sz="1400" dirty="0" smtClean="0"/>
              <a:t>slides at ATHIC08</a:t>
            </a:r>
            <a:endParaRPr kumimoji="1" lang="en-US" altLang="zh-CN" sz="1400" dirty="0"/>
          </a:p>
        </p:txBody>
      </p:sp>
      <p:sp>
        <p:nvSpPr>
          <p:cNvPr id="558188" name="Oval 108"/>
          <p:cNvSpPr>
            <a:spLocks noChangeArrowheads="1"/>
          </p:cNvSpPr>
          <p:nvPr/>
        </p:nvSpPr>
        <p:spPr bwMode="auto">
          <a:xfrm>
            <a:off x="3863965" y="1779579"/>
            <a:ext cx="1512887" cy="149860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189" name="Line 109"/>
          <p:cNvSpPr>
            <a:spLocks noChangeShapeType="1"/>
          </p:cNvSpPr>
          <p:nvPr/>
        </p:nvSpPr>
        <p:spPr bwMode="auto">
          <a:xfrm flipV="1">
            <a:off x="3648065" y="1204904"/>
            <a:ext cx="1441450" cy="1800225"/>
          </a:xfrm>
          <a:prstGeom prst="line">
            <a:avLst/>
          </a:prstGeom>
          <a:noFill/>
          <a:ln w="73025">
            <a:solidFill>
              <a:srgbClr val="0000CC"/>
            </a:solidFill>
            <a:round/>
            <a:headEnd type="triangle" w="med" len="med"/>
            <a:tailEnd type="triangle" w="med" len="med"/>
          </a:ln>
          <a:effectLst/>
        </p:spPr>
        <p:txBody>
          <a:bodyPr wrap="none"/>
          <a:lstStyle/>
          <a:p>
            <a:endParaRPr lang="ja-JP" altLang="en-US"/>
          </a:p>
        </p:txBody>
      </p:sp>
      <p:grpSp>
        <p:nvGrpSpPr>
          <p:cNvPr id="2" name="Group 203"/>
          <p:cNvGrpSpPr>
            <a:grpSpLocks/>
          </p:cNvGrpSpPr>
          <p:nvPr/>
        </p:nvGrpSpPr>
        <p:grpSpPr bwMode="auto">
          <a:xfrm rot="283796">
            <a:off x="973138" y="1204904"/>
            <a:ext cx="1584325" cy="2001837"/>
            <a:chOff x="567" y="2523"/>
            <a:chExt cx="998" cy="1261"/>
          </a:xfrm>
        </p:grpSpPr>
        <p:sp>
          <p:nvSpPr>
            <p:cNvPr id="558159" name="Oval 79"/>
            <p:cNvSpPr>
              <a:spLocks noChangeArrowheads="1"/>
            </p:cNvSpPr>
            <p:nvPr/>
          </p:nvSpPr>
          <p:spPr bwMode="auto">
            <a:xfrm>
              <a:off x="567" y="2840"/>
              <a:ext cx="953" cy="944"/>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193" name="Line 113"/>
            <p:cNvSpPr>
              <a:spLocks noChangeShapeType="1"/>
            </p:cNvSpPr>
            <p:nvPr/>
          </p:nvSpPr>
          <p:spPr bwMode="auto">
            <a:xfrm flipV="1">
              <a:off x="1156" y="2523"/>
              <a:ext cx="409" cy="590"/>
            </a:xfrm>
            <a:prstGeom prst="line">
              <a:avLst/>
            </a:prstGeom>
            <a:noFill/>
            <a:ln w="73025">
              <a:solidFill>
                <a:srgbClr val="0000CC"/>
              </a:solidFill>
              <a:round/>
              <a:headEnd/>
              <a:tailEnd type="triangle" w="med" len="med"/>
            </a:ln>
            <a:effectLst/>
          </p:spPr>
          <p:txBody>
            <a:bodyPr wrap="none"/>
            <a:lstStyle/>
            <a:p>
              <a:endParaRPr lang="ja-JP" altLang="en-US"/>
            </a:p>
          </p:txBody>
        </p:sp>
        <p:grpSp>
          <p:nvGrpSpPr>
            <p:cNvPr id="3" name="Group 119"/>
            <p:cNvGrpSpPr>
              <a:grpSpLocks/>
            </p:cNvGrpSpPr>
            <p:nvPr/>
          </p:nvGrpSpPr>
          <p:grpSpPr bwMode="auto">
            <a:xfrm>
              <a:off x="1110" y="2795"/>
              <a:ext cx="318" cy="318"/>
              <a:chOff x="1020" y="2704"/>
              <a:chExt cx="318" cy="318"/>
            </a:xfrm>
          </p:grpSpPr>
          <p:sp>
            <p:nvSpPr>
              <p:cNvPr id="558195" name="Line 115"/>
              <p:cNvSpPr>
                <a:spLocks noChangeShapeType="1"/>
              </p:cNvSpPr>
              <p:nvPr/>
            </p:nvSpPr>
            <p:spPr bwMode="auto">
              <a:xfrm flipV="1">
                <a:off x="1020" y="2795"/>
                <a:ext cx="0"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196" name="Line 116"/>
              <p:cNvSpPr>
                <a:spLocks noChangeShapeType="1"/>
              </p:cNvSpPr>
              <p:nvPr/>
            </p:nvSpPr>
            <p:spPr bwMode="auto">
              <a:xfrm flipV="1">
                <a:off x="1066" y="2704"/>
                <a:ext cx="90" cy="318"/>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197" name="Line 117"/>
              <p:cNvSpPr>
                <a:spLocks noChangeShapeType="1"/>
              </p:cNvSpPr>
              <p:nvPr/>
            </p:nvSpPr>
            <p:spPr bwMode="auto">
              <a:xfrm flipV="1">
                <a:off x="1111" y="2840"/>
                <a:ext cx="227"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198" name="Line 118"/>
              <p:cNvSpPr>
                <a:spLocks noChangeShapeType="1"/>
              </p:cNvSpPr>
              <p:nvPr/>
            </p:nvSpPr>
            <p:spPr bwMode="auto">
              <a:xfrm flipV="1">
                <a:off x="1156" y="2976"/>
                <a:ext cx="136" cy="46"/>
              </a:xfrm>
              <a:prstGeom prst="line">
                <a:avLst/>
              </a:prstGeom>
              <a:noFill/>
              <a:ln w="22225">
                <a:solidFill>
                  <a:srgbClr val="0000CC"/>
                </a:solidFill>
                <a:round/>
                <a:headEnd/>
                <a:tailEnd type="triangle" w="med" len="med"/>
              </a:ln>
              <a:effectLst/>
            </p:spPr>
            <p:txBody>
              <a:bodyPr wrap="none"/>
              <a:lstStyle/>
              <a:p>
                <a:endParaRPr lang="ja-JP" altLang="en-US"/>
              </a:p>
            </p:txBody>
          </p:sp>
        </p:grpSp>
      </p:grpSp>
      <p:grpSp>
        <p:nvGrpSpPr>
          <p:cNvPr id="4" name="Group 120"/>
          <p:cNvGrpSpPr>
            <a:grpSpLocks/>
          </p:cNvGrpSpPr>
          <p:nvPr/>
        </p:nvGrpSpPr>
        <p:grpSpPr bwMode="auto">
          <a:xfrm>
            <a:off x="4224327" y="1708141"/>
            <a:ext cx="504825" cy="504825"/>
            <a:chOff x="1020" y="2704"/>
            <a:chExt cx="318" cy="318"/>
          </a:xfrm>
        </p:grpSpPr>
        <p:sp>
          <p:nvSpPr>
            <p:cNvPr id="558201" name="Line 121"/>
            <p:cNvSpPr>
              <a:spLocks noChangeShapeType="1"/>
            </p:cNvSpPr>
            <p:nvPr/>
          </p:nvSpPr>
          <p:spPr bwMode="auto">
            <a:xfrm flipV="1">
              <a:off x="1020" y="2795"/>
              <a:ext cx="0"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2" name="Line 122"/>
            <p:cNvSpPr>
              <a:spLocks noChangeShapeType="1"/>
            </p:cNvSpPr>
            <p:nvPr/>
          </p:nvSpPr>
          <p:spPr bwMode="auto">
            <a:xfrm flipV="1">
              <a:off x="1066" y="2704"/>
              <a:ext cx="90" cy="318"/>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3" name="Line 123"/>
            <p:cNvSpPr>
              <a:spLocks noChangeShapeType="1"/>
            </p:cNvSpPr>
            <p:nvPr/>
          </p:nvSpPr>
          <p:spPr bwMode="auto">
            <a:xfrm flipV="1">
              <a:off x="1111" y="2840"/>
              <a:ext cx="227"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4" name="Line 124"/>
            <p:cNvSpPr>
              <a:spLocks noChangeShapeType="1"/>
            </p:cNvSpPr>
            <p:nvPr/>
          </p:nvSpPr>
          <p:spPr bwMode="auto">
            <a:xfrm flipV="1">
              <a:off x="1156" y="2976"/>
              <a:ext cx="136" cy="46"/>
            </a:xfrm>
            <a:prstGeom prst="line">
              <a:avLst/>
            </a:prstGeom>
            <a:noFill/>
            <a:ln w="22225">
              <a:solidFill>
                <a:srgbClr val="0000CC"/>
              </a:solidFill>
              <a:round/>
              <a:headEnd/>
              <a:tailEnd type="triangle" w="med" len="med"/>
            </a:ln>
            <a:effectLst/>
          </p:spPr>
          <p:txBody>
            <a:bodyPr wrap="none"/>
            <a:lstStyle/>
            <a:p>
              <a:endParaRPr lang="ja-JP" altLang="en-US"/>
            </a:p>
          </p:txBody>
        </p:sp>
      </p:grpSp>
      <p:grpSp>
        <p:nvGrpSpPr>
          <p:cNvPr id="5" name="Group 125"/>
          <p:cNvGrpSpPr>
            <a:grpSpLocks/>
          </p:cNvGrpSpPr>
          <p:nvPr/>
        </p:nvGrpSpPr>
        <p:grpSpPr bwMode="auto">
          <a:xfrm rot="11214020">
            <a:off x="3721090" y="2355841"/>
            <a:ext cx="504825" cy="504825"/>
            <a:chOff x="1020" y="2704"/>
            <a:chExt cx="318" cy="318"/>
          </a:xfrm>
        </p:grpSpPr>
        <p:sp>
          <p:nvSpPr>
            <p:cNvPr id="558206" name="Line 126"/>
            <p:cNvSpPr>
              <a:spLocks noChangeShapeType="1"/>
            </p:cNvSpPr>
            <p:nvPr/>
          </p:nvSpPr>
          <p:spPr bwMode="auto">
            <a:xfrm flipV="1">
              <a:off x="1020" y="2795"/>
              <a:ext cx="0"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7" name="Line 127"/>
            <p:cNvSpPr>
              <a:spLocks noChangeShapeType="1"/>
            </p:cNvSpPr>
            <p:nvPr/>
          </p:nvSpPr>
          <p:spPr bwMode="auto">
            <a:xfrm flipV="1">
              <a:off x="1066" y="2704"/>
              <a:ext cx="90" cy="318"/>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8" name="Line 128"/>
            <p:cNvSpPr>
              <a:spLocks noChangeShapeType="1"/>
            </p:cNvSpPr>
            <p:nvPr/>
          </p:nvSpPr>
          <p:spPr bwMode="auto">
            <a:xfrm flipV="1">
              <a:off x="1111" y="2840"/>
              <a:ext cx="227"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09" name="Line 129"/>
            <p:cNvSpPr>
              <a:spLocks noChangeShapeType="1"/>
            </p:cNvSpPr>
            <p:nvPr/>
          </p:nvSpPr>
          <p:spPr bwMode="auto">
            <a:xfrm flipV="1">
              <a:off x="1156" y="2976"/>
              <a:ext cx="136" cy="46"/>
            </a:xfrm>
            <a:prstGeom prst="line">
              <a:avLst/>
            </a:prstGeom>
            <a:noFill/>
            <a:ln w="22225">
              <a:solidFill>
                <a:srgbClr val="0000CC"/>
              </a:solidFill>
              <a:round/>
              <a:headEnd/>
              <a:tailEnd type="triangle" w="med" len="med"/>
            </a:ln>
            <a:effectLst/>
          </p:spPr>
          <p:txBody>
            <a:bodyPr wrap="none"/>
            <a:lstStyle/>
            <a:p>
              <a:endParaRPr lang="ja-JP" altLang="en-US"/>
            </a:p>
          </p:txBody>
        </p:sp>
      </p:grpSp>
      <p:sp>
        <p:nvSpPr>
          <p:cNvPr id="558215" name="Rectangle 135"/>
          <p:cNvSpPr>
            <a:spLocks noChangeArrowheads="1"/>
          </p:cNvSpPr>
          <p:nvPr/>
        </p:nvSpPr>
        <p:spPr bwMode="auto">
          <a:xfrm>
            <a:off x="500034" y="1071546"/>
            <a:ext cx="7632700" cy="576262"/>
          </a:xfrm>
          <a:prstGeom prst="rect">
            <a:avLst/>
          </a:prstGeom>
          <a:noFill/>
          <a:ln w="9525">
            <a:noFill/>
            <a:miter lim="800000"/>
            <a:headEnd/>
            <a:tailEnd/>
          </a:ln>
          <a:effectLst/>
        </p:spPr>
        <p:txBody>
          <a:bodyPr/>
          <a:lstStyle/>
          <a:p>
            <a:pPr marL="457200" indent="-457200">
              <a:spcBef>
                <a:spcPct val="20000"/>
              </a:spcBef>
              <a:buSzPct val="85000"/>
            </a:pPr>
            <a:r>
              <a:rPr kumimoji="1" lang="en-US" altLang="zh-CN" sz="2400" b="1" dirty="0">
                <a:latin typeface="Times New Roman" pitchFamily="-65" charset="0"/>
              </a:rPr>
              <a:t>Single </a:t>
            </a:r>
            <a:r>
              <a:rPr lang="en-US" altLang="zh-CN" sz="2400" b="1" dirty="0" err="1" smtClean="0">
                <a:latin typeface="Times New Roman" pitchFamily="-65" charset="0"/>
              </a:rPr>
              <a:t>Hadron</a:t>
            </a:r>
            <a:r>
              <a:rPr kumimoji="1" lang="en-US" altLang="zh-CN" sz="2400" b="1" dirty="0" smtClean="0">
                <a:latin typeface="Times New Roman" pitchFamily="-65" charset="0"/>
              </a:rPr>
              <a:t>                 </a:t>
            </a:r>
            <a:r>
              <a:rPr kumimoji="1" lang="en-US" altLang="zh-CN" sz="2400" b="1" dirty="0" err="1" smtClean="0">
                <a:latin typeface="Times New Roman" pitchFamily="-65" charset="0"/>
              </a:rPr>
              <a:t>Dihadron</a:t>
            </a:r>
            <a:r>
              <a:rPr kumimoji="1" lang="en-US" altLang="zh-CN" sz="2400" b="1" dirty="0" smtClean="0">
                <a:latin typeface="Times New Roman" pitchFamily="-65" charset="0"/>
              </a:rPr>
              <a:t>            </a:t>
            </a:r>
            <a:r>
              <a:rPr kumimoji="1" lang="en-US" altLang="zh-CN" sz="2400" b="1" dirty="0" smtClean="0">
                <a:latin typeface="Times New Roman" pitchFamily="-65" charset="0"/>
                <a:sym typeface="Wingdings" pitchFamily="-65" charset="2"/>
              </a:rPr>
              <a:t>Gamma-</a:t>
            </a:r>
            <a:r>
              <a:rPr kumimoji="1" lang="en-US" altLang="zh-CN" sz="2400" b="1" dirty="0" err="1" smtClean="0">
                <a:latin typeface="Times New Roman" pitchFamily="-65" charset="0"/>
                <a:sym typeface="Wingdings" pitchFamily="-65" charset="2"/>
              </a:rPr>
              <a:t>hadron</a:t>
            </a:r>
            <a:endParaRPr kumimoji="1" lang="en-US" altLang="zh-CN" sz="2400" b="1" dirty="0">
              <a:latin typeface="Times New Roman" pitchFamily="-65" charset="0"/>
              <a:sym typeface="Wingdings" pitchFamily="-65" charset="2"/>
            </a:endParaRPr>
          </a:p>
        </p:txBody>
      </p:sp>
      <p:grpSp>
        <p:nvGrpSpPr>
          <p:cNvPr id="6" name="Group 206"/>
          <p:cNvGrpSpPr>
            <a:grpSpLocks/>
          </p:cNvGrpSpPr>
          <p:nvPr/>
        </p:nvGrpSpPr>
        <p:grpSpPr bwMode="auto">
          <a:xfrm>
            <a:off x="6805613" y="1277929"/>
            <a:ext cx="1512887" cy="2303462"/>
            <a:chOff x="4150" y="2614"/>
            <a:chExt cx="953" cy="1451"/>
          </a:xfrm>
        </p:grpSpPr>
        <p:sp>
          <p:nvSpPr>
            <p:cNvPr id="558190" name="Oval 110"/>
            <p:cNvSpPr>
              <a:spLocks noChangeArrowheads="1"/>
            </p:cNvSpPr>
            <p:nvPr/>
          </p:nvSpPr>
          <p:spPr bwMode="auto">
            <a:xfrm>
              <a:off x="4150" y="2930"/>
              <a:ext cx="953" cy="944"/>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192" name="Line 112"/>
            <p:cNvSpPr>
              <a:spLocks noChangeShapeType="1"/>
            </p:cNvSpPr>
            <p:nvPr/>
          </p:nvSpPr>
          <p:spPr bwMode="auto">
            <a:xfrm rot="10800000" flipV="1">
              <a:off x="4195" y="3430"/>
              <a:ext cx="408" cy="635"/>
            </a:xfrm>
            <a:prstGeom prst="line">
              <a:avLst/>
            </a:prstGeom>
            <a:noFill/>
            <a:ln w="73025">
              <a:solidFill>
                <a:srgbClr val="0000CC"/>
              </a:solidFill>
              <a:round/>
              <a:headEnd/>
              <a:tailEnd type="triangle" w="med" len="med"/>
            </a:ln>
            <a:effectLst/>
          </p:spPr>
          <p:txBody>
            <a:bodyPr wrap="none"/>
            <a:lstStyle/>
            <a:p>
              <a:endParaRPr lang="ja-JP" altLang="en-US"/>
            </a:p>
          </p:txBody>
        </p:sp>
        <p:grpSp>
          <p:nvGrpSpPr>
            <p:cNvPr id="7" name="Group 130"/>
            <p:cNvGrpSpPr>
              <a:grpSpLocks/>
            </p:cNvGrpSpPr>
            <p:nvPr/>
          </p:nvGrpSpPr>
          <p:grpSpPr bwMode="auto">
            <a:xfrm rot="10800000">
              <a:off x="4286" y="3430"/>
              <a:ext cx="408" cy="381"/>
              <a:chOff x="1020" y="2704"/>
              <a:chExt cx="318" cy="318"/>
            </a:xfrm>
          </p:grpSpPr>
          <p:sp>
            <p:nvSpPr>
              <p:cNvPr id="558211" name="Line 131"/>
              <p:cNvSpPr>
                <a:spLocks noChangeShapeType="1"/>
              </p:cNvSpPr>
              <p:nvPr/>
            </p:nvSpPr>
            <p:spPr bwMode="auto">
              <a:xfrm flipV="1">
                <a:off x="1020" y="2795"/>
                <a:ext cx="0"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12" name="Line 132"/>
              <p:cNvSpPr>
                <a:spLocks noChangeShapeType="1"/>
              </p:cNvSpPr>
              <p:nvPr/>
            </p:nvSpPr>
            <p:spPr bwMode="auto">
              <a:xfrm flipV="1">
                <a:off x="1066" y="2704"/>
                <a:ext cx="90" cy="318"/>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13" name="Line 133"/>
              <p:cNvSpPr>
                <a:spLocks noChangeShapeType="1"/>
              </p:cNvSpPr>
              <p:nvPr/>
            </p:nvSpPr>
            <p:spPr bwMode="auto">
              <a:xfrm flipV="1">
                <a:off x="1111" y="2840"/>
                <a:ext cx="227" cy="182"/>
              </a:xfrm>
              <a:prstGeom prst="line">
                <a:avLst/>
              </a:prstGeom>
              <a:noFill/>
              <a:ln w="22225">
                <a:solidFill>
                  <a:srgbClr val="0000CC"/>
                </a:solidFill>
                <a:round/>
                <a:headEnd/>
                <a:tailEnd type="triangle" w="med" len="med"/>
              </a:ln>
              <a:effectLst/>
            </p:spPr>
            <p:txBody>
              <a:bodyPr wrap="none"/>
              <a:lstStyle/>
              <a:p>
                <a:endParaRPr lang="ja-JP" altLang="en-US"/>
              </a:p>
            </p:txBody>
          </p:sp>
          <p:sp>
            <p:nvSpPr>
              <p:cNvPr id="558214" name="Line 134"/>
              <p:cNvSpPr>
                <a:spLocks noChangeShapeType="1"/>
              </p:cNvSpPr>
              <p:nvPr/>
            </p:nvSpPr>
            <p:spPr bwMode="auto">
              <a:xfrm flipV="1">
                <a:off x="1156" y="2976"/>
                <a:ext cx="136" cy="46"/>
              </a:xfrm>
              <a:prstGeom prst="line">
                <a:avLst/>
              </a:prstGeom>
              <a:noFill/>
              <a:ln w="22225">
                <a:solidFill>
                  <a:srgbClr val="0000CC"/>
                </a:solidFill>
                <a:round/>
                <a:headEnd/>
                <a:tailEnd type="triangle" w="med" len="med"/>
              </a:ln>
              <a:effectLst/>
            </p:spPr>
            <p:txBody>
              <a:bodyPr wrap="none"/>
              <a:lstStyle/>
              <a:p>
                <a:endParaRPr lang="ja-JP" altLang="en-US"/>
              </a:p>
            </p:txBody>
          </p:sp>
        </p:grpSp>
        <p:sp>
          <p:nvSpPr>
            <p:cNvPr id="558281" name="Freeform 33"/>
            <p:cNvSpPr>
              <a:spLocks/>
            </p:cNvSpPr>
            <p:nvPr/>
          </p:nvSpPr>
          <p:spPr bwMode="auto">
            <a:xfrm rot="39107194">
              <a:off x="4432" y="2922"/>
              <a:ext cx="841" cy="226"/>
            </a:xfrm>
            <a:custGeom>
              <a:avLst/>
              <a:gdLst>
                <a:gd name="T0" fmla="*/ 0 w 1296"/>
                <a:gd name="T1" fmla="*/ 0 h 600"/>
                <a:gd name="T2" fmla="*/ 2147483647 w 1296"/>
                <a:gd name="T3" fmla="*/ 0 h 600"/>
                <a:gd name="T4" fmla="*/ 2147483647 w 1296"/>
                <a:gd name="T5" fmla="*/ 0 h 600"/>
                <a:gd name="T6" fmla="*/ 2147483647 w 1296"/>
                <a:gd name="T7" fmla="*/ 0 h 600"/>
                <a:gd name="T8" fmla="*/ 2147483647 w 1296"/>
                <a:gd name="T9" fmla="*/ 0 h 600"/>
                <a:gd name="T10" fmla="*/ 2147483647 w 1296"/>
                <a:gd name="T11" fmla="*/ 0 h 600"/>
                <a:gd name="T12" fmla="*/ 2147483647 w 1296"/>
                <a:gd name="T13" fmla="*/ 0 h 600"/>
                <a:gd name="T14" fmla="*/ 2147483647 w 1296"/>
                <a:gd name="T15" fmla="*/ 0 h 600"/>
                <a:gd name="T16" fmla="*/ 2147483647 w 1296"/>
                <a:gd name="T17" fmla="*/ 0 h 600"/>
                <a:gd name="T18" fmla="*/ 2147483647 w 1296"/>
                <a:gd name="T19" fmla="*/ 0 h 600"/>
                <a:gd name="T20" fmla="*/ 2147483647 w 1296"/>
                <a:gd name="T21" fmla="*/ 0 h 600"/>
                <a:gd name="T22" fmla="*/ 2147483647 w 1296"/>
                <a:gd name="T23" fmla="*/ 0 h 600"/>
                <a:gd name="T24" fmla="*/ 2147483647 w 1296"/>
                <a:gd name="T25" fmla="*/ 0 h 600"/>
                <a:gd name="T26" fmla="*/ 2147483647 w 1296"/>
                <a:gd name="T27" fmla="*/ 0 h 600"/>
                <a:gd name="T28" fmla="*/ 2147483647 w 1296"/>
                <a:gd name="T29" fmla="*/ 0 h 600"/>
                <a:gd name="T30" fmla="*/ 2147483647 w 1296"/>
                <a:gd name="T31" fmla="*/ 0 h 600"/>
                <a:gd name="T32" fmla="*/ 2147483647 w 1296"/>
                <a:gd name="T33" fmla="*/ 0 h 600"/>
                <a:gd name="T34" fmla="*/ 2147483647 w 1296"/>
                <a:gd name="T35" fmla="*/ 0 h 600"/>
                <a:gd name="T36" fmla="*/ 2147483647 w 1296"/>
                <a:gd name="T37" fmla="*/ 0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6"/>
                <a:gd name="T58" fmla="*/ 0 h 600"/>
                <a:gd name="T59" fmla="*/ 1296 w 1296"/>
                <a:gd name="T60" fmla="*/ 600 h 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53975">
              <a:solidFill>
                <a:srgbClr val="0000CC"/>
              </a:solidFill>
              <a:round/>
              <a:headEnd/>
              <a:tailEnd/>
            </a:ln>
          </p:spPr>
          <p:txBody>
            <a:bodyPr vert="eaVert">
              <a:spAutoFit/>
            </a:bodyPr>
            <a:lstStyle/>
            <a:p>
              <a:endParaRPr lang="zh-CN" altLang="en-US" sz="7200">
                <a:solidFill>
                  <a:schemeClr val="tx2"/>
                </a:solidFill>
                <a:latin typeface="Times New Roman" pitchFamily="-65" charset="0"/>
              </a:endParaRPr>
            </a:p>
          </p:txBody>
        </p:sp>
      </p:grpSp>
      <p:sp>
        <p:nvSpPr>
          <p:cNvPr id="41" name="タイトル 40"/>
          <p:cNvSpPr>
            <a:spLocks noGrp="1"/>
          </p:cNvSpPr>
          <p:nvPr>
            <p:ph type="title"/>
          </p:nvPr>
        </p:nvSpPr>
        <p:spPr/>
        <p:txBody>
          <a:bodyPr>
            <a:normAutofit fontScale="90000"/>
          </a:bodyPr>
          <a:lstStyle/>
          <a:p>
            <a:r>
              <a:rPr kumimoji="1" lang="en-US" altLang="ja-JP" dirty="0" smtClean="0"/>
              <a:t>(4) Transparency</a:t>
            </a:r>
            <a:endParaRPr kumimoji="1" lang="ja-JP" altLang="en-US" dirty="0"/>
          </a:p>
        </p:txBody>
      </p:sp>
      <p:sp>
        <p:nvSpPr>
          <p:cNvPr id="46" name="スライド番号プレースホルダ 45"/>
          <p:cNvSpPr>
            <a:spLocks noGrp="1"/>
          </p:cNvSpPr>
          <p:nvPr>
            <p:ph type="sldNum" sz="quarter" idx="12"/>
          </p:nvPr>
        </p:nvSpPr>
        <p:spPr/>
        <p:txBody>
          <a:bodyPr/>
          <a:lstStyle/>
          <a:p>
            <a:fld id="{D2D8002D-B5B0-4BAC-B1F6-782DDCCE6D9C}" type="slidenum">
              <a:rPr kumimoji="1" lang="ja-JP" altLang="en-US" smtClean="0"/>
              <a:pPr/>
              <a:t>11</a:t>
            </a:fld>
            <a:endParaRPr kumimoji="1" lang="ja-JP" altLang="en-US" dirty="0"/>
          </a:p>
        </p:txBody>
      </p:sp>
      <p:sp>
        <p:nvSpPr>
          <p:cNvPr id="39" name="AutoShape 15"/>
          <p:cNvSpPr>
            <a:spLocks noChangeArrowheads="1"/>
          </p:cNvSpPr>
          <p:nvPr/>
        </p:nvSpPr>
        <p:spPr bwMode="auto">
          <a:xfrm>
            <a:off x="385763" y="5724525"/>
            <a:ext cx="8372475" cy="1133475"/>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3200" dirty="0" smtClean="0">
                <a:solidFill>
                  <a:srgbClr val="FF0000"/>
                </a:solidFill>
              </a:rPr>
              <a:t>Probe to the center of hot matter</a:t>
            </a:r>
          </a:p>
          <a:p>
            <a:pPr algn="ctr"/>
            <a:r>
              <a:rPr lang="en-US" altLang="ja-JP" sz="3200" baseline="0" dirty="0" err="1" smtClean="0">
                <a:solidFill>
                  <a:srgbClr val="FF0000"/>
                </a:solidFill>
              </a:rPr>
              <a:t>E</a:t>
            </a:r>
            <a:r>
              <a:rPr lang="en-US" altLang="ja-JP" sz="3200" baseline="-25000" dirty="0" err="1" smtClean="0">
                <a:solidFill>
                  <a:srgbClr val="FF0000"/>
                </a:solidFill>
              </a:rPr>
              <a:t>photon</a:t>
            </a:r>
            <a:r>
              <a:rPr lang="en-US" altLang="ja-JP" sz="3200" dirty="0" smtClean="0">
                <a:solidFill>
                  <a:srgbClr val="FF0000"/>
                </a:solidFill>
              </a:rPr>
              <a:t> = </a:t>
            </a:r>
            <a:r>
              <a:rPr lang="en-US" altLang="ja-JP" sz="3200" dirty="0" err="1" smtClean="0">
                <a:solidFill>
                  <a:srgbClr val="FF0000"/>
                </a:solidFill>
              </a:rPr>
              <a:t>E</a:t>
            </a:r>
            <a:r>
              <a:rPr lang="en-US" altLang="ja-JP" sz="3200" baseline="-25000" dirty="0" err="1" smtClean="0">
                <a:solidFill>
                  <a:srgbClr val="FF0000"/>
                </a:solidFill>
              </a:rPr>
              <a:t>Jet</a:t>
            </a:r>
            <a:r>
              <a:rPr lang="en-US" altLang="ja-JP" sz="3200" dirty="0" smtClean="0">
                <a:solidFill>
                  <a:srgbClr val="FF0000"/>
                </a:solidFill>
              </a:rPr>
              <a:t> </a:t>
            </a:r>
            <a:endParaRPr lang="en-US" altLang="ja-JP" sz="3200" baseline="0" dirty="0"/>
          </a:p>
        </p:txBody>
      </p:sp>
      <p:sp>
        <p:nvSpPr>
          <p:cNvPr id="40" name="テキスト ボックス 39"/>
          <p:cNvSpPr txBox="1"/>
          <p:nvPr/>
        </p:nvSpPr>
        <p:spPr>
          <a:xfrm>
            <a:off x="1428728" y="3714752"/>
            <a:ext cx="1428760" cy="369332"/>
          </a:xfrm>
          <a:prstGeom prst="rect">
            <a:avLst/>
          </a:prstGeom>
          <a:noFill/>
        </p:spPr>
        <p:txBody>
          <a:bodyPr wrap="square" rtlCol="0">
            <a:spAutoFit/>
          </a:bodyPr>
          <a:lstStyle/>
          <a:p>
            <a:r>
              <a:rPr kumimoji="1" lang="en-US" altLang="ja-JP" dirty="0" smtClean="0"/>
              <a:t>SKIN Effect</a:t>
            </a:r>
            <a:endParaRPr kumimoji="1" lang="ja-JP" altLang="en-US" dirty="0"/>
          </a:p>
        </p:txBody>
      </p:sp>
      <p:sp>
        <p:nvSpPr>
          <p:cNvPr id="42" name="フッター プレースホルダ 41"/>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5500694" y="3643314"/>
            <a:ext cx="1933575" cy="752475"/>
          </a:xfrm>
          <a:prstGeom prst="rect">
            <a:avLst/>
          </a:prstGeom>
          <a:noFill/>
          <a:ln w="9525">
            <a:noFill/>
            <a:miter lim="800000"/>
            <a:headEnd/>
            <a:tailEnd/>
          </a:ln>
          <a:effectLst/>
        </p:spPr>
      </p:pic>
      <p:sp>
        <p:nvSpPr>
          <p:cNvPr id="9" name="角丸四角形 8"/>
          <p:cNvSpPr/>
          <p:nvPr/>
        </p:nvSpPr>
        <p:spPr>
          <a:xfrm>
            <a:off x="71406" y="2500306"/>
            <a:ext cx="4572032" cy="3500462"/>
          </a:xfrm>
          <a:prstGeom prst="roundRect">
            <a:avLst/>
          </a:prstGeom>
          <a:solidFill>
            <a:srgbClr val="FFFF00">
              <a:alpha val="20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786314" y="2428868"/>
            <a:ext cx="4214842" cy="3571900"/>
          </a:xfrm>
          <a:prstGeom prst="roundRect">
            <a:avLst/>
          </a:prstGeom>
          <a:solidFill>
            <a:srgbClr val="92D050">
              <a:alpha val="20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normAutofit fontScale="90000"/>
          </a:bodyPr>
          <a:lstStyle/>
          <a:p>
            <a:r>
              <a:rPr lang="en-US" altLang="ja-JP" dirty="0" smtClean="0"/>
              <a:t>(5) Parton Identification</a:t>
            </a:r>
            <a:endParaRPr kumimoji="1" lang="ja-JP" altLang="en-US" dirty="0"/>
          </a:p>
        </p:txBody>
      </p:sp>
      <p:sp>
        <p:nvSpPr>
          <p:cNvPr id="3" name="コンテンツ プレースホルダ 2"/>
          <p:cNvSpPr>
            <a:spLocks noGrp="1"/>
          </p:cNvSpPr>
          <p:nvPr>
            <p:ph idx="1"/>
          </p:nvPr>
        </p:nvSpPr>
        <p:spPr>
          <a:xfrm>
            <a:off x="214282" y="1071546"/>
            <a:ext cx="8786874" cy="1571636"/>
          </a:xfrm>
        </p:spPr>
        <p:txBody>
          <a:bodyPr>
            <a:normAutofit fontScale="92500" lnSpcReduction="20000"/>
          </a:bodyPr>
          <a:lstStyle/>
          <a:p>
            <a:r>
              <a:rPr lang="en-US" altLang="ja-JP" dirty="0" smtClean="0"/>
              <a:t>Naively, gluon jet is quenched more than quark jet </a:t>
            </a:r>
          </a:p>
          <a:p>
            <a:pPr lvl="1"/>
            <a:r>
              <a:rPr lang="en-US" altLang="ja-JP" dirty="0" smtClean="0"/>
              <a:t>Strong Interaction Color Factor C(A) : C(F) = 3 : 4/3</a:t>
            </a:r>
          </a:p>
          <a:p>
            <a:r>
              <a:rPr lang="en-US" altLang="ja-JP" dirty="0" smtClean="0"/>
              <a:t>Comparison between gluon and quark</a:t>
            </a:r>
          </a:p>
          <a:p>
            <a:pPr>
              <a:buNone/>
            </a:pPr>
            <a:r>
              <a:rPr lang="en-US" altLang="ja-JP" dirty="0" smtClean="0">
                <a:sym typeface="Wingdings" pitchFamily="2" charset="2"/>
              </a:rPr>
              <a:t>				</a:t>
            </a:r>
            <a:r>
              <a:rPr lang="en-US" altLang="ja-JP" dirty="0" smtClean="0">
                <a:solidFill>
                  <a:srgbClr val="FF0000"/>
                </a:solidFill>
                <a:sym typeface="Wingdings" pitchFamily="2" charset="2"/>
              </a:rPr>
              <a:t> </a:t>
            </a:r>
            <a:r>
              <a:rPr lang="en-US" altLang="ja-JP" dirty="0" err="1" smtClean="0">
                <a:solidFill>
                  <a:srgbClr val="FF0000"/>
                </a:solidFill>
              </a:rPr>
              <a:t>Extream</a:t>
            </a:r>
            <a:r>
              <a:rPr lang="en-US" altLang="ja-JP" dirty="0" smtClean="0">
                <a:solidFill>
                  <a:srgbClr val="FF0000"/>
                </a:solidFill>
              </a:rPr>
              <a:t> test  of quenching effect</a:t>
            </a:r>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12</a:t>
            </a:fld>
            <a:endParaRPr kumimoji="1" lang="ja-JP" altLang="en-US" dirty="0"/>
          </a:p>
        </p:txBody>
      </p:sp>
      <p:sp>
        <p:nvSpPr>
          <p:cNvPr id="5" name="角丸四角形 4"/>
          <p:cNvSpPr/>
          <p:nvPr/>
        </p:nvSpPr>
        <p:spPr>
          <a:xfrm>
            <a:off x="571440" y="5429264"/>
            <a:ext cx="3571900" cy="500066"/>
          </a:xfrm>
          <a:prstGeom prst="roundRect">
            <a:avLst/>
          </a:prstGeom>
          <a:solidFill>
            <a:srgbClr val="92D050">
              <a:alpha val="19000"/>
            </a:srgbClr>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dirty="0" smtClean="0"/>
              <a:t>Gluon Dominant</a:t>
            </a:r>
          </a:p>
        </p:txBody>
      </p:sp>
      <p:pic>
        <p:nvPicPr>
          <p:cNvPr id="6" name="Picture 2"/>
          <p:cNvPicPr>
            <a:picLocks noChangeAspect="1" noChangeArrowheads="1"/>
          </p:cNvPicPr>
          <p:nvPr/>
        </p:nvPicPr>
        <p:blipFill>
          <a:blip r:embed="rId4" cstate="print"/>
          <a:srcRect/>
          <a:stretch>
            <a:fillRect/>
          </a:stretch>
        </p:blipFill>
        <p:spPr bwMode="auto">
          <a:xfrm>
            <a:off x="71406" y="3071810"/>
            <a:ext cx="1571604" cy="2185029"/>
          </a:xfrm>
          <a:prstGeom prst="rect">
            <a:avLst/>
          </a:prstGeom>
          <a:noFill/>
          <a:ln w="9525">
            <a:noFill/>
            <a:miter lim="800000"/>
            <a:headEnd/>
            <a:tailEnd/>
          </a:ln>
          <a:effectLst/>
        </p:spPr>
      </p:pic>
      <p:pic>
        <p:nvPicPr>
          <p:cNvPr id="36865" name="Picture 1"/>
          <p:cNvPicPr>
            <a:picLocks noChangeAspect="1" noChangeArrowheads="1"/>
          </p:cNvPicPr>
          <p:nvPr/>
        </p:nvPicPr>
        <p:blipFill>
          <a:blip r:embed="rId5" cstate="print"/>
          <a:srcRect/>
          <a:stretch>
            <a:fillRect/>
          </a:stretch>
        </p:blipFill>
        <p:spPr bwMode="auto">
          <a:xfrm>
            <a:off x="1500166" y="3071810"/>
            <a:ext cx="3000396" cy="2237214"/>
          </a:xfrm>
          <a:prstGeom prst="rect">
            <a:avLst/>
          </a:prstGeom>
          <a:noFill/>
          <a:ln w="9525">
            <a:noFill/>
            <a:miter lim="800000"/>
            <a:headEnd/>
            <a:tailEnd/>
          </a:ln>
          <a:effectLst/>
        </p:spPr>
      </p:pic>
      <p:pic>
        <p:nvPicPr>
          <p:cNvPr id="36866" name="Picture 2"/>
          <p:cNvPicPr>
            <a:picLocks noChangeAspect="1" noChangeArrowheads="1"/>
          </p:cNvPicPr>
          <p:nvPr/>
        </p:nvPicPr>
        <p:blipFill>
          <a:blip r:embed="rId6" cstate="print"/>
          <a:srcRect/>
          <a:stretch>
            <a:fillRect/>
          </a:stretch>
        </p:blipFill>
        <p:spPr bwMode="auto">
          <a:xfrm>
            <a:off x="5286380" y="3000372"/>
            <a:ext cx="3000396" cy="2224432"/>
          </a:xfrm>
          <a:prstGeom prst="rect">
            <a:avLst/>
          </a:prstGeom>
          <a:noFill/>
          <a:ln w="9525">
            <a:noFill/>
            <a:miter lim="800000"/>
            <a:headEnd/>
            <a:tailEnd/>
          </a:ln>
          <a:effectLst/>
        </p:spPr>
      </p:pic>
      <p:sp>
        <p:nvSpPr>
          <p:cNvPr id="10" name="テキスト ボックス 9"/>
          <p:cNvSpPr txBox="1"/>
          <p:nvPr/>
        </p:nvSpPr>
        <p:spPr>
          <a:xfrm>
            <a:off x="500002" y="2571744"/>
            <a:ext cx="3500462" cy="461665"/>
          </a:xfrm>
          <a:prstGeom prst="rect">
            <a:avLst/>
          </a:prstGeom>
          <a:noFill/>
        </p:spPr>
        <p:txBody>
          <a:bodyPr wrap="square" rtlCol="0">
            <a:spAutoFit/>
          </a:bodyPr>
          <a:lstStyle/>
          <a:p>
            <a:r>
              <a:rPr kumimoji="1" lang="en-US" altLang="ja-JP" sz="2400" dirty="0" smtClean="0"/>
              <a:t>Single/Di-Hadrons/Jets</a:t>
            </a:r>
          </a:p>
        </p:txBody>
      </p:sp>
      <p:sp>
        <p:nvSpPr>
          <p:cNvPr id="16" name="テキスト ボックス 15"/>
          <p:cNvSpPr txBox="1"/>
          <p:nvPr/>
        </p:nvSpPr>
        <p:spPr>
          <a:xfrm>
            <a:off x="5143504" y="2500306"/>
            <a:ext cx="3571900" cy="461665"/>
          </a:xfrm>
          <a:prstGeom prst="rect">
            <a:avLst/>
          </a:prstGeom>
          <a:noFill/>
        </p:spPr>
        <p:txBody>
          <a:bodyPr wrap="square" rtlCol="0">
            <a:spAutoFit/>
          </a:bodyPr>
          <a:lstStyle/>
          <a:p>
            <a:r>
              <a:rPr kumimoji="1" lang="en-US" altLang="ja-JP" sz="2400" dirty="0" smtClean="0"/>
              <a:t>Photon-Hadrons/Jets</a:t>
            </a:r>
            <a:endParaRPr kumimoji="1" lang="ja-JP" altLang="en-US" sz="2400" dirty="0"/>
          </a:p>
        </p:txBody>
      </p:sp>
      <p:sp>
        <p:nvSpPr>
          <p:cNvPr id="17" name="角丸四角形 16"/>
          <p:cNvSpPr/>
          <p:nvPr/>
        </p:nvSpPr>
        <p:spPr>
          <a:xfrm>
            <a:off x="5143504" y="5357826"/>
            <a:ext cx="3571900" cy="500066"/>
          </a:xfrm>
          <a:prstGeom prst="roundRect">
            <a:avLst/>
          </a:prstGeom>
          <a:solidFill>
            <a:srgbClr val="92D050">
              <a:alpha val="19000"/>
            </a:srgbClr>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400" dirty="0" smtClean="0"/>
              <a:t>Quark</a:t>
            </a:r>
            <a:r>
              <a:rPr kumimoji="1" lang="en-US" altLang="ja-JP" sz="2400" dirty="0" smtClean="0"/>
              <a:t> Dominant</a:t>
            </a:r>
          </a:p>
        </p:txBody>
      </p:sp>
      <p:sp>
        <p:nvSpPr>
          <p:cNvPr id="19" name="テキスト ボックス 18"/>
          <p:cNvSpPr txBox="1"/>
          <p:nvPr/>
        </p:nvSpPr>
        <p:spPr>
          <a:xfrm>
            <a:off x="2000232" y="4143380"/>
            <a:ext cx="2000264" cy="369332"/>
          </a:xfrm>
          <a:prstGeom prst="rect">
            <a:avLst/>
          </a:prstGeom>
          <a:noFill/>
        </p:spPr>
        <p:txBody>
          <a:bodyPr wrap="square" rtlCol="0">
            <a:spAutoFit/>
          </a:bodyPr>
          <a:lstStyle/>
          <a:p>
            <a:r>
              <a:rPr kumimoji="1" lang="en-US" altLang="ja-JP" dirty="0" smtClean="0"/>
              <a:t>PYTHIA 5.5TeV </a:t>
            </a:r>
            <a:endParaRPr kumimoji="1" lang="ja-JP" altLang="en-US" dirty="0"/>
          </a:p>
        </p:txBody>
      </p:sp>
      <p:sp>
        <p:nvSpPr>
          <p:cNvPr id="20" name="テキスト ボックス 19"/>
          <p:cNvSpPr txBox="1"/>
          <p:nvPr/>
        </p:nvSpPr>
        <p:spPr>
          <a:xfrm>
            <a:off x="6072198" y="4572008"/>
            <a:ext cx="2000264" cy="369332"/>
          </a:xfrm>
          <a:prstGeom prst="rect">
            <a:avLst/>
          </a:prstGeom>
          <a:noFill/>
        </p:spPr>
        <p:txBody>
          <a:bodyPr wrap="square" rtlCol="0">
            <a:spAutoFit/>
          </a:bodyPr>
          <a:lstStyle/>
          <a:p>
            <a:r>
              <a:rPr kumimoji="1" lang="en-US" altLang="ja-JP" dirty="0" smtClean="0"/>
              <a:t>PYTHIA 5.5TeV </a:t>
            </a:r>
            <a:endParaRPr kumimoji="1" lang="ja-JP" altLang="en-US" dirty="0"/>
          </a:p>
        </p:txBody>
      </p:sp>
      <p:sp>
        <p:nvSpPr>
          <p:cNvPr id="23" name="テキスト ボックス 22"/>
          <p:cNvSpPr txBox="1"/>
          <p:nvPr/>
        </p:nvSpPr>
        <p:spPr>
          <a:xfrm>
            <a:off x="357126" y="4143380"/>
            <a:ext cx="2000264" cy="646331"/>
          </a:xfrm>
          <a:prstGeom prst="rect">
            <a:avLst/>
          </a:prstGeom>
          <a:noFill/>
        </p:spPr>
        <p:txBody>
          <a:bodyPr wrap="square" rtlCol="0">
            <a:spAutoFit/>
          </a:bodyPr>
          <a:lstStyle/>
          <a:p>
            <a:r>
              <a:rPr kumimoji="1" lang="en-US" altLang="ja-JP" dirty="0" smtClean="0"/>
              <a:t>PYTHIA </a:t>
            </a:r>
          </a:p>
          <a:p>
            <a:r>
              <a:rPr lang="en-US" altLang="ja-JP" dirty="0" smtClean="0"/>
              <a:t>Pi0 at 14TeV</a:t>
            </a:r>
            <a:endParaRPr kumimoji="1" lang="ja-JP" altLang="en-US" dirty="0"/>
          </a:p>
        </p:txBody>
      </p:sp>
      <p:sp>
        <p:nvSpPr>
          <p:cNvPr id="21" name="AutoShape 15"/>
          <p:cNvSpPr>
            <a:spLocks noChangeArrowheads="1"/>
          </p:cNvSpPr>
          <p:nvPr/>
        </p:nvSpPr>
        <p:spPr bwMode="auto">
          <a:xfrm>
            <a:off x="500034" y="6072206"/>
            <a:ext cx="8372475" cy="71435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3200" dirty="0" smtClean="0">
                <a:solidFill>
                  <a:srgbClr val="FF0000"/>
                </a:solidFill>
              </a:rPr>
              <a:t>Quark jet identification</a:t>
            </a:r>
            <a:endParaRPr lang="en-US" altLang="ja-JP" sz="3200" baseline="0" dirty="0"/>
          </a:p>
        </p:txBody>
      </p:sp>
      <p:pic>
        <p:nvPicPr>
          <p:cNvPr id="47106" name="Picture 2"/>
          <p:cNvPicPr>
            <a:picLocks noChangeAspect="1" noChangeArrowheads="1"/>
          </p:cNvPicPr>
          <p:nvPr/>
        </p:nvPicPr>
        <p:blipFill>
          <a:blip r:embed="rId7" cstate="print"/>
          <a:srcRect/>
          <a:stretch>
            <a:fillRect/>
          </a:stretch>
        </p:blipFill>
        <p:spPr bwMode="auto">
          <a:xfrm>
            <a:off x="3214678" y="3643314"/>
            <a:ext cx="1047750" cy="257175"/>
          </a:xfrm>
          <a:prstGeom prst="rect">
            <a:avLst/>
          </a:prstGeom>
          <a:noFill/>
          <a:ln w="9525">
            <a:noFill/>
            <a:miter lim="800000"/>
            <a:headEnd/>
            <a:tailEnd/>
          </a:ln>
        </p:spPr>
      </p:pic>
      <p:pic>
        <p:nvPicPr>
          <p:cNvPr id="47107" name="Picture 3"/>
          <p:cNvPicPr>
            <a:picLocks noChangeAspect="1" noChangeArrowheads="1"/>
          </p:cNvPicPr>
          <p:nvPr/>
        </p:nvPicPr>
        <p:blipFill>
          <a:blip r:embed="rId8" cstate="print"/>
          <a:srcRect/>
          <a:stretch>
            <a:fillRect/>
          </a:stretch>
        </p:blipFill>
        <p:spPr bwMode="auto">
          <a:xfrm>
            <a:off x="3000364" y="4572008"/>
            <a:ext cx="1104900" cy="247650"/>
          </a:xfrm>
          <a:prstGeom prst="rect">
            <a:avLst/>
          </a:prstGeom>
          <a:noFill/>
          <a:ln w="9525">
            <a:noFill/>
            <a:miter lim="800000"/>
            <a:headEnd/>
            <a:tailEnd/>
          </a:ln>
        </p:spPr>
      </p:pic>
      <p:pic>
        <p:nvPicPr>
          <p:cNvPr id="27" name="Picture 2"/>
          <p:cNvPicPr>
            <a:picLocks noChangeAspect="1" noChangeArrowheads="1"/>
          </p:cNvPicPr>
          <p:nvPr/>
        </p:nvPicPr>
        <p:blipFill>
          <a:blip r:embed="rId7" cstate="print"/>
          <a:srcRect/>
          <a:stretch>
            <a:fillRect/>
          </a:stretch>
        </p:blipFill>
        <p:spPr bwMode="auto">
          <a:xfrm>
            <a:off x="6286512" y="4286256"/>
            <a:ext cx="1047750" cy="257175"/>
          </a:xfrm>
          <a:prstGeom prst="rect">
            <a:avLst/>
          </a:prstGeom>
          <a:noFill/>
          <a:ln w="9525">
            <a:noFill/>
            <a:miter lim="800000"/>
            <a:headEnd/>
            <a:tailEnd/>
          </a:ln>
        </p:spPr>
      </p:pic>
      <p:pic>
        <p:nvPicPr>
          <p:cNvPr id="28" name="Picture 3"/>
          <p:cNvPicPr>
            <a:picLocks noChangeAspect="1" noChangeArrowheads="1"/>
          </p:cNvPicPr>
          <p:nvPr/>
        </p:nvPicPr>
        <p:blipFill>
          <a:blip r:embed="rId8" cstate="print"/>
          <a:srcRect/>
          <a:stretch>
            <a:fillRect/>
          </a:stretch>
        </p:blipFill>
        <p:spPr bwMode="auto">
          <a:xfrm>
            <a:off x="6500826" y="3571876"/>
            <a:ext cx="1104900" cy="247650"/>
          </a:xfrm>
          <a:prstGeom prst="rect">
            <a:avLst/>
          </a:prstGeom>
          <a:noFill/>
          <a:ln w="9525">
            <a:noFill/>
            <a:miter lim="800000"/>
            <a:headEnd/>
            <a:tailEnd/>
          </a:ln>
        </p:spPr>
      </p:pic>
      <p:sp>
        <p:nvSpPr>
          <p:cNvPr id="24" name="フッター プレースホルダ 23"/>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shadow</a:t>
            </a:r>
            <a:endParaRPr kumimoji="1" lang="ja-JP" altLang="en-US" dirty="0"/>
          </a:p>
        </p:txBody>
      </p:sp>
      <p:sp>
        <p:nvSpPr>
          <p:cNvPr id="7" name="テキスト プレースホルダ 6"/>
          <p:cNvSpPr>
            <a:spLocks noGrp="1"/>
          </p:cNvSpPr>
          <p:nvPr>
            <p:ph type="body" idx="1"/>
          </p:nvPr>
        </p:nvSpPr>
        <p:spPr/>
        <p:txBody>
          <a:bodyPr/>
          <a:lstStyle/>
          <a:p>
            <a:r>
              <a:rPr kumimoji="1" lang="en-US" altLang="ja-JP" dirty="0" smtClean="0"/>
              <a:t>(n) A dark shape that someone or something makes on a surface when they are between that surface and the light</a:t>
            </a:r>
          </a:p>
          <a:p>
            <a:r>
              <a:rPr kumimoji="1" lang="en-US" altLang="ja-JP" dirty="0" smtClean="0"/>
              <a:t>[by </a:t>
            </a:r>
            <a:r>
              <a:rPr kumimoji="1" lang="en-US" altLang="ja-JP" dirty="0" err="1" smtClean="0"/>
              <a:t>longman</a:t>
            </a:r>
            <a:r>
              <a:rPr kumimoji="1" lang="en-US" altLang="ja-JP" dirty="0" smtClean="0"/>
              <a:t> dictionary]</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13</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85720" y="500043"/>
            <a:ext cx="8501122" cy="785818"/>
          </a:xfrm>
        </p:spPr>
        <p:txBody>
          <a:bodyPr>
            <a:normAutofit/>
          </a:bodyPr>
          <a:lstStyle/>
          <a:p>
            <a:r>
              <a:rPr kumimoji="1" lang="en-US" altLang="ja-JP" dirty="0" smtClean="0"/>
              <a:t>Shadow</a:t>
            </a:r>
            <a:endParaRPr kumimoji="1" lang="ja-JP" altLang="en-US" dirty="0"/>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14</a:t>
            </a:fld>
            <a:endParaRPr kumimoji="1" lang="ja-JP" altLang="en-US"/>
          </a:p>
        </p:txBody>
      </p:sp>
      <p:pic>
        <p:nvPicPr>
          <p:cNvPr id="5" name="コンテンツ プレースホルダ 5" descr="fuji7.jpg"/>
          <p:cNvPicPr>
            <a:picLocks noChangeAspect="1"/>
          </p:cNvPicPr>
          <p:nvPr/>
        </p:nvPicPr>
        <p:blipFill>
          <a:blip r:embed="rId3" cstate="print"/>
          <a:stretch>
            <a:fillRect/>
          </a:stretch>
        </p:blipFill>
        <p:spPr>
          <a:xfrm>
            <a:off x="2285984" y="1214422"/>
            <a:ext cx="6269310" cy="4500594"/>
          </a:xfrm>
          <a:prstGeom prst="rect">
            <a:avLst/>
          </a:prstGeom>
        </p:spPr>
      </p:pic>
      <p:sp>
        <p:nvSpPr>
          <p:cNvPr id="7" name="テキスト ボックス 6"/>
          <p:cNvSpPr txBox="1"/>
          <p:nvPr/>
        </p:nvSpPr>
        <p:spPr>
          <a:xfrm>
            <a:off x="2571736" y="6027003"/>
            <a:ext cx="6143668" cy="830997"/>
          </a:xfrm>
          <a:prstGeom prst="rect">
            <a:avLst/>
          </a:prstGeom>
          <a:noFill/>
        </p:spPr>
        <p:txBody>
          <a:bodyPr wrap="square" rtlCol="0">
            <a:spAutoFit/>
          </a:bodyPr>
          <a:lstStyle/>
          <a:p>
            <a:r>
              <a:rPr kumimoji="1" lang="en-US" altLang="ja-JP" sz="1600" dirty="0" smtClean="0"/>
              <a:t>Largest shadow in Japan!!!</a:t>
            </a:r>
            <a:br>
              <a:rPr kumimoji="1" lang="en-US" altLang="ja-JP" sz="1600" dirty="0" smtClean="0"/>
            </a:br>
            <a:r>
              <a:rPr kumimoji="1" lang="en-US" altLang="ja-JP" sz="1600" dirty="0" smtClean="0"/>
              <a:t>Taken from the top of highest mountain in Japan, Mt. Fuji.</a:t>
            </a:r>
          </a:p>
          <a:p>
            <a:r>
              <a:rPr lang="en-US" altLang="ja-JP" sz="1600" dirty="0" smtClean="0"/>
              <a:t>Taken by H.T. in 1996 summer.</a:t>
            </a:r>
            <a:endParaRPr kumimoji="1" lang="ja-JP" altLang="en-US" sz="1600" dirty="0"/>
          </a:p>
        </p:txBody>
      </p:sp>
      <p:sp>
        <p:nvSpPr>
          <p:cNvPr id="8" name="テキスト ボックス 7"/>
          <p:cNvSpPr txBox="1"/>
          <p:nvPr/>
        </p:nvSpPr>
        <p:spPr>
          <a:xfrm>
            <a:off x="6215074" y="857232"/>
            <a:ext cx="2143140" cy="369332"/>
          </a:xfrm>
          <a:prstGeom prst="rect">
            <a:avLst/>
          </a:prstGeom>
          <a:noFill/>
        </p:spPr>
        <p:txBody>
          <a:bodyPr wrap="square" rtlCol="0">
            <a:spAutoFit/>
          </a:bodyPr>
          <a:lstStyle/>
          <a:p>
            <a:r>
              <a:rPr lang="ja-JP" altLang="en-US" dirty="0" smtClean="0"/>
              <a:t>日本一大きな影</a:t>
            </a:r>
            <a:endParaRPr kumimoji="1" lang="ja-JP" altLang="en-US" dirty="0"/>
          </a:p>
        </p:txBody>
      </p:sp>
      <p:sp>
        <p:nvSpPr>
          <p:cNvPr id="9" name="フッター プレースホルダ 8"/>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85720" y="500043"/>
            <a:ext cx="8501122" cy="785818"/>
          </a:xfrm>
        </p:spPr>
        <p:txBody>
          <a:bodyPr>
            <a:normAutofit/>
          </a:bodyPr>
          <a:lstStyle/>
          <a:p>
            <a:r>
              <a:rPr kumimoji="1" lang="en-US" altLang="ja-JP" dirty="0" smtClean="0"/>
              <a:t>Shadow</a:t>
            </a:r>
            <a:endParaRPr kumimoji="1" lang="ja-JP" altLang="en-US" dirty="0"/>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15</a:t>
            </a:fld>
            <a:endParaRPr kumimoji="1" lang="ja-JP" altLang="en-US"/>
          </a:p>
        </p:txBody>
      </p:sp>
      <p:sp>
        <p:nvSpPr>
          <p:cNvPr id="7" name="テキスト ボックス 6"/>
          <p:cNvSpPr txBox="1"/>
          <p:nvPr/>
        </p:nvSpPr>
        <p:spPr>
          <a:xfrm>
            <a:off x="2357422" y="6215082"/>
            <a:ext cx="6143668" cy="338554"/>
          </a:xfrm>
          <a:prstGeom prst="rect">
            <a:avLst/>
          </a:prstGeom>
          <a:noFill/>
        </p:spPr>
        <p:txBody>
          <a:bodyPr wrap="square" rtlCol="0">
            <a:spAutoFit/>
          </a:bodyPr>
          <a:lstStyle/>
          <a:p>
            <a:r>
              <a:rPr lang="en-US" altLang="ja-JP" sz="1600" dirty="0" smtClean="0"/>
              <a:t>Finest </a:t>
            </a:r>
            <a:r>
              <a:rPr lang="en-US" altLang="ja-JP" sz="1600" dirty="0" err="1" smtClean="0"/>
              <a:t>GeV</a:t>
            </a:r>
            <a:r>
              <a:rPr lang="en-US" altLang="ja-JP" sz="1600" dirty="0" smtClean="0"/>
              <a:t>-photon calorimeter in the world</a:t>
            </a:r>
            <a:endParaRPr kumimoji="1" lang="ja-JP" altLang="en-US" sz="1600" dirty="0"/>
          </a:p>
        </p:txBody>
      </p:sp>
      <p:pic>
        <p:nvPicPr>
          <p:cNvPr id="6" name="図 5" descr="its-2006-005.jpg"/>
          <p:cNvPicPr>
            <a:picLocks noChangeAspect="1"/>
          </p:cNvPicPr>
          <p:nvPr/>
        </p:nvPicPr>
        <p:blipFill>
          <a:blip r:embed="rId3" cstate="print"/>
          <a:stretch>
            <a:fillRect/>
          </a:stretch>
        </p:blipFill>
        <p:spPr>
          <a:xfrm>
            <a:off x="2285984" y="1214422"/>
            <a:ext cx="6643702" cy="4925599"/>
          </a:xfrm>
          <a:prstGeom prst="rect">
            <a:avLst/>
          </a:prstGeom>
        </p:spPr>
      </p:pic>
      <p:sp>
        <p:nvSpPr>
          <p:cNvPr id="10" name="テキスト ボックス 9"/>
          <p:cNvSpPr txBox="1"/>
          <p:nvPr/>
        </p:nvSpPr>
        <p:spPr>
          <a:xfrm>
            <a:off x="3714744" y="714356"/>
            <a:ext cx="4643470" cy="338554"/>
          </a:xfrm>
          <a:prstGeom prst="rect">
            <a:avLst/>
          </a:prstGeom>
          <a:noFill/>
        </p:spPr>
        <p:txBody>
          <a:bodyPr wrap="square" rtlCol="0">
            <a:spAutoFit/>
          </a:bodyPr>
          <a:lstStyle/>
          <a:p>
            <a:r>
              <a:rPr lang="ja-JP" altLang="en-US" sz="1600" dirty="0" smtClean="0"/>
              <a:t>世界一高性能の</a:t>
            </a:r>
            <a:r>
              <a:rPr lang="en-US" altLang="ja-JP" sz="1600" dirty="0" smtClean="0"/>
              <a:t>(</a:t>
            </a:r>
            <a:r>
              <a:rPr lang="en-US" altLang="ja-JP" sz="1600" dirty="0" err="1" smtClean="0"/>
              <a:t>GeV</a:t>
            </a:r>
            <a:r>
              <a:rPr lang="ja-JP" altLang="en-US" sz="1600" dirty="0" smtClean="0"/>
              <a:t>光子</a:t>
            </a:r>
            <a:r>
              <a:rPr lang="en-US" altLang="ja-JP" sz="1600" dirty="0" smtClean="0"/>
              <a:t>)</a:t>
            </a:r>
            <a:r>
              <a:rPr lang="ja-JP" altLang="en-US" sz="1600" dirty="0" smtClean="0"/>
              <a:t>電磁カロリーメータ</a:t>
            </a:r>
            <a:endParaRPr kumimoji="1" lang="ja-JP" altLang="en-US" sz="1600" dirty="0"/>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4" name="Rectangle 8"/>
          <p:cNvSpPr>
            <a:spLocks noGrp="1" noChangeArrowheads="1"/>
          </p:cNvSpPr>
          <p:nvPr>
            <p:ph type="title"/>
          </p:nvPr>
        </p:nvSpPr>
        <p:spPr>
          <a:xfrm>
            <a:off x="214282" y="285728"/>
            <a:ext cx="8786874" cy="714380"/>
          </a:xfrm>
        </p:spPr>
        <p:txBody>
          <a:bodyPr>
            <a:normAutofit/>
          </a:bodyPr>
          <a:lstStyle/>
          <a:p>
            <a:r>
              <a:rPr lang="en-US" altLang="ja-JP" dirty="0" smtClean="0"/>
              <a:t>Electro-Magnetic Interaction</a:t>
            </a:r>
            <a:endParaRPr lang="ja-JP" altLang="en-US" dirty="0"/>
          </a:p>
        </p:txBody>
      </p:sp>
      <p:sp>
        <p:nvSpPr>
          <p:cNvPr id="14" name="スライド番号プレースホルダ 6"/>
          <p:cNvSpPr>
            <a:spLocks noGrp="1"/>
          </p:cNvSpPr>
          <p:nvPr>
            <p:ph type="sldNum" sz="quarter" idx="12"/>
          </p:nvPr>
        </p:nvSpPr>
        <p:spPr/>
        <p:txBody>
          <a:bodyPr/>
          <a:lstStyle/>
          <a:p>
            <a:fld id="{032846AD-6B40-4E99-AD50-DFA02A7E62AA}" type="slidenum">
              <a:rPr lang="ja-JP" altLang="en-US"/>
              <a:pPr/>
              <a:t>16</a:t>
            </a:fld>
            <a:endParaRPr lang="ja-JP" altLang="en-US"/>
          </a:p>
        </p:txBody>
      </p:sp>
      <p:pic>
        <p:nvPicPr>
          <p:cNvPr id="157709" name="Picture 13" descr="C:\Documents and Settings\htorii\My Documents\Talk\Hiroshima_semi041201\photon_interaction2.jpg"/>
          <p:cNvPicPr>
            <a:picLocks noGrp="1" noChangeAspect="1" noChangeArrowheads="1"/>
          </p:cNvPicPr>
          <p:nvPr>
            <p:ph type="clipArt" sz="half" idx="4294967295"/>
          </p:nvPr>
        </p:nvPicPr>
        <p:blipFill>
          <a:blip r:embed="rId3" cstate="print"/>
          <a:srcRect/>
          <a:stretch>
            <a:fillRect/>
          </a:stretch>
        </p:blipFill>
        <p:spPr>
          <a:xfrm>
            <a:off x="4714876" y="1000108"/>
            <a:ext cx="3200400" cy="3197225"/>
          </a:xfrm>
          <a:noFill/>
          <a:ln/>
        </p:spPr>
      </p:pic>
      <p:pic>
        <p:nvPicPr>
          <p:cNvPr id="157711" name="Picture 15"/>
          <p:cNvPicPr>
            <a:picLocks noChangeAspect="1" noChangeArrowheads="1"/>
          </p:cNvPicPr>
          <p:nvPr/>
        </p:nvPicPr>
        <p:blipFill>
          <a:blip r:embed="rId4" cstate="print"/>
          <a:srcRect/>
          <a:stretch>
            <a:fillRect/>
          </a:stretch>
        </p:blipFill>
        <p:spPr bwMode="auto">
          <a:xfrm>
            <a:off x="1066800" y="917575"/>
            <a:ext cx="3657600" cy="2511425"/>
          </a:xfrm>
          <a:prstGeom prst="rect">
            <a:avLst/>
          </a:prstGeom>
          <a:noFill/>
          <a:ln w="9525">
            <a:noFill/>
            <a:miter lim="800000"/>
            <a:headEnd/>
            <a:tailEnd/>
          </a:ln>
          <a:effectLst/>
        </p:spPr>
      </p:pic>
      <p:sp>
        <p:nvSpPr>
          <p:cNvPr id="157718" name="Text Box 22"/>
          <p:cNvSpPr txBox="1">
            <a:spLocks noChangeArrowheads="1"/>
          </p:cNvSpPr>
          <p:nvPr/>
        </p:nvSpPr>
        <p:spPr bwMode="auto">
          <a:xfrm>
            <a:off x="142844" y="1428736"/>
            <a:ext cx="1623994" cy="523220"/>
          </a:xfrm>
          <a:prstGeom prst="rect">
            <a:avLst/>
          </a:prstGeom>
          <a:solidFill>
            <a:srgbClr val="CCFFCC">
              <a:alpha val="50000"/>
            </a:srgbClr>
          </a:solidFill>
          <a:ln w="38100">
            <a:solidFill>
              <a:srgbClr val="008000"/>
            </a:solidFill>
            <a:miter lim="800000"/>
            <a:headEnd/>
            <a:tailEnd/>
          </a:ln>
          <a:effectLst/>
        </p:spPr>
        <p:txBody>
          <a:bodyPr wrap="square">
            <a:spAutoFit/>
          </a:bodyPr>
          <a:lstStyle/>
          <a:p>
            <a:pPr algn="ctr">
              <a:spcBef>
                <a:spcPct val="50000"/>
              </a:spcBef>
            </a:pPr>
            <a:r>
              <a:rPr lang="en-US" altLang="ja-JP" sz="2800" dirty="0" smtClean="0"/>
              <a:t>photon</a:t>
            </a:r>
            <a:endParaRPr lang="en-US" altLang="ja-JP" sz="2800" baseline="0" dirty="0"/>
          </a:p>
        </p:txBody>
      </p:sp>
      <p:sp>
        <p:nvSpPr>
          <p:cNvPr id="15" name="フッター プレースホルダ 14"/>
          <p:cNvSpPr>
            <a:spLocks noGrp="1"/>
          </p:cNvSpPr>
          <p:nvPr>
            <p:ph type="ftr" sz="quarter" idx="11"/>
          </p:nvPr>
        </p:nvSpPr>
        <p:spPr>
          <a:xfrm>
            <a:off x="5715008" y="0"/>
            <a:ext cx="2386034" cy="316022"/>
          </a:xfrm>
        </p:spPr>
        <p:txBody>
          <a:bodyPr/>
          <a:lstStyle/>
          <a:p>
            <a:r>
              <a:rPr kumimoji="1" lang="en-US" altLang="ja-JP" dirty="0" smtClean="0"/>
              <a:t>Heavy Ion Pub 2009/11/20 </a:t>
            </a:r>
            <a:r>
              <a:rPr kumimoji="1" lang="en-US" altLang="ja-JP" dirty="0" err="1" smtClean="0"/>
              <a:t>H.Torii</a:t>
            </a:r>
            <a:endParaRPr kumimoji="1" lang="ja-JP" altLang="en-US" dirty="0"/>
          </a:p>
        </p:txBody>
      </p:sp>
      <p:pic>
        <p:nvPicPr>
          <p:cNvPr id="84993" name="Picture 1"/>
          <p:cNvPicPr>
            <a:picLocks noChangeAspect="1" noChangeArrowheads="1"/>
          </p:cNvPicPr>
          <p:nvPr/>
        </p:nvPicPr>
        <p:blipFill>
          <a:blip r:embed="rId5" cstate="print"/>
          <a:srcRect/>
          <a:stretch>
            <a:fillRect/>
          </a:stretch>
        </p:blipFill>
        <p:spPr bwMode="auto">
          <a:xfrm>
            <a:off x="4786314" y="1071546"/>
            <a:ext cx="4357686" cy="4054428"/>
          </a:xfrm>
          <a:prstGeom prst="rect">
            <a:avLst/>
          </a:prstGeom>
          <a:noFill/>
          <a:ln w="9525">
            <a:noFill/>
            <a:miter lim="800000"/>
            <a:headEnd/>
            <a:tailEnd/>
          </a:ln>
        </p:spPr>
      </p:pic>
      <p:sp>
        <p:nvSpPr>
          <p:cNvPr id="17" name="角丸四角形 16"/>
          <p:cNvSpPr/>
          <p:nvPr/>
        </p:nvSpPr>
        <p:spPr>
          <a:xfrm>
            <a:off x="214282" y="5143512"/>
            <a:ext cx="8929718" cy="1714488"/>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Pair creation dominates at &gt; 10MeV (for </a:t>
            </a:r>
            <a:r>
              <a:rPr lang="en-US" altLang="ja-JP" dirty="0" err="1" smtClean="0">
                <a:solidFill>
                  <a:schemeClr val="tx1"/>
                </a:solidFill>
              </a:rPr>
              <a:t>Pb</a:t>
            </a:r>
            <a:r>
              <a:rPr lang="en-US" altLang="ja-JP" dirty="0" smtClean="0">
                <a:solidFill>
                  <a:schemeClr val="tx1"/>
                </a:solidFill>
              </a:rPr>
              <a:t>)</a:t>
            </a:r>
          </a:p>
          <a:p>
            <a:pPr algn="ctr"/>
            <a:r>
              <a:rPr lang="en-US" altLang="ja-JP" dirty="0" smtClean="0">
                <a:solidFill>
                  <a:schemeClr val="tx1"/>
                </a:solidFill>
              </a:rPr>
              <a:t>(cut of &gt; 2M</a:t>
            </a:r>
            <a:r>
              <a:rPr lang="en-US" altLang="ja-JP" baseline="-25000" dirty="0" smtClean="0">
                <a:solidFill>
                  <a:schemeClr val="tx1"/>
                </a:solidFill>
              </a:rPr>
              <a:t>e</a:t>
            </a:r>
            <a:r>
              <a:rPr lang="en-US" altLang="ja-JP" dirty="0" smtClean="0">
                <a:solidFill>
                  <a:schemeClr val="tx1"/>
                </a:solidFill>
              </a:rPr>
              <a:t>)</a:t>
            </a:r>
          </a:p>
          <a:p>
            <a:pPr algn="ctr"/>
            <a:endParaRPr lang="en-US" altLang="ja-JP" dirty="0" smtClean="0">
              <a:solidFill>
                <a:schemeClr val="tx1"/>
              </a:solidFill>
            </a:endParaRPr>
          </a:p>
          <a:p>
            <a:pPr algn="ctr"/>
            <a:endParaRPr lang="en-US" altLang="ja-JP" dirty="0" smtClean="0">
              <a:solidFill>
                <a:schemeClr val="tx1"/>
              </a:solidFill>
            </a:endParaRPr>
          </a:p>
          <a:p>
            <a:pPr algn="ctr"/>
            <a:endParaRPr lang="en-US" altLang="ja-JP" dirty="0" smtClean="0">
              <a:solidFill>
                <a:schemeClr val="tx1"/>
              </a:solidFill>
            </a:endParaRPr>
          </a:p>
          <a:p>
            <a:pPr algn="ctr"/>
            <a:r>
              <a:rPr lang="en-US" altLang="ja-JP" dirty="0" smtClean="0">
                <a:solidFill>
                  <a:schemeClr val="tx1"/>
                </a:solidFill>
              </a:rPr>
              <a:t>Pair production probability after X0[cm] length is 1-e</a:t>
            </a:r>
            <a:r>
              <a:rPr lang="en-US" altLang="ja-JP" baseline="30000" dirty="0" smtClean="0">
                <a:solidFill>
                  <a:schemeClr val="tx1"/>
                </a:solidFill>
              </a:rPr>
              <a:t>-7/9</a:t>
            </a:r>
            <a:r>
              <a:rPr lang="en-US" altLang="ja-JP" dirty="0" smtClean="0">
                <a:solidFill>
                  <a:schemeClr val="tx1"/>
                </a:solidFill>
              </a:rPr>
              <a:t>=54%.</a:t>
            </a:r>
          </a:p>
        </p:txBody>
      </p:sp>
      <p:sp>
        <p:nvSpPr>
          <p:cNvPr id="18" name="テキスト ボックス 17"/>
          <p:cNvSpPr txBox="1"/>
          <p:nvPr/>
        </p:nvSpPr>
        <p:spPr>
          <a:xfrm rot="16200000">
            <a:off x="6330984" y="1758960"/>
            <a:ext cx="970484" cy="369332"/>
          </a:xfrm>
          <a:prstGeom prst="rect">
            <a:avLst/>
          </a:prstGeom>
          <a:noFill/>
        </p:spPr>
        <p:txBody>
          <a:bodyPr wrap="square" rtlCol="0">
            <a:spAutoFit/>
          </a:bodyPr>
          <a:lstStyle/>
          <a:p>
            <a:r>
              <a:rPr kumimoji="1" lang="en-US" altLang="ja-JP" dirty="0" smtClean="0"/>
              <a:t>K-Shell</a:t>
            </a:r>
            <a:endParaRPr kumimoji="1" lang="ja-JP" altLang="en-US" dirty="0"/>
          </a:p>
        </p:txBody>
      </p:sp>
      <p:sp>
        <p:nvSpPr>
          <p:cNvPr id="19" name="テキスト ボックス 18"/>
          <p:cNvSpPr txBox="1"/>
          <p:nvPr/>
        </p:nvSpPr>
        <p:spPr>
          <a:xfrm rot="16200000">
            <a:off x="6045232" y="1330332"/>
            <a:ext cx="970484" cy="369332"/>
          </a:xfrm>
          <a:prstGeom prst="rect">
            <a:avLst/>
          </a:prstGeom>
          <a:noFill/>
        </p:spPr>
        <p:txBody>
          <a:bodyPr wrap="square" rtlCol="0">
            <a:spAutoFit/>
          </a:bodyPr>
          <a:lstStyle/>
          <a:p>
            <a:r>
              <a:rPr lang="en-US" altLang="ja-JP" dirty="0" smtClean="0"/>
              <a:t>L</a:t>
            </a:r>
            <a:r>
              <a:rPr kumimoji="1" lang="en-US" altLang="ja-JP" dirty="0" smtClean="0"/>
              <a:t>-Shell</a:t>
            </a:r>
            <a:endParaRPr kumimoji="1" lang="ja-JP" altLang="en-US" dirty="0"/>
          </a:p>
        </p:txBody>
      </p:sp>
      <p:cxnSp>
        <p:nvCxnSpPr>
          <p:cNvPr id="22" name="直線矢印コネクタ 21"/>
          <p:cNvCxnSpPr/>
          <p:nvPr/>
        </p:nvCxnSpPr>
        <p:spPr>
          <a:xfrm rot="5400000">
            <a:off x="6644496" y="2499512"/>
            <a:ext cx="284958" cy="7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5400000">
            <a:off x="6357950" y="2071678"/>
            <a:ext cx="284958" cy="7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0" y="3929066"/>
            <a:ext cx="5072066" cy="923330"/>
          </a:xfrm>
          <a:prstGeom prst="rect">
            <a:avLst/>
          </a:prstGeom>
          <a:noFill/>
        </p:spPr>
        <p:txBody>
          <a:bodyPr wrap="square" rtlCol="0">
            <a:spAutoFit/>
          </a:bodyPr>
          <a:lstStyle/>
          <a:p>
            <a:pPr algn="ctr"/>
            <a:r>
              <a:rPr lang="en-US" altLang="ja-JP" dirty="0" smtClean="0"/>
              <a:t>Photon lose energy or convert into electron by</a:t>
            </a:r>
          </a:p>
          <a:p>
            <a:pPr algn="ctr"/>
            <a:r>
              <a:rPr lang="en-US" altLang="ja-JP" dirty="0" smtClean="0"/>
              <a:t>“Photoelectron absorption ( </a:t>
            </a:r>
            <a:r>
              <a:rPr lang="en-US" altLang="ja-JP" dirty="0" smtClean="0">
                <a:sym typeface="Symbol"/>
              </a:rPr>
              <a:t>+atom </a:t>
            </a:r>
            <a:r>
              <a:rPr lang="en-US" altLang="ja-JP" dirty="0" smtClean="0">
                <a:sym typeface="Wingdings" pitchFamily="2" charset="2"/>
              </a:rPr>
              <a:t> </a:t>
            </a:r>
            <a:r>
              <a:rPr lang="en-US" altLang="ja-JP" dirty="0" err="1" smtClean="0">
                <a:sym typeface="Symbol"/>
              </a:rPr>
              <a:t>ion+e</a:t>
            </a:r>
            <a:r>
              <a:rPr lang="en-US" altLang="ja-JP" baseline="30000" dirty="0" smtClean="0">
                <a:sym typeface="Symbol"/>
              </a:rPr>
              <a:t>-</a:t>
            </a:r>
            <a:r>
              <a:rPr lang="en-US" altLang="ja-JP" dirty="0" smtClean="0">
                <a:sym typeface="Symbol"/>
              </a:rPr>
              <a:t>)”</a:t>
            </a:r>
            <a:endParaRPr lang="en-US" altLang="ja-JP" dirty="0" smtClean="0"/>
          </a:p>
          <a:p>
            <a:pPr algn="ctr"/>
            <a:r>
              <a:rPr lang="en-US" altLang="ja-JP" dirty="0" smtClean="0"/>
              <a:t>“Compton ( </a:t>
            </a:r>
            <a:r>
              <a:rPr lang="en-US" altLang="ja-JP" dirty="0" smtClean="0">
                <a:sym typeface="Symbol"/>
              </a:rPr>
              <a:t>+e</a:t>
            </a:r>
            <a:r>
              <a:rPr lang="en-US" altLang="ja-JP" baseline="30000" dirty="0" smtClean="0">
                <a:sym typeface="Symbol"/>
              </a:rPr>
              <a:t>-</a:t>
            </a:r>
            <a:r>
              <a:rPr lang="en-US" altLang="ja-JP" dirty="0" smtClean="0">
                <a:sym typeface="Symbol"/>
              </a:rPr>
              <a:t> </a:t>
            </a:r>
            <a:r>
              <a:rPr lang="en-US" altLang="ja-JP" dirty="0" smtClean="0">
                <a:sym typeface="Wingdings" pitchFamily="2" charset="2"/>
              </a:rPr>
              <a:t> </a:t>
            </a:r>
            <a:r>
              <a:rPr lang="en-US" altLang="ja-JP" dirty="0" smtClean="0">
                <a:sym typeface="Symbol"/>
              </a:rPr>
              <a:t>+e</a:t>
            </a:r>
            <a:r>
              <a:rPr lang="en-US" altLang="ja-JP" baseline="30000" dirty="0" smtClean="0">
                <a:sym typeface="Symbol"/>
              </a:rPr>
              <a:t>-</a:t>
            </a:r>
            <a:r>
              <a:rPr lang="en-US" altLang="ja-JP" dirty="0" smtClean="0">
                <a:sym typeface="Symbol"/>
              </a:rPr>
              <a:t>)” process</a:t>
            </a:r>
            <a:endParaRPr kumimoji="1" lang="ja-JP" altLang="en-US" dirty="0"/>
          </a:p>
        </p:txBody>
      </p:sp>
      <p:sp>
        <p:nvSpPr>
          <p:cNvPr id="26" name="テキスト ボックス 25"/>
          <p:cNvSpPr txBox="1"/>
          <p:nvPr/>
        </p:nvSpPr>
        <p:spPr>
          <a:xfrm>
            <a:off x="6858016" y="4214818"/>
            <a:ext cx="642942" cy="369332"/>
          </a:xfrm>
          <a:prstGeom prst="rect">
            <a:avLst/>
          </a:prstGeom>
          <a:noFill/>
        </p:spPr>
        <p:txBody>
          <a:bodyPr wrap="square" rtlCol="0">
            <a:spAutoFit/>
          </a:bodyPr>
          <a:lstStyle/>
          <a:p>
            <a:r>
              <a:rPr lang="en-US" altLang="ja-JP" dirty="0" smtClean="0"/>
              <a:t>2M</a:t>
            </a:r>
            <a:r>
              <a:rPr lang="en-US" altLang="ja-JP" baseline="-25000" dirty="0" smtClean="0"/>
              <a:t>e</a:t>
            </a:r>
            <a:endParaRPr kumimoji="1" lang="ja-JP" altLang="en-US" dirty="0"/>
          </a:p>
        </p:txBody>
      </p:sp>
      <p:cxnSp>
        <p:nvCxnSpPr>
          <p:cNvPr id="27" name="直線矢印コネクタ 26"/>
          <p:cNvCxnSpPr/>
          <p:nvPr/>
        </p:nvCxnSpPr>
        <p:spPr>
          <a:xfrm rot="5400000">
            <a:off x="7001686" y="4571214"/>
            <a:ext cx="284958" cy="7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84994" name="Picture 2"/>
          <p:cNvPicPr>
            <a:picLocks noChangeAspect="1" noChangeArrowheads="1"/>
          </p:cNvPicPr>
          <p:nvPr/>
        </p:nvPicPr>
        <p:blipFill>
          <a:blip r:embed="rId6" cstate="print"/>
          <a:srcRect/>
          <a:stretch>
            <a:fillRect/>
          </a:stretch>
        </p:blipFill>
        <p:spPr bwMode="auto">
          <a:xfrm>
            <a:off x="2071670" y="5715016"/>
            <a:ext cx="5203389" cy="7858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4" name="Rectangle 8"/>
          <p:cNvSpPr>
            <a:spLocks noGrp="1" noChangeArrowheads="1"/>
          </p:cNvSpPr>
          <p:nvPr>
            <p:ph type="title"/>
          </p:nvPr>
        </p:nvSpPr>
        <p:spPr>
          <a:xfrm>
            <a:off x="214282" y="285728"/>
            <a:ext cx="8786874" cy="714380"/>
          </a:xfrm>
        </p:spPr>
        <p:txBody>
          <a:bodyPr>
            <a:normAutofit/>
          </a:bodyPr>
          <a:lstStyle/>
          <a:p>
            <a:r>
              <a:rPr lang="en-US" altLang="ja-JP" dirty="0" smtClean="0"/>
              <a:t>Electro-Magnetic Interaction</a:t>
            </a:r>
            <a:endParaRPr lang="ja-JP" altLang="en-US" dirty="0"/>
          </a:p>
        </p:txBody>
      </p:sp>
      <p:sp>
        <p:nvSpPr>
          <p:cNvPr id="14" name="スライド番号プレースホルダ 6"/>
          <p:cNvSpPr>
            <a:spLocks noGrp="1"/>
          </p:cNvSpPr>
          <p:nvPr>
            <p:ph type="sldNum" sz="quarter" idx="12"/>
          </p:nvPr>
        </p:nvSpPr>
        <p:spPr/>
        <p:txBody>
          <a:bodyPr/>
          <a:lstStyle/>
          <a:p>
            <a:fld id="{032846AD-6B40-4E99-AD50-DFA02A7E62AA}" type="slidenum">
              <a:rPr lang="ja-JP" altLang="en-US"/>
              <a:pPr/>
              <a:t>17</a:t>
            </a:fld>
            <a:endParaRPr lang="ja-JP" altLang="en-US"/>
          </a:p>
        </p:txBody>
      </p:sp>
      <p:pic>
        <p:nvPicPr>
          <p:cNvPr id="157712" name="Picture 16"/>
          <p:cNvPicPr>
            <a:picLocks noChangeAspect="1" noChangeArrowheads="1"/>
          </p:cNvPicPr>
          <p:nvPr/>
        </p:nvPicPr>
        <p:blipFill>
          <a:blip r:embed="rId4" cstate="print"/>
          <a:srcRect/>
          <a:stretch>
            <a:fillRect/>
          </a:stretch>
        </p:blipFill>
        <p:spPr bwMode="auto">
          <a:xfrm>
            <a:off x="785786" y="1928802"/>
            <a:ext cx="2857496" cy="2141799"/>
          </a:xfrm>
          <a:prstGeom prst="rect">
            <a:avLst/>
          </a:prstGeom>
          <a:noFill/>
          <a:ln w="9525">
            <a:noFill/>
            <a:miter lim="800000"/>
            <a:headEnd/>
            <a:tailEnd/>
          </a:ln>
          <a:effectLst/>
        </p:spPr>
      </p:pic>
      <p:pic>
        <p:nvPicPr>
          <p:cNvPr id="157710" name="Picture 14" descr="C:\Documents and Settings\htorii\My Documents\Talk\Hiroshima_semi041201\electron_interaction.JPG"/>
          <p:cNvPicPr>
            <a:picLocks noChangeAspect="1" noChangeArrowheads="1"/>
          </p:cNvPicPr>
          <p:nvPr/>
        </p:nvPicPr>
        <p:blipFill>
          <a:blip r:embed="rId5" cstate="print"/>
          <a:srcRect/>
          <a:stretch>
            <a:fillRect/>
          </a:stretch>
        </p:blipFill>
        <p:spPr bwMode="auto">
          <a:xfrm>
            <a:off x="4103169" y="928670"/>
            <a:ext cx="4957367" cy="3357563"/>
          </a:xfrm>
          <a:prstGeom prst="rect">
            <a:avLst/>
          </a:prstGeom>
          <a:noFill/>
        </p:spPr>
      </p:pic>
      <p:sp>
        <p:nvSpPr>
          <p:cNvPr id="157713" name="Line 17"/>
          <p:cNvSpPr>
            <a:spLocks noChangeShapeType="1"/>
          </p:cNvSpPr>
          <p:nvPr/>
        </p:nvSpPr>
        <p:spPr bwMode="auto">
          <a:xfrm>
            <a:off x="5681674" y="1266828"/>
            <a:ext cx="0" cy="2590800"/>
          </a:xfrm>
          <a:prstGeom prst="line">
            <a:avLst/>
          </a:prstGeom>
          <a:noFill/>
          <a:ln w="38100">
            <a:solidFill>
              <a:srgbClr val="339966"/>
            </a:solidFill>
            <a:round/>
            <a:headEnd/>
            <a:tailEnd/>
          </a:ln>
          <a:effectLst/>
        </p:spPr>
        <p:txBody>
          <a:bodyPr/>
          <a:lstStyle/>
          <a:p>
            <a:endParaRPr lang="ja-JP" altLang="en-US"/>
          </a:p>
        </p:txBody>
      </p:sp>
      <p:sp>
        <p:nvSpPr>
          <p:cNvPr id="157717" name="Text Box 21"/>
          <p:cNvSpPr txBox="1">
            <a:spLocks noChangeArrowheads="1"/>
          </p:cNvSpPr>
          <p:nvPr/>
        </p:nvSpPr>
        <p:spPr bwMode="auto">
          <a:xfrm rot="16200000">
            <a:off x="4767270" y="2162160"/>
            <a:ext cx="2209800" cy="457200"/>
          </a:xfrm>
          <a:prstGeom prst="rect">
            <a:avLst/>
          </a:prstGeom>
          <a:noFill/>
          <a:ln w="9525">
            <a:noFill/>
            <a:miter lim="800000"/>
            <a:headEnd/>
            <a:tailEnd/>
          </a:ln>
          <a:effectLst/>
        </p:spPr>
        <p:txBody>
          <a:bodyPr>
            <a:spAutoFit/>
          </a:bodyPr>
          <a:lstStyle/>
          <a:p>
            <a:pPr>
              <a:spcBef>
                <a:spcPct val="50000"/>
              </a:spcBef>
            </a:pPr>
            <a:r>
              <a:rPr lang="en-US" altLang="ja-JP" baseline="0" dirty="0"/>
              <a:t>Critical Energy</a:t>
            </a:r>
          </a:p>
        </p:txBody>
      </p:sp>
      <p:sp>
        <p:nvSpPr>
          <p:cNvPr id="157719" name="Text Box 23"/>
          <p:cNvSpPr txBox="1">
            <a:spLocks noChangeArrowheads="1"/>
          </p:cNvSpPr>
          <p:nvPr/>
        </p:nvSpPr>
        <p:spPr bwMode="auto">
          <a:xfrm>
            <a:off x="142844" y="1214422"/>
            <a:ext cx="3124192" cy="523220"/>
          </a:xfrm>
          <a:prstGeom prst="rect">
            <a:avLst/>
          </a:prstGeom>
          <a:solidFill>
            <a:srgbClr val="CCFFCC">
              <a:alpha val="50000"/>
            </a:srgbClr>
          </a:solidFill>
          <a:ln w="38100">
            <a:solidFill>
              <a:srgbClr val="008000"/>
            </a:solidFill>
            <a:miter lim="800000"/>
            <a:headEnd/>
            <a:tailEnd/>
          </a:ln>
          <a:effectLst/>
        </p:spPr>
        <p:txBody>
          <a:bodyPr wrap="square">
            <a:spAutoFit/>
          </a:bodyPr>
          <a:lstStyle/>
          <a:p>
            <a:pPr algn="ctr">
              <a:spcBef>
                <a:spcPct val="50000"/>
              </a:spcBef>
            </a:pPr>
            <a:r>
              <a:rPr lang="en-US" altLang="ja-JP" sz="2800" dirty="0" smtClean="0"/>
              <a:t>e</a:t>
            </a:r>
            <a:r>
              <a:rPr lang="en-US" altLang="ja-JP" sz="2800" baseline="0" dirty="0" smtClean="0"/>
              <a:t>lectron/positron</a:t>
            </a:r>
            <a:endParaRPr lang="en-US" altLang="ja-JP" sz="2800" baseline="0" dirty="0"/>
          </a:p>
        </p:txBody>
      </p:sp>
      <p:sp>
        <p:nvSpPr>
          <p:cNvPr id="15" name="フッター プレースホルダ 14"/>
          <p:cNvSpPr>
            <a:spLocks noGrp="1"/>
          </p:cNvSpPr>
          <p:nvPr>
            <p:ph type="ftr" sz="quarter" idx="11"/>
          </p:nvPr>
        </p:nvSpPr>
        <p:spPr>
          <a:xfrm>
            <a:off x="5715008" y="0"/>
            <a:ext cx="2386034" cy="316022"/>
          </a:xfrm>
        </p:spPr>
        <p:txBody>
          <a:bodyPr/>
          <a:lstStyle/>
          <a:p>
            <a:r>
              <a:rPr kumimoji="1" lang="en-US" altLang="ja-JP" dirty="0" smtClean="0"/>
              <a:t>Heavy Ion Pub 2009/11/20 </a:t>
            </a:r>
            <a:r>
              <a:rPr kumimoji="1" lang="en-US" altLang="ja-JP" dirty="0" err="1" smtClean="0"/>
              <a:t>H.Torii</a:t>
            </a:r>
            <a:endParaRPr kumimoji="1" lang="ja-JP" altLang="en-US" dirty="0"/>
          </a:p>
        </p:txBody>
      </p:sp>
      <p:sp>
        <p:nvSpPr>
          <p:cNvPr id="16" name="角丸四角形 15"/>
          <p:cNvSpPr/>
          <p:nvPr/>
        </p:nvSpPr>
        <p:spPr>
          <a:xfrm>
            <a:off x="214282" y="4286256"/>
            <a:ext cx="8715436" cy="1000132"/>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rPr>
              <a:t>Energy loss by </a:t>
            </a:r>
            <a:r>
              <a:rPr lang="en-US" altLang="ja-JP" sz="2000" dirty="0" err="1" smtClean="0">
                <a:solidFill>
                  <a:schemeClr val="tx1"/>
                </a:solidFill>
              </a:rPr>
              <a:t>bremsstrahlung</a:t>
            </a:r>
            <a:r>
              <a:rPr lang="en-US" altLang="ja-JP" sz="2000" dirty="0" smtClean="0">
                <a:solidFill>
                  <a:schemeClr val="tx1"/>
                </a:solidFill>
              </a:rPr>
              <a:t> is characterized by “Radiation Length”</a:t>
            </a:r>
          </a:p>
          <a:p>
            <a:pPr algn="ctr"/>
            <a:r>
              <a:rPr lang="en-US" altLang="ja-JP" sz="1400" dirty="0" smtClean="0">
                <a:solidFill>
                  <a:schemeClr val="tx1"/>
                </a:solidFill>
              </a:rPr>
              <a:t>(in the high energy limit where the ionization loss can be neglected)</a:t>
            </a:r>
          </a:p>
          <a:p>
            <a:pPr algn="ctr"/>
            <a:r>
              <a:rPr lang="en-US" altLang="ja-JP" sz="2000" dirty="0" err="1" smtClean="0">
                <a:solidFill>
                  <a:schemeClr val="tx1"/>
                </a:solidFill>
              </a:rPr>
              <a:t>dE</a:t>
            </a:r>
            <a:r>
              <a:rPr lang="en-US" altLang="ja-JP" sz="2000" dirty="0" smtClean="0">
                <a:solidFill>
                  <a:schemeClr val="tx1"/>
                </a:solidFill>
              </a:rPr>
              <a:t>/E = - </a:t>
            </a:r>
            <a:r>
              <a:rPr lang="en-US" altLang="ja-JP" sz="2000" dirty="0" err="1" smtClean="0">
                <a:solidFill>
                  <a:schemeClr val="tx1"/>
                </a:solidFill>
              </a:rPr>
              <a:t>dx</a:t>
            </a:r>
            <a:r>
              <a:rPr lang="en-US" altLang="ja-JP" sz="2000" dirty="0" smtClean="0">
                <a:solidFill>
                  <a:schemeClr val="tx1"/>
                </a:solidFill>
              </a:rPr>
              <a:t>/X</a:t>
            </a:r>
            <a:r>
              <a:rPr lang="en-US" altLang="ja-JP" sz="2000" baseline="-25000" dirty="0" smtClean="0">
                <a:solidFill>
                  <a:schemeClr val="tx1"/>
                </a:solidFill>
                <a:sym typeface="Wingdings" pitchFamily="2" charset="2"/>
              </a:rPr>
              <a:t>0</a:t>
            </a:r>
            <a:r>
              <a:rPr lang="en-US" altLang="ja-JP" sz="2000" dirty="0" smtClean="0">
                <a:solidFill>
                  <a:schemeClr val="tx1"/>
                </a:solidFill>
              </a:rPr>
              <a:t> </a:t>
            </a:r>
            <a:r>
              <a:rPr lang="en-US" altLang="ja-JP" sz="2000" dirty="0" smtClean="0">
                <a:solidFill>
                  <a:schemeClr val="tx1"/>
                </a:solidFill>
                <a:sym typeface="Wingdings" pitchFamily="2" charset="2"/>
              </a:rPr>
              <a:t> &lt;E&gt; = E</a:t>
            </a:r>
            <a:r>
              <a:rPr lang="en-US" altLang="ja-JP" sz="2000" baseline="-25000" dirty="0" smtClean="0">
                <a:solidFill>
                  <a:schemeClr val="tx1"/>
                </a:solidFill>
                <a:sym typeface="Wingdings" pitchFamily="2" charset="2"/>
              </a:rPr>
              <a:t>0</a:t>
            </a:r>
            <a:r>
              <a:rPr lang="en-US" altLang="ja-JP" sz="2000" dirty="0" smtClean="0">
                <a:solidFill>
                  <a:schemeClr val="tx1"/>
                </a:solidFill>
                <a:sym typeface="Wingdings" pitchFamily="2" charset="2"/>
              </a:rPr>
              <a:t>*exp(-x/X</a:t>
            </a:r>
            <a:r>
              <a:rPr lang="en-US" altLang="ja-JP" sz="2000" baseline="-25000" dirty="0" smtClean="0">
                <a:solidFill>
                  <a:schemeClr val="tx1"/>
                </a:solidFill>
                <a:sym typeface="Wingdings" pitchFamily="2" charset="2"/>
              </a:rPr>
              <a:t>0</a:t>
            </a:r>
            <a:r>
              <a:rPr lang="en-US" altLang="ja-JP" sz="2000" dirty="0" smtClean="0">
                <a:solidFill>
                  <a:schemeClr val="tx1"/>
                </a:solidFill>
                <a:sym typeface="Wingdings" pitchFamily="2" charset="2"/>
              </a:rPr>
              <a:t>)</a:t>
            </a:r>
          </a:p>
        </p:txBody>
      </p:sp>
      <p:pic>
        <p:nvPicPr>
          <p:cNvPr id="190467" name="Picture 3"/>
          <p:cNvPicPr>
            <a:picLocks noChangeAspect="1" noChangeArrowheads="1"/>
          </p:cNvPicPr>
          <p:nvPr/>
        </p:nvPicPr>
        <p:blipFill>
          <a:blip r:embed="rId6" cstate="print"/>
          <a:srcRect/>
          <a:stretch>
            <a:fillRect/>
          </a:stretch>
        </p:blipFill>
        <p:spPr bwMode="auto">
          <a:xfrm>
            <a:off x="6929454" y="5072074"/>
            <a:ext cx="2214546" cy="800699"/>
          </a:xfrm>
          <a:prstGeom prst="rect">
            <a:avLst/>
          </a:prstGeom>
          <a:noFill/>
          <a:ln w="9525">
            <a:noFill/>
            <a:miter lim="800000"/>
            <a:headEnd/>
            <a:tailEnd/>
          </a:ln>
        </p:spPr>
      </p:pic>
      <p:sp>
        <p:nvSpPr>
          <p:cNvPr id="19" name="角丸四角形 18"/>
          <p:cNvSpPr/>
          <p:nvPr/>
        </p:nvSpPr>
        <p:spPr>
          <a:xfrm>
            <a:off x="285720" y="5857892"/>
            <a:ext cx="8715436" cy="1000108"/>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sym typeface="Wingdings" pitchFamily="2" charset="2"/>
              </a:rPr>
              <a:t>Critical Energy (E</a:t>
            </a:r>
            <a:r>
              <a:rPr lang="en-US" altLang="ja-JP" sz="2000" baseline="-25000" dirty="0" smtClean="0">
                <a:solidFill>
                  <a:schemeClr val="tx1"/>
                </a:solidFill>
                <a:sym typeface="Wingdings" pitchFamily="2" charset="2"/>
              </a:rPr>
              <a:t>c</a:t>
            </a:r>
            <a:r>
              <a:rPr lang="en-US" altLang="ja-JP" sz="2000" dirty="0" smtClean="0">
                <a:solidFill>
                  <a:schemeClr val="tx1"/>
                </a:solidFill>
                <a:sym typeface="Wingdings" pitchFamily="2" charset="2"/>
              </a:rPr>
              <a:t>) : “Ionization loss = </a:t>
            </a:r>
            <a:r>
              <a:rPr lang="en-US" altLang="ja-JP" sz="2000" dirty="0" err="1" smtClean="0">
                <a:solidFill>
                  <a:schemeClr val="tx1"/>
                </a:solidFill>
                <a:sym typeface="Wingdings" pitchFamily="2" charset="2"/>
              </a:rPr>
              <a:t>Bremsstrahlung</a:t>
            </a:r>
            <a:r>
              <a:rPr lang="en-US" altLang="ja-JP" sz="2000" dirty="0" smtClean="0">
                <a:solidFill>
                  <a:schemeClr val="tx1"/>
                </a:solidFill>
                <a:sym typeface="Wingdings" pitchFamily="2" charset="2"/>
              </a:rPr>
              <a:t> loss”</a:t>
            </a:r>
          </a:p>
          <a:p>
            <a:pPr algn="ctr"/>
            <a:r>
              <a:rPr lang="en-US" altLang="ja-JP" dirty="0" smtClean="0">
                <a:solidFill>
                  <a:schemeClr val="tx1"/>
                </a:solidFill>
                <a:sym typeface="Wingdings" pitchFamily="2" charset="2"/>
              </a:rPr>
              <a:t>E</a:t>
            </a:r>
            <a:r>
              <a:rPr lang="en-US" altLang="ja-JP" baseline="-25000" dirty="0" smtClean="0">
                <a:solidFill>
                  <a:schemeClr val="tx1"/>
                </a:solidFill>
                <a:sym typeface="Wingdings" pitchFamily="2" charset="2"/>
              </a:rPr>
              <a:t>c</a:t>
            </a:r>
            <a:r>
              <a:rPr lang="en-US" altLang="ja-JP" dirty="0" smtClean="0">
                <a:solidFill>
                  <a:schemeClr val="tx1"/>
                </a:solidFill>
                <a:sym typeface="Wingdings" pitchFamily="2" charset="2"/>
              </a:rPr>
              <a:t>=6.9MeV for </a:t>
            </a:r>
            <a:r>
              <a:rPr lang="en-US" altLang="ja-JP" dirty="0" err="1" smtClean="0">
                <a:solidFill>
                  <a:schemeClr val="tx1"/>
                </a:solidFill>
                <a:sym typeface="Wingdings" pitchFamily="2" charset="2"/>
              </a:rPr>
              <a:t>Pb</a:t>
            </a:r>
            <a:endParaRPr lang="en-US" altLang="ja-JP" dirty="0" smtClean="0">
              <a:solidFill>
                <a:schemeClr val="tx1"/>
              </a:solidFill>
              <a:sym typeface="Wingdings" pitchFamily="2" charset="2"/>
            </a:endParaRPr>
          </a:p>
          <a:p>
            <a:pPr algn="ctr"/>
            <a:r>
              <a:rPr lang="en-US" altLang="ja-JP" sz="2000" dirty="0" smtClean="0">
                <a:solidFill>
                  <a:schemeClr val="tx1"/>
                </a:solidFill>
                <a:sym typeface="Wingdings" pitchFamily="2" charset="2"/>
              </a:rPr>
              <a:t>If the energy is less than E</a:t>
            </a:r>
            <a:r>
              <a:rPr lang="en-US" altLang="ja-JP" sz="2000" baseline="-25000" dirty="0" smtClean="0">
                <a:solidFill>
                  <a:schemeClr val="tx1"/>
                </a:solidFill>
                <a:sym typeface="Wingdings" pitchFamily="2" charset="2"/>
              </a:rPr>
              <a:t>c</a:t>
            </a:r>
            <a:r>
              <a:rPr lang="en-US" altLang="ja-JP" sz="2000" dirty="0" smtClean="0">
                <a:solidFill>
                  <a:schemeClr val="tx1"/>
                </a:solidFill>
                <a:sym typeface="Wingdings" pitchFamily="2" charset="2"/>
              </a:rPr>
              <a:t>, the e-/e+ lost  </a:t>
            </a:r>
            <a:endParaRPr lang="en-US" altLang="ja-JP" sz="2000" dirty="0" smtClean="0">
              <a:solidFill>
                <a:schemeClr val="tx1"/>
              </a:solidFill>
            </a:endParaRPr>
          </a:p>
        </p:txBody>
      </p:sp>
      <p:graphicFrame>
        <p:nvGraphicFramePr>
          <p:cNvPr id="20" name="オブジェクト 19"/>
          <p:cNvGraphicFramePr>
            <a:graphicFrameLocks noChangeAspect="1"/>
          </p:cNvGraphicFramePr>
          <p:nvPr/>
        </p:nvGraphicFramePr>
        <p:xfrm>
          <a:off x="5857884" y="6215082"/>
          <a:ext cx="1686731" cy="357190"/>
        </p:xfrm>
        <a:graphic>
          <a:graphicData uri="http://schemas.openxmlformats.org/presentationml/2006/ole">
            <p:oleObj spid="_x0000_s190468" name="数式" r:id="rId7" imgW="1079280" imgH="228600" progId="Equation.3">
              <p:embed/>
            </p:oleObj>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7" name="Picture 1033" descr="C:\Documents and Settings\htorii\My Documents\Talk\Hiroshima_semi041201\shower_longitudinal5_photon.jpg"/>
          <p:cNvPicPr>
            <a:picLocks noChangeAspect="1" noChangeArrowheads="1"/>
          </p:cNvPicPr>
          <p:nvPr/>
        </p:nvPicPr>
        <p:blipFill>
          <a:blip r:embed="rId3" cstate="print"/>
          <a:srcRect/>
          <a:stretch>
            <a:fillRect/>
          </a:stretch>
        </p:blipFill>
        <p:spPr bwMode="auto">
          <a:xfrm>
            <a:off x="2071670" y="357166"/>
            <a:ext cx="4500594" cy="4201727"/>
          </a:xfrm>
          <a:prstGeom prst="rect">
            <a:avLst/>
          </a:prstGeom>
          <a:noFill/>
        </p:spPr>
      </p:pic>
      <p:sp>
        <p:nvSpPr>
          <p:cNvPr id="8" name="スライド番号プレースホルダ 6"/>
          <p:cNvSpPr>
            <a:spLocks noGrp="1"/>
          </p:cNvSpPr>
          <p:nvPr>
            <p:ph type="sldNum" sz="quarter" idx="12"/>
          </p:nvPr>
        </p:nvSpPr>
        <p:spPr>
          <a:xfrm>
            <a:off x="7239000" y="0"/>
            <a:ext cx="1905000" cy="457200"/>
          </a:xfrm>
        </p:spPr>
        <p:txBody>
          <a:bodyPr/>
          <a:lstStyle/>
          <a:p>
            <a:fld id="{6A53EA4D-3BCA-4901-84F1-6E1B04E0882F}" type="slidenum">
              <a:rPr lang="ja-JP" altLang="en-US"/>
              <a:pPr/>
              <a:t>18</a:t>
            </a:fld>
            <a:endParaRPr lang="ja-JP" altLang="en-US"/>
          </a:p>
        </p:txBody>
      </p:sp>
      <p:sp>
        <p:nvSpPr>
          <p:cNvPr id="191491" name="Rectangle 1027"/>
          <p:cNvSpPr>
            <a:spLocks noGrp="1" noChangeArrowheads="1"/>
          </p:cNvSpPr>
          <p:nvPr>
            <p:ph type="body" sz="half" idx="1"/>
          </p:nvPr>
        </p:nvSpPr>
        <p:spPr>
          <a:xfrm>
            <a:off x="357158" y="4286256"/>
            <a:ext cx="8339166" cy="2571744"/>
          </a:xfrm>
        </p:spPr>
        <p:txBody>
          <a:bodyPr>
            <a:noAutofit/>
          </a:bodyPr>
          <a:lstStyle/>
          <a:p>
            <a:pPr marL="624078" indent="-514350">
              <a:buFont typeface="+mj-lt"/>
              <a:buAutoNum type="arabicPeriod"/>
            </a:pPr>
            <a:r>
              <a:rPr lang="en-US" altLang="ja-JP" sz="2000" dirty="0" smtClean="0"/>
              <a:t>One pair creation on average after X</a:t>
            </a:r>
            <a:r>
              <a:rPr lang="en-US" altLang="ja-JP" sz="2000" baseline="-25000" dirty="0" smtClean="0">
                <a:sym typeface="Symbol"/>
              </a:rPr>
              <a:t>0</a:t>
            </a:r>
            <a:r>
              <a:rPr lang="en-US" altLang="ja-JP" sz="2000" dirty="0" smtClean="0"/>
              <a:t>, </a:t>
            </a:r>
            <a:r>
              <a:rPr lang="en-US" altLang="ja-JP" sz="2000" dirty="0" err="1" smtClean="0"/>
              <a:t>Ee</a:t>
            </a:r>
            <a:r>
              <a:rPr lang="en-US" altLang="ja-JP" sz="2000" baseline="30000" dirty="0" smtClean="0"/>
              <a:t>+</a:t>
            </a:r>
            <a:r>
              <a:rPr lang="en-US" altLang="ja-JP" sz="2000" dirty="0" smtClean="0">
                <a:sym typeface="Symbol"/>
              </a:rPr>
              <a:t></a:t>
            </a:r>
            <a:r>
              <a:rPr lang="en-US" altLang="ja-JP" sz="2000" dirty="0" smtClean="0"/>
              <a:t> </a:t>
            </a:r>
            <a:r>
              <a:rPr lang="en-US" altLang="ja-JP" sz="2000" dirty="0" err="1" smtClean="0"/>
              <a:t>Ee</a:t>
            </a:r>
            <a:r>
              <a:rPr lang="en-US" altLang="ja-JP" sz="2000" baseline="30000" dirty="0" smtClean="0"/>
              <a:t>-</a:t>
            </a:r>
            <a:r>
              <a:rPr lang="en-US" altLang="ja-JP" sz="2000" dirty="0" smtClean="0"/>
              <a:t> </a:t>
            </a:r>
            <a:r>
              <a:rPr lang="en-US" altLang="ja-JP" sz="2000" dirty="0" smtClean="0">
                <a:sym typeface="Symbol"/>
              </a:rPr>
              <a:t>E</a:t>
            </a:r>
            <a:r>
              <a:rPr lang="en-US" altLang="ja-JP" sz="2000" baseline="-25000" dirty="0" smtClean="0">
                <a:sym typeface="Symbol"/>
              </a:rPr>
              <a:t>0</a:t>
            </a:r>
            <a:r>
              <a:rPr lang="en-US" altLang="ja-JP" sz="2000" dirty="0" smtClean="0">
                <a:sym typeface="Symbol"/>
              </a:rPr>
              <a:t>/2</a:t>
            </a:r>
            <a:endParaRPr lang="en-US" altLang="ja-JP" sz="2000" dirty="0" smtClean="0"/>
          </a:p>
          <a:p>
            <a:pPr marL="624078" indent="-514350">
              <a:buFont typeface="+mj-lt"/>
              <a:buAutoNum type="arabicPeriod"/>
            </a:pPr>
            <a:r>
              <a:rPr lang="en-US" altLang="ja-JP" sz="2000" dirty="0" smtClean="0"/>
              <a:t>e</a:t>
            </a:r>
            <a:r>
              <a:rPr lang="en-US" altLang="ja-JP" sz="2000" baseline="30000" dirty="0" smtClean="0"/>
              <a:t>+</a:t>
            </a:r>
            <a:r>
              <a:rPr lang="en-US" altLang="ja-JP" sz="2000" dirty="0" smtClean="0"/>
              <a:t> and e</a:t>
            </a:r>
            <a:r>
              <a:rPr lang="en-US" altLang="ja-JP" sz="2000" baseline="30000" dirty="0" smtClean="0"/>
              <a:t>-</a:t>
            </a:r>
            <a:r>
              <a:rPr lang="en-US" altLang="ja-JP" sz="2000" dirty="0" smtClean="0"/>
              <a:t> radiate one photon after X</a:t>
            </a:r>
            <a:r>
              <a:rPr lang="en-US" altLang="ja-JP" sz="2000" baseline="-25000" dirty="0" smtClean="0">
                <a:sym typeface="Symbol"/>
              </a:rPr>
              <a:t>0</a:t>
            </a:r>
            <a:r>
              <a:rPr lang="en-US" altLang="ja-JP" sz="2000" dirty="0" smtClean="0"/>
              <a:t>.</a:t>
            </a:r>
          </a:p>
          <a:p>
            <a:pPr marL="624078" indent="-514350">
              <a:buFont typeface="+mj-lt"/>
              <a:buAutoNum type="arabicPeriod"/>
            </a:pPr>
            <a:r>
              <a:rPr lang="en-US" altLang="ja-JP" sz="2000" dirty="0" smtClean="0"/>
              <a:t>e</a:t>
            </a:r>
            <a:r>
              <a:rPr lang="en-US" altLang="ja-JP" sz="2000" baseline="30000" dirty="0" smtClean="0"/>
              <a:t>+</a:t>
            </a:r>
            <a:r>
              <a:rPr lang="en-US" altLang="ja-JP" sz="2000" dirty="0" smtClean="0"/>
              <a:t> and e</a:t>
            </a:r>
            <a:r>
              <a:rPr lang="en-US" altLang="ja-JP" sz="2000" baseline="30000" dirty="0" smtClean="0"/>
              <a:t>-</a:t>
            </a:r>
            <a:r>
              <a:rPr lang="en-US" altLang="ja-JP" sz="2000" dirty="0" smtClean="0"/>
              <a:t> deposit “ionization energy” through matter</a:t>
            </a:r>
          </a:p>
          <a:p>
            <a:pPr marL="624078" indent="-514350">
              <a:buFont typeface="+mj-lt"/>
              <a:buAutoNum type="arabicPeriod"/>
            </a:pPr>
            <a:r>
              <a:rPr lang="en-US" altLang="ja-JP" sz="2000" dirty="0" smtClean="0"/>
              <a:t>Continue 1-3 until </a:t>
            </a:r>
            <a:r>
              <a:rPr lang="en-US" altLang="ja-JP" sz="2000" dirty="0" err="1" smtClean="0"/>
              <a:t>Ee</a:t>
            </a:r>
            <a:r>
              <a:rPr lang="en-US" altLang="ja-JP" sz="2000" baseline="30000" dirty="0" smtClean="0"/>
              <a:t>+</a:t>
            </a:r>
            <a:r>
              <a:rPr lang="en-US" altLang="ja-JP" sz="2000" dirty="0" smtClean="0">
                <a:sym typeface="Symbol"/>
              </a:rPr>
              <a:t></a:t>
            </a:r>
            <a:r>
              <a:rPr lang="en-US" altLang="ja-JP" sz="2000" dirty="0" smtClean="0"/>
              <a:t> </a:t>
            </a:r>
            <a:r>
              <a:rPr lang="en-US" altLang="ja-JP" sz="2000" dirty="0" err="1" smtClean="0"/>
              <a:t>Ee</a:t>
            </a:r>
            <a:r>
              <a:rPr lang="en-US" altLang="ja-JP" sz="2000" baseline="30000" dirty="0" smtClean="0"/>
              <a:t>-</a:t>
            </a:r>
            <a:r>
              <a:rPr lang="en-US" altLang="ja-JP" sz="2000" dirty="0" smtClean="0"/>
              <a:t> is below the critical energy(Ec)</a:t>
            </a:r>
          </a:p>
          <a:p>
            <a:pPr marL="916686" lvl="1" indent="-514350"/>
            <a:r>
              <a:rPr lang="en-US" altLang="ja-JP" sz="2000" dirty="0" smtClean="0"/>
              <a:t>Electron &lt;Ec stop after ~0.5cm(for </a:t>
            </a:r>
            <a:r>
              <a:rPr lang="en-US" altLang="ja-JP" sz="2000" dirty="0" err="1" smtClean="0"/>
              <a:t>Pb</a:t>
            </a:r>
            <a:r>
              <a:rPr lang="en-US" altLang="ja-JP" sz="2000" dirty="0" smtClean="0"/>
              <a:t>) due to ionization loss</a:t>
            </a:r>
          </a:p>
          <a:p>
            <a:pPr marL="916686" lvl="1" indent="-514350"/>
            <a:r>
              <a:rPr lang="en-US" altLang="ja-JP" sz="2000" dirty="0" smtClean="0"/>
              <a:t>Number of shower particles (2</a:t>
            </a:r>
            <a:r>
              <a:rPr lang="en-US" altLang="ja-JP" sz="2000" baseline="30000" dirty="0" smtClean="0"/>
              <a:t>d</a:t>
            </a:r>
            <a:r>
              <a:rPr lang="en-US" altLang="ja-JP" sz="2000" dirty="0" smtClean="0"/>
              <a:t>) increases exponentially with depth(d)</a:t>
            </a:r>
          </a:p>
        </p:txBody>
      </p:sp>
      <p:sp>
        <p:nvSpPr>
          <p:cNvPr id="191498" name="Text Box 1034"/>
          <p:cNvSpPr txBox="1">
            <a:spLocks noChangeArrowheads="1"/>
          </p:cNvSpPr>
          <p:nvPr/>
        </p:nvSpPr>
        <p:spPr bwMode="auto">
          <a:xfrm>
            <a:off x="0" y="2071678"/>
            <a:ext cx="2857520" cy="523220"/>
          </a:xfrm>
          <a:prstGeom prst="rect">
            <a:avLst/>
          </a:prstGeom>
          <a:solidFill>
            <a:srgbClr val="CCFFCC">
              <a:alpha val="50000"/>
            </a:srgbClr>
          </a:solidFill>
          <a:ln w="38100">
            <a:solidFill>
              <a:srgbClr val="008000"/>
            </a:solidFill>
            <a:miter lim="800000"/>
            <a:headEnd/>
            <a:tailEnd/>
          </a:ln>
          <a:effectLst/>
        </p:spPr>
        <p:txBody>
          <a:bodyPr wrap="square">
            <a:spAutoFit/>
          </a:bodyPr>
          <a:lstStyle/>
          <a:p>
            <a:pPr algn="ctr">
              <a:spcBef>
                <a:spcPct val="50000"/>
              </a:spcBef>
            </a:pPr>
            <a:r>
              <a:rPr lang="en-US" altLang="ja-JP" sz="2800" baseline="0" dirty="0" smtClean="0"/>
              <a:t>photon</a:t>
            </a:r>
            <a:endParaRPr lang="en-US" altLang="ja-JP" sz="2800" baseline="0" dirty="0"/>
          </a:p>
        </p:txBody>
      </p:sp>
      <p:sp>
        <p:nvSpPr>
          <p:cNvPr id="191490" name="Rectangle 1026"/>
          <p:cNvSpPr>
            <a:spLocks noGrp="1" noChangeArrowheads="1"/>
          </p:cNvSpPr>
          <p:nvPr>
            <p:ph type="title"/>
          </p:nvPr>
        </p:nvSpPr>
        <p:spPr>
          <a:xfrm>
            <a:off x="714348" y="285728"/>
            <a:ext cx="7620000" cy="642942"/>
          </a:xfrm>
        </p:spPr>
        <p:txBody>
          <a:bodyPr>
            <a:normAutofit fontScale="90000"/>
          </a:bodyPr>
          <a:lstStyle/>
          <a:p>
            <a:r>
              <a:rPr lang="en-US" altLang="ja-JP" dirty="0" smtClean="0"/>
              <a:t>Electro-magnetic Shower</a:t>
            </a:r>
            <a:endParaRPr lang="ja-JP" altLang="en-US" dirty="0"/>
          </a:p>
        </p:txBody>
      </p:sp>
      <p:sp>
        <p:nvSpPr>
          <p:cNvPr id="10" name="フッター プレースホルダ 9"/>
          <p:cNvSpPr>
            <a:spLocks noGrp="1"/>
          </p:cNvSpPr>
          <p:nvPr>
            <p:ph type="ftr" sz="quarter" idx="11"/>
          </p:nvPr>
        </p:nvSpPr>
        <p:spPr>
          <a:xfrm>
            <a:off x="4857752" y="0"/>
            <a:ext cx="2895600" cy="457200"/>
          </a:xfrm>
        </p:spPr>
        <p:txBody>
          <a:bodyPr/>
          <a:lstStyle/>
          <a:p>
            <a:r>
              <a:rPr lang="en-US" altLang="ja-JP" smtClean="0"/>
              <a:t>Heavy Ion Pub 2009/11/20 H.Torii</a:t>
            </a:r>
            <a:endParaRPr lang="ja-JP" alt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500042"/>
            <a:ext cx="8229600" cy="500066"/>
          </a:xfrm>
        </p:spPr>
        <p:txBody>
          <a:bodyPr>
            <a:normAutofit fontScale="90000"/>
          </a:bodyPr>
          <a:lstStyle/>
          <a:p>
            <a:r>
              <a:rPr kumimoji="1" lang="en-US" altLang="ja-JP" dirty="0" smtClean="0"/>
              <a:t>In real life…</a:t>
            </a:r>
            <a:endParaRPr kumimoji="1" lang="ja-JP" altLang="en-US" dirty="0"/>
          </a:p>
        </p:txBody>
      </p:sp>
      <p:sp>
        <p:nvSpPr>
          <p:cNvPr id="6" name="スライド番号プレースホルダ 5"/>
          <p:cNvSpPr>
            <a:spLocks noGrp="1"/>
          </p:cNvSpPr>
          <p:nvPr>
            <p:ph type="sldNum" sz="quarter" idx="12"/>
          </p:nvPr>
        </p:nvSpPr>
        <p:spPr/>
        <p:txBody>
          <a:bodyPr/>
          <a:lstStyle/>
          <a:p>
            <a:fld id="{8D2FD4A2-2622-4E83-AA3D-5C0C047ED70D}" type="slidenum">
              <a:rPr lang="ja-JP" altLang="en-US" smtClean="0"/>
              <a:pPr/>
              <a:t>19</a:t>
            </a:fld>
            <a:endParaRPr lang="ja-JP" altLang="en-US"/>
          </a:p>
        </p:txBody>
      </p:sp>
      <p:pic>
        <p:nvPicPr>
          <p:cNvPr id="11" name="図 10" descr="anime_100gev.gif"/>
          <p:cNvPicPr>
            <a:picLocks noChangeAspect="1"/>
          </p:cNvPicPr>
          <p:nvPr/>
        </p:nvPicPr>
        <p:blipFill>
          <a:blip r:embed="rId2" cstate="print"/>
          <a:stretch>
            <a:fillRect/>
          </a:stretch>
        </p:blipFill>
        <p:spPr>
          <a:xfrm>
            <a:off x="785786" y="1000108"/>
            <a:ext cx="7786742" cy="3621983"/>
          </a:xfrm>
          <a:prstGeom prst="rect">
            <a:avLst/>
          </a:prstGeom>
        </p:spPr>
      </p:pic>
      <p:pic>
        <p:nvPicPr>
          <p:cNvPr id="151554" name="Picture 2"/>
          <p:cNvPicPr>
            <a:picLocks noChangeAspect="1" noChangeArrowheads="1"/>
          </p:cNvPicPr>
          <p:nvPr/>
        </p:nvPicPr>
        <p:blipFill>
          <a:blip r:embed="rId3" cstate="print"/>
          <a:srcRect/>
          <a:stretch>
            <a:fillRect/>
          </a:stretch>
        </p:blipFill>
        <p:spPr bwMode="auto">
          <a:xfrm>
            <a:off x="5715008" y="4301135"/>
            <a:ext cx="3143240" cy="2556865"/>
          </a:xfrm>
          <a:prstGeom prst="rect">
            <a:avLst/>
          </a:prstGeom>
          <a:noFill/>
          <a:ln w="9525">
            <a:noFill/>
            <a:miter lim="800000"/>
            <a:headEnd/>
            <a:tailEnd/>
          </a:ln>
        </p:spPr>
      </p:pic>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cxnSp>
        <p:nvCxnSpPr>
          <p:cNvPr id="10" name="直線矢印コネクタ 9"/>
          <p:cNvCxnSpPr/>
          <p:nvPr/>
        </p:nvCxnSpPr>
        <p:spPr>
          <a:xfrm>
            <a:off x="1000100" y="2857496"/>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57224" y="2568355"/>
            <a:ext cx="1142976" cy="646331"/>
          </a:xfrm>
          <a:prstGeom prst="rect">
            <a:avLst/>
          </a:prstGeom>
          <a:noFill/>
        </p:spPr>
        <p:txBody>
          <a:bodyPr wrap="square" rtlCol="0">
            <a:spAutoFit/>
          </a:bodyPr>
          <a:lstStyle/>
          <a:p>
            <a:pPr algn="ctr"/>
            <a:r>
              <a:rPr kumimoji="1" lang="en-US" altLang="ja-JP" dirty="0" smtClean="0"/>
              <a:t>100GeV photon</a:t>
            </a:r>
            <a:endParaRPr kumimoji="1" lang="ja-JP" altLang="en-US" dirty="0"/>
          </a:p>
        </p:txBody>
      </p:sp>
      <p:sp>
        <p:nvSpPr>
          <p:cNvPr id="13" name="テキスト ボックス 12"/>
          <p:cNvSpPr txBox="1"/>
          <p:nvPr/>
        </p:nvSpPr>
        <p:spPr>
          <a:xfrm rot="16200000">
            <a:off x="7914762" y="1586436"/>
            <a:ext cx="1541988" cy="369332"/>
          </a:xfrm>
          <a:prstGeom prst="rect">
            <a:avLst/>
          </a:prstGeom>
          <a:noFill/>
        </p:spPr>
        <p:txBody>
          <a:bodyPr wrap="square" rtlCol="0">
            <a:spAutoFit/>
          </a:bodyPr>
          <a:lstStyle/>
          <a:p>
            <a:r>
              <a:rPr lang="en-US" altLang="ja-JP" dirty="0" err="1" smtClean="0"/>
              <a:t>MeV</a:t>
            </a:r>
            <a:r>
              <a:rPr lang="en-US" altLang="ja-JP" dirty="0" smtClean="0"/>
              <a:t>/2cm</a:t>
            </a:r>
            <a:r>
              <a:rPr lang="en-US" altLang="ja-JP" baseline="30000" dirty="0" smtClean="0"/>
              <a:t>2</a:t>
            </a:r>
            <a:endParaRPr kumimoji="1" lang="ja-JP" altLang="en-US"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additive="base">
                                        <p:cTn id="7" dur="2000" fill="hold"/>
                                        <p:tgtEl>
                                          <p:spTgt spid="151554"/>
                                        </p:tgtEl>
                                        <p:attrNameLst>
                                          <p:attrName>ppt_x</p:attrName>
                                        </p:attrNameLst>
                                      </p:cBhvr>
                                      <p:tavLst>
                                        <p:tav tm="0">
                                          <p:val>
                                            <p:strVal val="0-#ppt_w/2"/>
                                          </p:val>
                                        </p:tav>
                                        <p:tav tm="100000">
                                          <p:val>
                                            <p:strVal val="#ppt_x"/>
                                          </p:val>
                                        </p:tav>
                                      </p:tavLst>
                                    </p:anim>
                                    <p:anim calcmode="lin" valueType="num">
                                      <p:cBhvr additive="base">
                                        <p:cTn id="8" dur="2000" fill="hold"/>
                                        <p:tgtEl>
                                          <p:spTgt spid="151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shine</a:t>
            </a:r>
            <a:endParaRPr kumimoji="1" lang="ja-JP" altLang="en-US" dirty="0"/>
          </a:p>
        </p:txBody>
      </p:sp>
      <p:sp>
        <p:nvSpPr>
          <p:cNvPr id="7" name="テキスト プレースホルダ 6"/>
          <p:cNvSpPr>
            <a:spLocks noGrp="1"/>
          </p:cNvSpPr>
          <p:nvPr>
            <p:ph type="body" idx="1"/>
          </p:nvPr>
        </p:nvSpPr>
        <p:spPr/>
        <p:txBody>
          <a:bodyPr/>
          <a:lstStyle/>
          <a:p>
            <a:r>
              <a:rPr kumimoji="1" lang="en-US" altLang="ja-JP" dirty="0" smtClean="0"/>
              <a:t>(v) to produce light</a:t>
            </a:r>
          </a:p>
          <a:p>
            <a:r>
              <a:rPr kumimoji="1" lang="en-US" altLang="ja-JP" dirty="0" smtClean="0"/>
              <a:t>(n) the brightness that something has when light shines on it</a:t>
            </a:r>
          </a:p>
          <a:p>
            <a:r>
              <a:rPr lang="en-US" altLang="ja-JP" dirty="0" smtClean="0"/>
              <a:t>[by </a:t>
            </a:r>
            <a:r>
              <a:rPr lang="en-US" altLang="ja-JP" dirty="0" err="1" smtClean="0"/>
              <a:t>longman</a:t>
            </a:r>
            <a:r>
              <a:rPr lang="en-US" altLang="ja-JP" dirty="0" smtClean="0"/>
              <a:t> dictionary]</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dump_all.gif"/>
          <p:cNvPicPr>
            <a:picLocks noChangeAspect="1"/>
          </p:cNvPicPr>
          <p:nvPr/>
        </p:nvPicPr>
        <p:blipFill>
          <a:blip r:embed="rId3" cstate="print"/>
          <a:stretch>
            <a:fillRect/>
          </a:stretch>
        </p:blipFill>
        <p:spPr>
          <a:xfrm>
            <a:off x="1000100" y="925127"/>
            <a:ext cx="7533106" cy="3504005"/>
          </a:xfrm>
          <a:prstGeom prst="rect">
            <a:avLst/>
          </a:prstGeom>
        </p:spPr>
      </p:pic>
      <p:sp>
        <p:nvSpPr>
          <p:cNvPr id="7" name="タイトル 6"/>
          <p:cNvSpPr>
            <a:spLocks noGrp="1"/>
          </p:cNvSpPr>
          <p:nvPr>
            <p:ph type="title"/>
          </p:nvPr>
        </p:nvSpPr>
        <p:spPr>
          <a:xfrm>
            <a:off x="457200" y="500042"/>
            <a:ext cx="8543956" cy="642942"/>
          </a:xfrm>
        </p:spPr>
        <p:txBody>
          <a:bodyPr>
            <a:normAutofit fontScale="90000"/>
          </a:bodyPr>
          <a:lstStyle/>
          <a:p>
            <a:r>
              <a:rPr lang="en-US" altLang="ja-JP" dirty="0" smtClean="0"/>
              <a:t>How to Collect the Deposited Energy?</a:t>
            </a:r>
            <a:endParaRPr kumimoji="1" lang="ja-JP" altLang="en-US" dirty="0"/>
          </a:p>
        </p:txBody>
      </p:sp>
      <p:sp>
        <p:nvSpPr>
          <p:cNvPr id="8" name="コンテンツ プレースホルダ 7"/>
          <p:cNvSpPr>
            <a:spLocks noGrp="1"/>
          </p:cNvSpPr>
          <p:nvPr>
            <p:ph idx="1"/>
          </p:nvPr>
        </p:nvSpPr>
        <p:spPr>
          <a:xfrm>
            <a:off x="142844" y="4357694"/>
            <a:ext cx="8858312" cy="2500330"/>
          </a:xfrm>
        </p:spPr>
        <p:txBody>
          <a:bodyPr>
            <a:normAutofit fontScale="85000" lnSpcReduction="10000"/>
          </a:bodyPr>
          <a:lstStyle/>
          <a:p>
            <a:r>
              <a:rPr lang="en-US" altLang="ja-JP" dirty="0" smtClean="0"/>
              <a:t>Collect Ionization energy loss (or Cerenkov light) by e</a:t>
            </a:r>
            <a:r>
              <a:rPr lang="en-US" altLang="ja-JP" baseline="30000" dirty="0" smtClean="0"/>
              <a:t>+</a:t>
            </a:r>
            <a:r>
              <a:rPr lang="en-US" altLang="ja-JP" dirty="0" smtClean="0"/>
              <a:t> and e</a:t>
            </a:r>
            <a:r>
              <a:rPr lang="en-US" altLang="ja-JP" baseline="30000" dirty="0" smtClean="0"/>
              <a:t>-</a:t>
            </a:r>
            <a:r>
              <a:rPr lang="en-US" altLang="ja-JP" dirty="0" smtClean="0"/>
              <a:t> </a:t>
            </a:r>
          </a:p>
          <a:p>
            <a:r>
              <a:rPr kumimoji="1" lang="en-US" altLang="ja-JP" dirty="0" smtClean="0"/>
              <a:t>Two type</a:t>
            </a:r>
          </a:p>
          <a:p>
            <a:pPr lvl="1"/>
            <a:r>
              <a:rPr lang="en-US" altLang="ja-JP" dirty="0" smtClean="0"/>
              <a:t>Inhomogeneous or Homogeneous</a:t>
            </a:r>
          </a:p>
          <a:p>
            <a:pPr lvl="2"/>
            <a:r>
              <a:rPr lang="en-US" altLang="ja-JP" dirty="0" smtClean="0"/>
              <a:t>Inhomogeneous </a:t>
            </a:r>
          </a:p>
          <a:p>
            <a:pPr lvl="3"/>
            <a:r>
              <a:rPr lang="en-US" altLang="ja-JP" dirty="0" smtClean="0"/>
              <a:t>Sandwich with “heavy material” + “ionization energy loss detector”</a:t>
            </a:r>
          </a:p>
          <a:p>
            <a:pPr lvl="2"/>
            <a:r>
              <a:rPr lang="en-US" altLang="ja-JP" dirty="0" smtClean="0"/>
              <a:t>Homogeneous</a:t>
            </a:r>
          </a:p>
          <a:p>
            <a:pPr lvl="3"/>
            <a:r>
              <a:rPr lang="en-US" altLang="ja-JP" dirty="0" smtClean="0"/>
              <a:t>“heavy material” itself is “ionization energy loss detector”</a:t>
            </a:r>
          </a:p>
        </p:txBody>
      </p:sp>
      <p:sp>
        <p:nvSpPr>
          <p:cNvPr id="6" name="スライド番号プレースホルダ 5"/>
          <p:cNvSpPr>
            <a:spLocks noGrp="1"/>
          </p:cNvSpPr>
          <p:nvPr>
            <p:ph type="sldNum" sz="quarter" idx="12"/>
          </p:nvPr>
        </p:nvSpPr>
        <p:spPr/>
        <p:txBody>
          <a:bodyPr/>
          <a:lstStyle/>
          <a:p>
            <a:fld id="{8D2FD4A2-2622-4E83-AA3D-5C0C047ED70D}" type="slidenum">
              <a:rPr lang="ja-JP" altLang="en-US" smtClean="0"/>
              <a:pPr/>
              <a:t>20</a:t>
            </a:fld>
            <a:endParaRPr lang="ja-JP" altLang="en-US"/>
          </a:p>
        </p:txBody>
      </p:sp>
      <p:sp>
        <p:nvSpPr>
          <p:cNvPr id="9" name="フッター プレースホルダ 8"/>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11" name="テキスト ボックス 10"/>
          <p:cNvSpPr txBox="1"/>
          <p:nvPr/>
        </p:nvSpPr>
        <p:spPr>
          <a:xfrm rot="16200000">
            <a:off x="7914762" y="1586436"/>
            <a:ext cx="1541988" cy="369332"/>
          </a:xfrm>
          <a:prstGeom prst="rect">
            <a:avLst/>
          </a:prstGeom>
          <a:noFill/>
        </p:spPr>
        <p:txBody>
          <a:bodyPr wrap="square" rtlCol="0">
            <a:spAutoFit/>
          </a:bodyPr>
          <a:lstStyle/>
          <a:p>
            <a:r>
              <a:rPr lang="en-US" altLang="ja-JP" dirty="0" err="1" smtClean="0"/>
              <a:t>MeV</a:t>
            </a:r>
            <a:r>
              <a:rPr lang="en-US" altLang="ja-JP" dirty="0" smtClean="0"/>
              <a:t>/2cm</a:t>
            </a:r>
            <a:r>
              <a:rPr lang="en-US" altLang="ja-JP" baseline="30000" dirty="0" smtClean="0"/>
              <a:t>2</a:t>
            </a:r>
            <a:endParaRPr kumimoji="1" lang="ja-JP" altLang="en-US" baseline="30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500042"/>
            <a:ext cx="8543956" cy="642942"/>
          </a:xfrm>
        </p:spPr>
        <p:txBody>
          <a:bodyPr>
            <a:normAutofit fontScale="90000"/>
          </a:bodyPr>
          <a:lstStyle/>
          <a:p>
            <a:r>
              <a:rPr lang="en-US" altLang="ja-JP" dirty="0" smtClean="0"/>
              <a:t>Inhomogeneous Calorimeter</a:t>
            </a:r>
            <a:endParaRPr kumimoji="1" lang="ja-JP" altLang="en-US" dirty="0"/>
          </a:p>
        </p:txBody>
      </p:sp>
      <p:sp>
        <p:nvSpPr>
          <p:cNvPr id="8" name="コンテンツ プレースホルダ 7"/>
          <p:cNvSpPr>
            <a:spLocks noGrp="1"/>
          </p:cNvSpPr>
          <p:nvPr>
            <p:ph idx="1"/>
          </p:nvPr>
        </p:nvSpPr>
        <p:spPr>
          <a:xfrm>
            <a:off x="142844" y="1214422"/>
            <a:ext cx="8858312" cy="2214578"/>
          </a:xfrm>
        </p:spPr>
        <p:txBody>
          <a:bodyPr>
            <a:normAutofit fontScale="85000" lnSpcReduction="10000"/>
          </a:bodyPr>
          <a:lstStyle/>
          <a:p>
            <a:r>
              <a:rPr lang="en-US" altLang="ja-JP" dirty="0" smtClean="0"/>
              <a:t>Inhomogeneous : Sampling Calorimeter</a:t>
            </a:r>
          </a:p>
          <a:p>
            <a:pPr lvl="1"/>
            <a:r>
              <a:rPr lang="en-US" altLang="ja-JP" dirty="0" smtClean="0"/>
              <a:t>Metal + “ionization energy loss detector”</a:t>
            </a:r>
          </a:p>
          <a:p>
            <a:pPr lvl="2"/>
            <a:r>
              <a:rPr lang="en-US" altLang="ja-JP" dirty="0" smtClean="0"/>
              <a:t>Some exception is to utilize Cerenkov light </a:t>
            </a:r>
            <a:r>
              <a:rPr lang="en-US" altLang="ja-JP" dirty="0" err="1" smtClean="0"/>
              <a:t>emmission</a:t>
            </a:r>
            <a:r>
              <a:rPr lang="en-US" altLang="ja-JP" dirty="0" smtClean="0"/>
              <a:t>. </a:t>
            </a:r>
          </a:p>
          <a:p>
            <a:pPr lvl="1"/>
            <a:r>
              <a:rPr lang="en-US" altLang="ja-JP" dirty="0" smtClean="0"/>
              <a:t>Disadvantage: “ionization energy loss” in metal is not detectable.</a:t>
            </a:r>
          </a:p>
          <a:p>
            <a:pPr lvl="1"/>
            <a:r>
              <a:rPr lang="en-US" altLang="ja-JP" dirty="0" smtClean="0"/>
              <a:t>Three types for “ionization energy loss detector”</a:t>
            </a:r>
          </a:p>
          <a:p>
            <a:pPr lvl="3"/>
            <a:r>
              <a:rPr lang="en-US" altLang="ja-JP" dirty="0" smtClean="0"/>
              <a:t>Solid or Liquid or Gas</a:t>
            </a:r>
          </a:p>
        </p:txBody>
      </p:sp>
      <p:sp>
        <p:nvSpPr>
          <p:cNvPr id="6" name="スライド番号プレースホルダ 5"/>
          <p:cNvSpPr>
            <a:spLocks noGrp="1"/>
          </p:cNvSpPr>
          <p:nvPr>
            <p:ph type="sldNum" sz="quarter" idx="12"/>
          </p:nvPr>
        </p:nvSpPr>
        <p:spPr/>
        <p:txBody>
          <a:bodyPr/>
          <a:lstStyle/>
          <a:p>
            <a:fld id="{8D2FD4A2-2622-4E83-AA3D-5C0C047ED70D}" type="slidenum">
              <a:rPr lang="ja-JP" altLang="en-US" smtClean="0"/>
              <a:pPr/>
              <a:t>21</a:t>
            </a:fld>
            <a:endParaRPr lang="ja-JP" altLang="en-US"/>
          </a:p>
        </p:txBody>
      </p:sp>
      <p:sp>
        <p:nvSpPr>
          <p:cNvPr id="10" name="フッター プレースホルダ 9"/>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74754" name="Picture 2"/>
          <p:cNvPicPr>
            <a:picLocks noChangeAspect="1" noChangeArrowheads="1"/>
          </p:cNvPicPr>
          <p:nvPr/>
        </p:nvPicPr>
        <p:blipFill>
          <a:blip r:embed="rId3" cstate="print"/>
          <a:srcRect/>
          <a:stretch>
            <a:fillRect/>
          </a:stretch>
        </p:blipFill>
        <p:spPr bwMode="auto">
          <a:xfrm>
            <a:off x="4071934" y="4143380"/>
            <a:ext cx="2952750" cy="2590800"/>
          </a:xfrm>
          <a:prstGeom prst="rect">
            <a:avLst/>
          </a:prstGeom>
          <a:noFill/>
          <a:ln w="9525">
            <a:noFill/>
            <a:miter lim="800000"/>
            <a:headEnd/>
            <a:tailEnd/>
          </a:ln>
        </p:spPr>
      </p:pic>
      <p:pic>
        <p:nvPicPr>
          <p:cNvPr id="74755" name="Picture 3"/>
          <p:cNvPicPr>
            <a:picLocks noChangeAspect="1" noChangeArrowheads="1"/>
          </p:cNvPicPr>
          <p:nvPr/>
        </p:nvPicPr>
        <p:blipFill>
          <a:blip r:embed="rId4" cstate="print"/>
          <a:srcRect/>
          <a:stretch>
            <a:fillRect/>
          </a:stretch>
        </p:blipFill>
        <p:spPr bwMode="auto">
          <a:xfrm>
            <a:off x="357158" y="4071942"/>
            <a:ext cx="2971800" cy="2457450"/>
          </a:xfrm>
          <a:prstGeom prst="rect">
            <a:avLst/>
          </a:prstGeom>
          <a:noFill/>
          <a:ln w="9525">
            <a:noFill/>
            <a:miter lim="800000"/>
            <a:headEnd/>
            <a:tailEnd/>
          </a:ln>
        </p:spPr>
      </p:pic>
      <p:sp>
        <p:nvSpPr>
          <p:cNvPr id="11" name="テキスト ボックス 10"/>
          <p:cNvSpPr txBox="1"/>
          <p:nvPr/>
        </p:nvSpPr>
        <p:spPr>
          <a:xfrm>
            <a:off x="500034" y="3571876"/>
            <a:ext cx="3000396" cy="369332"/>
          </a:xfrm>
          <a:prstGeom prst="rect">
            <a:avLst/>
          </a:prstGeom>
          <a:noFill/>
        </p:spPr>
        <p:txBody>
          <a:bodyPr wrap="square" rtlCol="0">
            <a:spAutoFit/>
          </a:bodyPr>
          <a:lstStyle/>
          <a:p>
            <a:pPr marL="0" lvl="3"/>
            <a:r>
              <a:rPr lang="en-US" altLang="ja-JP" dirty="0" smtClean="0"/>
              <a:t>Solid : Organic </a:t>
            </a:r>
            <a:r>
              <a:rPr lang="en-US" altLang="ja-JP" dirty="0" err="1" smtClean="0"/>
              <a:t>scintillator</a:t>
            </a:r>
            <a:endParaRPr lang="en-US" altLang="ja-JP" dirty="0" smtClean="0"/>
          </a:p>
        </p:txBody>
      </p:sp>
      <p:sp>
        <p:nvSpPr>
          <p:cNvPr id="13" name="テキスト ボックス 12"/>
          <p:cNvSpPr txBox="1"/>
          <p:nvPr/>
        </p:nvSpPr>
        <p:spPr>
          <a:xfrm>
            <a:off x="4071934" y="3357562"/>
            <a:ext cx="4214842" cy="646331"/>
          </a:xfrm>
          <a:prstGeom prst="rect">
            <a:avLst/>
          </a:prstGeom>
          <a:noFill/>
        </p:spPr>
        <p:txBody>
          <a:bodyPr wrap="square" rtlCol="0">
            <a:spAutoFit/>
          </a:bodyPr>
          <a:lstStyle/>
          <a:p>
            <a:r>
              <a:rPr kumimoji="1" lang="en-US" altLang="ja-JP" dirty="0" smtClean="0"/>
              <a:t>Solid(Silicon), Liquid( ex. </a:t>
            </a:r>
            <a:r>
              <a:rPr kumimoji="1" lang="en-US" altLang="ja-JP" dirty="0" err="1" smtClean="0"/>
              <a:t>LiAr</a:t>
            </a:r>
            <a:r>
              <a:rPr lang="en-US" altLang="ja-JP" dirty="0" smtClean="0"/>
              <a:t>), </a:t>
            </a:r>
            <a:r>
              <a:rPr kumimoji="1" lang="en-US" altLang="ja-JP" dirty="0" smtClean="0"/>
              <a:t>Gas(Ar+Co2, etc)</a:t>
            </a:r>
            <a:endParaRPr kumimoji="1" lang="ja-JP" altLang="en-US" dirty="0"/>
          </a:p>
        </p:txBody>
      </p:sp>
      <p:pic>
        <p:nvPicPr>
          <p:cNvPr id="14" name="図 13" descr="600px-Ionization_chamber_svg.png"/>
          <p:cNvPicPr>
            <a:picLocks noChangeAspect="1"/>
          </p:cNvPicPr>
          <p:nvPr/>
        </p:nvPicPr>
        <p:blipFill>
          <a:blip r:embed="rId5" cstate="print"/>
          <a:stretch>
            <a:fillRect/>
          </a:stretch>
        </p:blipFill>
        <p:spPr>
          <a:xfrm>
            <a:off x="7072318" y="4357694"/>
            <a:ext cx="2071682" cy="20716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fld id="{94520F05-68A4-4B04-A1E6-26FED671CCEF}" type="slidenum">
              <a:rPr lang="ja-JP" altLang="en-US"/>
              <a:pPr/>
              <a:t>22</a:t>
            </a:fld>
            <a:endParaRPr lang="ja-JP" altLang="en-US" dirty="0"/>
          </a:p>
        </p:txBody>
      </p:sp>
      <p:sp>
        <p:nvSpPr>
          <p:cNvPr id="193538" name="Rectangle 2"/>
          <p:cNvSpPr>
            <a:spLocks noGrp="1" noChangeArrowheads="1"/>
          </p:cNvSpPr>
          <p:nvPr>
            <p:ph type="title"/>
          </p:nvPr>
        </p:nvSpPr>
        <p:spPr/>
        <p:txBody>
          <a:bodyPr>
            <a:normAutofit fontScale="90000"/>
          </a:bodyPr>
          <a:lstStyle/>
          <a:p>
            <a:r>
              <a:rPr lang="en-US" altLang="ja-JP" dirty="0" smtClean="0"/>
              <a:t>Example of Inhomogeneous Type</a:t>
            </a:r>
            <a:endParaRPr lang="ja-JP" altLang="en-US" dirty="0"/>
          </a:p>
        </p:txBody>
      </p:sp>
      <p:graphicFrame>
        <p:nvGraphicFramePr>
          <p:cNvPr id="193541" name="Object 5"/>
          <p:cNvGraphicFramePr>
            <a:graphicFrameLocks noChangeAspect="1"/>
          </p:cNvGraphicFramePr>
          <p:nvPr/>
        </p:nvGraphicFramePr>
        <p:xfrm>
          <a:off x="357158" y="4400550"/>
          <a:ext cx="6181725" cy="2457450"/>
        </p:xfrm>
        <a:graphic>
          <a:graphicData uri="http://schemas.openxmlformats.org/presentationml/2006/ole">
            <p:oleObj spid="_x0000_s72706" name="Bitmap Image" r:id="rId4" imgW="6180952" imgH="2457143" progId="PBrush">
              <p:embed/>
            </p:oleObj>
          </a:graphicData>
        </a:graphic>
      </p:graphicFrame>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7" name="図 6" descr="shashlik-chicken.jpg"/>
          <p:cNvPicPr>
            <a:picLocks noChangeAspect="1"/>
          </p:cNvPicPr>
          <p:nvPr/>
        </p:nvPicPr>
        <p:blipFill>
          <a:blip r:embed="rId5" cstate="print"/>
          <a:stretch>
            <a:fillRect/>
          </a:stretch>
        </p:blipFill>
        <p:spPr>
          <a:xfrm rot="16200000">
            <a:off x="6094902" y="1548912"/>
            <a:ext cx="3071835" cy="2402858"/>
          </a:xfrm>
          <a:prstGeom prst="rect">
            <a:avLst/>
          </a:prstGeom>
        </p:spPr>
      </p:pic>
      <p:sp>
        <p:nvSpPr>
          <p:cNvPr id="8" name="テキスト ボックス 7"/>
          <p:cNvSpPr txBox="1"/>
          <p:nvPr/>
        </p:nvSpPr>
        <p:spPr>
          <a:xfrm>
            <a:off x="5643570" y="4357694"/>
            <a:ext cx="3286148" cy="646331"/>
          </a:xfrm>
          <a:prstGeom prst="rect">
            <a:avLst/>
          </a:prstGeom>
          <a:noFill/>
        </p:spPr>
        <p:txBody>
          <a:bodyPr wrap="square" rtlCol="0">
            <a:spAutoFit/>
          </a:bodyPr>
          <a:lstStyle/>
          <a:p>
            <a:r>
              <a:rPr lang="ja-JP" altLang="en-US" dirty="0" smtClean="0"/>
              <a:t>シシケバブ：</a:t>
            </a:r>
            <a:r>
              <a:rPr kumimoji="1" lang="ja-JP" altLang="en-US" dirty="0" smtClean="0"/>
              <a:t>四角形の肉を串に刺して焼いたトルコ料理</a:t>
            </a:r>
            <a:endParaRPr kumimoji="1" lang="ja-JP" altLang="en-US" dirty="0"/>
          </a:p>
        </p:txBody>
      </p:sp>
      <p:pic>
        <p:nvPicPr>
          <p:cNvPr id="9" name="Picture 4"/>
          <p:cNvPicPr>
            <a:picLocks noChangeAspect="1" noChangeArrowheads="1"/>
          </p:cNvPicPr>
          <p:nvPr/>
        </p:nvPicPr>
        <p:blipFill>
          <a:blip r:embed="rId6" cstate="print"/>
          <a:srcRect/>
          <a:stretch>
            <a:fillRect/>
          </a:stretch>
        </p:blipFill>
        <p:spPr bwMode="auto">
          <a:xfrm>
            <a:off x="1214414" y="1571612"/>
            <a:ext cx="3552019" cy="2605045"/>
          </a:xfrm>
          <a:prstGeom prst="rect">
            <a:avLst/>
          </a:prstGeom>
          <a:noFill/>
          <a:ln w="9525">
            <a:noFill/>
            <a:miter lim="800000"/>
            <a:headEnd/>
            <a:tailEnd/>
          </a:ln>
          <a:effectLst/>
        </p:spPr>
      </p:pic>
      <p:sp>
        <p:nvSpPr>
          <p:cNvPr id="10" name="テキスト ボックス 9"/>
          <p:cNvSpPr txBox="1"/>
          <p:nvPr/>
        </p:nvSpPr>
        <p:spPr>
          <a:xfrm>
            <a:off x="285720" y="4043360"/>
            <a:ext cx="4214842" cy="523220"/>
          </a:xfrm>
          <a:prstGeom prst="rect">
            <a:avLst/>
          </a:prstGeom>
          <a:noFill/>
        </p:spPr>
        <p:txBody>
          <a:bodyPr wrap="square" rtlCol="0">
            <a:spAutoFit/>
          </a:bodyPr>
          <a:lstStyle/>
          <a:p>
            <a:r>
              <a:rPr lang="en-US" altLang="ja-JP" sz="2800" dirty="0" err="1" smtClean="0"/>
              <a:t>Shashlik</a:t>
            </a:r>
            <a:r>
              <a:rPr lang="en-US" altLang="ja-JP" sz="2800" dirty="0" smtClean="0"/>
              <a:t> type calorimeter</a:t>
            </a:r>
            <a:endParaRPr lang="ja-JP" altLang="en-US" sz="2800" dirty="0" smtClean="0"/>
          </a:p>
        </p:txBody>
      </p:sp>
      <p:sp>
        <p:nvSpPr>
          <p:cNvPr id="12" name="テキスト ボックス 11"/>
          <p:cNvSpPr txBox="1"/>
          <p:nvPr/>
        </p:nvSpPr>
        <p:spPr>
          <a:xfrm>
            <a:off x="285720" y="1142984"/>
            <a:ext cx="5000660" cy="523220"/>
          </a:xfrm>
          <a:prstGeom prst="rect">
            <a:avLst/>
          </a:prstGeom>
          <a:noFill/>
        </p:spPr>
        <p:txBody>
          <a:bodyPr wrap="square" rtlCol="0">
            <a:spAutoFit/>
          </a:bodyPr>
          <a:lstStyle/>
          <a:p>
            <a:r>
              <a:rPr lang="en-US" altLang="ja-JP" sz="2800" dirty="0" smtClean="0"/>
              <a:t>PHENIX </a:t>
            </a:r>
            <a:r>
              <a:rPr lang="en-US" altLang="ja-JP" sz="2800" dirty="0" err="1" smtClean="0"/>
              <a:t>PbSc</a:t>
            </a:r>
            <a:r>
              <a:rPr lang="en-US" altLang="ja-JP" sz="2800" dirty="0" smtClean="0"/>
              <a:t> Calorimeter</a:t>
            </a:r>
            <a:endParaRPr lang="ja-JP" altLang="en-US" sz="2800" dirty="0"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6"/>
          <p:cNvSpPr>
            <a:spLocks noGrp="1"/>
          </p:cNvSpPr>
          <p:nvPr>
            <p:ph type="sldNum" sz="quarter" idx="12"/>
          </p:nvPr>
        </p:nvSpPr>
        <p:spPr>
          <a:xfrm>
            <a:off x="7239000" y="0"/>
            <a:ext cx="1690718" cy="357166"/>
          </a:xfrm>
        </p:spPr>
        <p:txBody>
          <a:bodyPr/>
          <a:lstStyle/>
          <a:p>
            <a:fld id="{2EA289A9-5928-4D80-9650-F2A70F47F786}" type="slidenum">
              <a:rPr lang="ja-JP" altLang="en-US"/>
              <a:pPr/>
              <a:t>23</a:t>
            </a:fld>
            <a:endParaRPr lang="ja-JP" altLang="en-US"/>
          </a:p>
        </p:txBody>
      </p:sp>
      <p:sp>
        <p:nvSpPr>
          <p:cNvPr id="194562" name="Rectangle 2"/>
          <p:cNvSpPr>
            <a:spLocks noGrp="1" noChangeArrowheads="1"/>
          </p:cNvSpPr>
          <p:nvPr>
            <p:ph type="title"/>
          </p:nvPr>
        </p:nvSpPr>
        <p:spPr>
          <a:xfrm>
            <a:off x="214282" y="285728"/>
            <a:ext cx="8572560" cy="928694"/>
          </a:xfrm>
        </p:spPr>
        <p:txBody>
          <a:bodyPr>
            <a:normAutofit/>
          </a:bodyPr>
          <a:lstStyle/>
          <a:p>
            <a:r>
              <a:rPr lang="en-US" altLang="ja-JP" sz="3200" dirty="0" smtClean="0"/>
              <a:t>Example of Inhomogeneous : PHENIX </a:t>
            </a:r>
            <a:r>
              <a:rPr lang="en-US" altLang="ja-JP" sz="3200" dirty="0" err="1" smtClean="0"/>
              <a:t>PbSc</a:t>
            </a:r>
            <a:endParaRPr lang="ja-JP" altLang="en-US" sz="3200" dirty="0"/>
          </a:p>
        </p:txBody>
      </p:sp>
      <p:sp>
        <p:nvSpPr>
          <p:cNvPr id="7" name="フッター プレースホルダ 6"/>
          <p:cNvSpPr>
            <a:spLocks noGrp="1"/>
          </p:cNvSpPr>
          <p:nvPr>
            <p:ph type="ftr" sz="quarter" idx="11"/>
          </p:nvPr>
        </p:nvSpPr>
        <p:spPr>
          <a:xfrm>
            <a:off x="5143504" y="0"/>
            <a:ext cx="3214678" cy="457200"/>
          </a:xfrm>
        </p:spPr>
        <p:txBody>
          <a:bodyPr/>
          <a:lstStyle/>
          <a:p>
            <a:r>
              <a:rPr lang="en-US" altLang="ja-JP" smtClean="0"/>
              <a:t>Heavy Ion Pub 2009/11/20 H.Torii</a:t>
            </a:r>
            <a:endParaRPr lang="ja-JP" altLang="en-US"/>
          </a:p>
        </p:txBody>
      </p:sp>
      <p:pic>
        <p:nvPicPr>
          <p:cNvPr id="108545" name="Picture 1"/>
          <p:cNvPicPr>
            <a:picLocks noChangeAspect="1" noChangeArrowheads="1"/>
          </p:cNvPicPr>
          <p:nvPr/>
        </p:nvPicPr>
        <p:blipFill>
          <a:blip r:embed="rId4" cstate="print"/>
          <a:srcRect/>
          <a:stretch>
            <a:fillRect/>
          </a:stretch>
        </p:blipFill>
        <p:spPr bwMode="auto">
          <a:xfrm>
            <a:off x="0" y="4029075"/>
            <a:ext cx="6591300" cy="2828925"/>
          </a:xfrm>
          <a:prstGeom prst="rect">
            <a:avLst/>
          </a:prstGeom>
          <a:noFill/>
          <a:ln w="9525">
            <a:noFill/>
            <a:miter lim="800000"/>
            <a:headEnd/>
            <a:tailEnd/>
          </a:ln>
        </p:spPr>
      </p:pic>
      <p:pic>
        <p:nvPicPr>
          <p:cNvPr id="10" name="Picture 3" descr="F:\WWW\p\draft\kistenev\RHIC-AGS-Poster\sector_one.jpg"/>
          <p:cNvPicPr>
            <a:picLocks noChangeAspect="1" noChangeArrowheads="1"/>
          </p:cNvPicPr>
          <p:nvPr/>
        </p:nvPicPr>
        <p:blipFill>
          <a:blip r:embed="rId5" cstate="print"/>
          <a:srcRect/>
          <a:stretch>
            <a:fillRect/>
          </a:stretch>
        </p:blipFill>
        <p:spPr bwMode="auto">
          <a:xfrm>
            <a:off x="6929454" y="4714884"/>
            <a:ext cx="2052170" cy="1560504"/>
          </a:xfrm>
          <a:prstGeom prst="rect">
            <a:avLst/>
          </a:prstGeom>
          <a:noFill/>
        </p:spPr>
      </p:pic>
      <p:graphicFrame>
        <p:nvGraphicFramePr>
          <p:cNvPr id="11" name="Object 5"/>
          <p:cNvGraphicFramePr>
            <a:graphicFrameLocks noChangeAspect="1"/>
          </p:cNvGraphicFramePr>
          <p:nvPr/>
        </p:nvGraphicFramePr>
        <p:xfrm>
          <a:off x="6781800" y="2071678"/>
          <a:ext cx="2362200" cy="2170113"/>
        </p:xfrm>
        <a:graphic>
          <a:graphicData uri="http://schemas.openxmlformats.org/presentationml/2006/ole">
            <p:oleObj spid="_x0000_s108546" name="Worksheet" r:id="rId6" imgW="2766240" imgH="2572560" progId="Excel.Sheet.8">
              <p:embed/>
            </p:oleObj>
          </a:graphicData>
        </a:graphic>
      </p:graphicFrame>
      <p:sp>
        <p:nvSpPr>
          <p:cNvPr id="12" name="AutoShape 8"/>
          <p:cNvSpPr>
            <a:spLocks noChangeArrowheads="1"/>
          </p:cNvSpPr>
          <p:nvPr/>
        </p:nvSpPr>
        <p:spPr bwMode="auto">
          <a:xfrm>
            <a:off x="6429356" y="6286520"/>
            <a:ext cx="2714644" cy="24291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algn="ctr"/>
            <a:r>
              <a:rPr lang="en-US" altLang="ja-JP" sz="1400" baseline="0" dirty="0" err="1"/>
              <a:t>PbSc</a:t>
            </a:r>
            <a:r>
              <a:rPr lang="en-US" altLang="ja-JP" sz="1400" baseline="0" dirty="0"/>
              <a:t> sector 2.0m x 4.0m</a:t>
            </a:r>
            <a:endParaRPr lang="ja-JP" altLang="en-US" sz="1400" baseline="0" dirty="0"/>
          </a:p>
        </p:txBody>
      </p:sp>
      <p:sp>
        <p:nvSpPr>
          <p:cNvPr id="13" name="テキスト ボックス 12"/>
          <p:cNvSpPr txBox="1"/>
          <p:nvPr/>
        </p:nvSpPr>
        <p:spPr>
          <a:xfrm>
            <a:off x="142844" y="1142984"/>
            <a:ext cx="6500858" cy="3028521"/>
          </a:xfrm>
          <a:prstGeom prst="rect">
            <a:avLst/>
          </a:prstGeom>
          <a:noFill/>
        </p:spPr>
        <p:txBody>
          <a:bodyPr wrap="square" rtlCol="0">
            <a:spAutoFit/>
          </a:bodyPr>
          <a:lstStyle/>
          <a:p>
            <a:pPr lvl="1">
              <a:lnSpc>
                <a:spcPct val="90000"/>
              </a:lnSpc>
              <a:buFont typeface="Arial" pitchFamily="34" charset="0"/>
              <a:buChar char="•"/>
            </a:pPr>
            <a:r>
              <a:rPr lang="en-US" altLang="ja-JP" sz="2400" dirty="0" smtClean="0"/>
              <a:t>Organic </a:t>
            </a:r>
            <a:r>
              <a:rPr lang="en-US" altLang="ja-JP" sz="2400" dirty="0" err="1" smtClean="0"/>
              <a:t>Scintillator</a:t>
            </a:r>
            <a:endParaRPr lang="en-US" altLang="ja-JP" sz="2400" dirty="0" smtClean="0"/>
          </a:p>
          <a:p>
            <a:pPr lvl="2">
              <a:lnSpc>
                <a:spcPct val="90000"/>
              </a:lnSpc>
              <a:buFont typeface="Arial" pitchFamily="34" charset="0"/>
              <a:buChar char="•"/>
            </a:pPr>
            <a:r>
              <a:rPr lang="ja-JP" altLang="en-US" sz="2400" dirty="0" smtClean="0"/>
              <a:t>5</a:t>
            </a:r>
            <a:r>
              <a:rPr lang="en-US" altLang="ja-JP" sz="2400" dirty="0" smtClean="0"/>
              <a:t>cm x 5cm x 4mm(thickness)</a:t>
            </a:r>
            <a:endParaRPr lang="ja-JP" altLang="en-US" sz="2400" dirty="0" smtClean="0"/>
          </a:p>
          <a:p>
            <a:pPr lvl="2">
              <a:lnSpc>
                <a:spcPct val="90000"/>
              </a:lnSpc>
              <a:buFont typeface="Arial" pitchFamily="34" charset="0"/>
              <a:buChar char="•"/>
            </a:pPr>
            <a:r>
              <a:rPr lang="en-US" altLang="ja-JP" sz="2400" dirty="0" smtClean="0"/>
              <a:t>Aluminum vapor edge on four edge, one </a:t>
            </a:r>
            <a:r>
              <a:rPr lang="en-US" altLang="ja-JP" sz="2400" dirty="0" err="1" smtClean="0"/>
              <a:t>cornor</a:t>
            </a:r>
            <a:r>
              <a:rPr lang="en-US" altLang="ja-JP" sz="2400" dirty="0" smtClean="0"/>
              <a:t> is remained open for monitoring light input.</a:t>
            </a:r>
            <a:endParaRPr lang="ja-JP" altLang="en-US" sz="2400" dirty="0" smtClean="0"/>
          </a:p>
          <a:p>
            <a:pPr lvl="2">
              <a:lnSpc>
                <a:spcPct val="90000"/>
              </a:lnSpc>
              <a:buFont typeface="Arial" pitchFamily="34" charset="0"/>
              <a:buChar char="•"/>
            </a:pPr>
            <a:r>
              <a:rPr lang="en-US" altLang="ja-JP" sz="2400" dirty="0" smtClean="0"/>
              <a:t>Scintillation light are gathered through wave length shifter fibers and collected into a PMT.</a:t>
            </a:r>
            <a:endParaRPr lang="ja-JP" altLang="en-US" sz="2400" dirty="0" smtClean="0"/>
          </a:p>
          <a:p>
            <a:pPr>
              <a:buFont typeface="Arial" pitchFamily="34" charset="0"/>
              <a:buChar char="•"/>
            </a:pPr>
            <a:endParaRPr kumimoji="1" lang="ja-JP" alt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500042"/>
            <a:ext cx="8543956" cy="642942"/>
          </a:xfrm>
        </p:spPr>
        <p:txBody>
          <a:bodyPr>
            <a:normAutofit fontScale="90000"/>
          </a:bodyPr>
          <a:lstStyle/>
          <a:p>
            <a:r>
              <a:rPr kumimoji="1" lang="en-US" altLang="ja-JP" dirty="0" smtClean="0"/>
              <a:t>Homogeneous Type</a:t>
            </a:r>
            <a:endParaRPr kumimoji="1" lang="ja-JP" altLang="en-US" dirty="0"/>
          </a:p>
        </p:txBody>
      </p:sp>
      <p:sp>
        <p:nvSpPr>
          <p:cNvPr id="8" name="コンテンツ プレースホルダ 7"/>
          <p:cNvSpPr>
            <a:spLocks noGrp="1"/>
          </p:cNvSpPr>
          <p:nvPr>
            <p:ph idx="1"/>
          </p:nvPr>
        </p:nvSpPr>
        <p:spPr/>
        <p:txBody>
          <a:bodyPr>
            <a:normAutofit/>
          </a:bodyPr>
          <a:lstStyle/>
          <a:p>
            <a:r>
              <a:rPr lang="en-US" altLang="ja-JP" dirty="0" smtClean="0"/>
              <a:t>Homogeneous : Crystal Calorimeter</a:t>
            </a:r>
          </a:p>
          <a:p>
            <a:pPr lvl="1"/>
            <a:r>
              <a:rPr lang="en-US" altLang="ja-JP" dirty="0" smtClean="0"/>
              <a:t>Crystal itself is “ionization energy loss detector”</a:t>
            </a:r>
            <a:endParaRPr kumimoji="1" lang="en-US" altLang="ja-JP" dirty="0" smtClean="0"/>
          </a:p>
          <a:p>
            <a:pPr lvl="2"/>
            <a:r>
              <a:rPr kumimoji="1" lang="en-US" altLang="ja-JP" dirty="0" err="1" smtClean="0"/>
              <a:t>NaI</a:t>
            </a:r>
            <a:r>
              <a:rPr kumimoji="1" lang="en-US" altLang="ja-JP" dirty="0" smtClean="0"/>
              <a:t>, </a:t>
            </a:r>
            <a:r>
              <a:rPr kumimoji="1" lang="en-US" altLang="ja-JP" dirty="0" err="1" smtClean="0"/>
              <a:t>CsI</a:t>
            </a:r>
            <a:r>
              <a:rPr kumimoji="1" lang="en-US" altLang="ja-JP" dirty="0" smtClean="0"/>
              <a:t>, Bi4G, GSO, BGO, PbWO4, LYSO</a:t>
            </a:r>
          </a:p>
          <a:p>
            <a:pPr lvl="2"/>
            <a:r>
              <a:rPr lang="en-US" altLang="ja-JP" dirty="0" smtClean="0"/>
              <a:t>Scintillation radiation</a:t>
            </a:r>
            <a:endParaRPr kumimoji="1" lang="en-US" altLang="ja-JP" dirty="0" smtClean="0"/>
          </a:p>
          <a:p>
            <a:pPr lvl="1"/>
            <a:r>
              <a:rPr lang="en-US" altLang="ja-JP" dirty="0" smtClean="0"/>
              <a:t>Some exception is a glass (</a:t>
            </a:r>
            <a:r>
              <a:rPr lang="en-US" altLang="ja-JP" dirty="0" err="1" smtClean="0"/>
              <a:t>PbGl</a:t>
            </a:r>
            <a:r>
              <a:rPr lang="en-US" altLang="ja-JP" dirty="0" smtClean="0"/>
              <a:t>) as a Cerenkov radiator</a:t>
            </a:r>
            <a:endParaRPr kumimoji="1" lang="en-US" altLang="ja-JP" dirty="0" smtClean="0"/>
          </a:p>
        </p:txBody>
      </p:sp>
      <p:sp>
        <p:nvSpPr>
          <p:cNvPr id="6" name="スライド番号プレースホルダ 5"/>
          <p:cNvSpPr>
            <a:spLocks noGrp="1"/>
          </p:cNvSpPr>
          <p:nvPr>
            <p:ph type="sldNum" sz="quarter" idx="12"/>
          </p:nvPr>
        </p:nvSpPr>
        <p:spPr/>
        <p:txBody>
          <a:bodyPr/>
          <a:lstStyle/>
          <a:p>
            <a:fld id="{8D2FD4A2-2622-4E83-AA3D-5C0C047ED70D}" type="slidenum">
              <a:rPr lang="ja-JP" altLang="en-US" smtClean="0"/>
              <a:pPr/>
              <a:t>24</a:t>
            </a:fld>
            <a:endParaRPr lang="ja-JP" altLang="en-US"/>
          </a:p>
        </p:txBody>
      </p:sp>
      <p:sp>
        <p:nvSpPr>
          <p:cNvPr id="9" name="フッター プレースホルダ 8"/>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Crystal Development</a:t>
            </a:r>
            <a:endParaRPr kumimoji="1" lang="ja-JP" altLang="en-US" dirty="0"/>
          </a:p>
        </p:txBody>
      </p:sp>
      <p:sp>
        <p:nvSpPr>
          <p:cNvPr id="3" name="コンテンツ プレースホルダ 2"/>
          <p:cNvSpPr>
            <a:spLocks noGrp="1"/>
          </p:cNvSpPr>
          <p:nvPr>
            <p:ph idx="1"/>
          </p:nvPr>
        </p:nvSpPr>
        <p:spPr>
          <a:xfrm>
            <a:off x="142844" y="1000108"/>
            <a:ext cx="9001156" cy="500066"/>
          </a:xfrm>
        </p:spPr>
        <p:txBody>
          <a:bodyPr>
            <a:normAutofit lnSpcReduction="10000"/>
          </a:bodyPr>
          <a:lstStyle/>
          <a:p>
            <a:r>
              <a:rPr kumimoji="1" lang="en-US" altLang="ja-JP" dirty="0" smtClean="0"/>
              <a:t>~100 years development</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25</a:t>
            </a:fld>
            <a:endParaRPr kumimoji="1" lang="ja-JP" altLang="en-US"/>
          </a:p>
        </p:txBody>
      </p:sp>
      <p:pic>
        <p:nvPicPr>
          <p:cNvPr id="156674" name="Picture 2"/>
          <p:cNvPicPr>
            <a:picLocks noChangeAspect="1" noChangeArrowheads="1"/>
          </p:cNvPicPr>
          <p:nvPr/>
        </p:nvPicPr>
        <p:blipFill>
          <a:blip r:embed="rId2" cstate="print"/>
          <a:srcRect/>
          <a:stretch>
            <a:fillRect/>
          </a:stretch>
        </p:blipFill>
        <p:spPr bwMode="auto">
          <a:xfrm>
            <a:off x="1714480" y="1390650"/>
            <a:ext cx="5286375" cy="5467350"/>
          </a:xfrm>
          <a:prstGeom prst="rect">
            <a:avLst/>
          </a:prstGeom>
          <a:noFill/>
          <a:ln w="9525">
            <a:noFill/>
            <a:miter lim="800000"/>
            <a:headEnd/>
            <a:tailEnd/>
          </a:ln>
        </p:spPr>
      </p:pic>
      <p:pic>
        <p:nvPicPr>
          <p:cNvPr id="156675" name="Picture 3"/>
          <p:cNvPicPr>
            <a:picLocks noChangeAspect="1" noChangeArrowheads="1"/>
          </p:cNvPicPr>
          <p:nvPr/>
        </p:nvPicPr>
        <p:blipFill>
          <a:blip r:embed="rId3" cstate="print"/>
          <a:srcRect/>
          <a:stretch>
            <a:fillRect/>
          </a:stretch>
        </p:blipFill>
        <p:spPr bwMode="auto">
          <a:xfrm>
            <a:off x="1285852" y="3714752"/>
            <a:ext cx="4722329" cy="2857520"/>
          </a:xfrm>
          <a:prstGeom prst="rect">
            <a:avLst/>
          </a:prstGeom>
          <a:noFill/>
          <a:ln w="9525">
            <a:noFill/>
            <a:miter lim="800000"/>
            <a:headEnd/>
            <a:tailEnd/>
          </a:ln>
        </p:spPr>
      </p:pic>
      <p:pic>
        <p:nvPicPr>
          <p:cNvPr id="156676" name="Picture 4"/>
          <p:cNvPicPr>
            <a:picLocks noChangeAspect="1" noChangeArrowheads="1"/>
          </p:cNvPicPr>
          <p:nvPr/>
        </p:nvPicPr>
        <p:blipFill>
          <a:blip r:embed="rId4" cstate="print"/>
          <a:srcRect/>
          <a:stretch>
            <a:fillRect/>
          </a:stretch>
        </p:blipFill>
        <p:spPr bwMode="auto">
          <a:xfrm>
            <a:off x="1571603" y="1428736"/>
            <a:ext cx="4014511" cy="2214578"/>
          </a:xfrm>
          <a:prstGeom prst="rect">
            <a:avLst/>
          </a:prstGeom>
          <a:noFill/>
          <a:ln w="9525">
            <a:noFill/>
            <a:miter lim="800000"/>
            <a:headEnd/>
            <a:tailEnd/>
          </a:ln>
        </p:spPr>
      </p:pic>
      <p:pic>
        <p:nvPicPr>
          <p:cNvPr id="156677" name="Picture 5"/>
          <p:cNvPicPr>
            <a:picLocks noChangeAspect="1" noChangeArrowheads="1"/>
          </p:cNvPicPr>
          <p:nvPr/>
        </p:nvPicPr>
        <p:blipFill>
          <a:blip r:embed="rId5" cstate="print"/>
          <a:srcRect/>
          <a:stretch>
            <a:fillRect/>
          </a:stretch>
        </p:blipFill>
        <p:spPr bwMode="auto">
          <a:xfrm>
            <a:off x="5929322" y="1571612"/>
            <a:ext cx="2638425" cy="1752600"/>
          </a:xfrm>
          <a:prstGeom prst="rect">
            <a:avLst/>
          </a:prstGeom>
          <a:noFill/>
          <a:ln w="9525">
            <a:noFill/>
            <a:miter lim="800000"/>
            <a:headEnd/>
            <a:tailEnd/>
          </a:ln>
        </p:spPr>
      </p:pic>
      <p:pic>
        <p:nvPicPr>
          <p:cNvPr id="156678" name="Picture 6"/>
          <p:cNvPicPr>
            <a:picLocks noChangeAspect="1" noChangeArrowheads="1"/>
          </p:cNvPicPr>
          <p:nvPr/>
        </p:nvPicPr>
        <p:blipFill>
          <a:blip r:embed="rId6" cstate="print"/>
          <a:srcRect/>
          <a:stretch>
            <a:fillRect/>
          </a:stretch>
        </p:blipFill>
        <p:spPr bwMode="auto">
          <a:xfrm>
            <a:off x="6286512" y="4000504"/>
            <a:ext cx="2466975" cy="2209800"/>
          </a:xfrm>
          <a:prstGeom prst="rect">
            <a:avLst/>
          </a:prstGeom>
          <a:noFill/>
          <a:ln w="9525">
            <a:noFill/>
            <a:miter lim="800000"/>
            <a:headEnd/>
            <a:tailEnd/>
          </a:ln>
        </p:spPr>
      </p:pic>
      <p:sp>
        <p:nvSpPr>
          <p:cNvPr id="11" name="フッター プレースホルダ 10"/>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12" name="テキスト ボックス 11"/>
          <p:cNvSpPr txBox="1"/>
          <p:nvPr/>
        </p:nvSpPr>
        <p:spPr>
          <a:xfrm>
            <a:off x="6000760" y="6286520"/>
            <a:ext cx="3357554" cy="276999"/>
          </a:xfrm>
          <a:prstGeom prst="rect">
            <a:avLst/>
          </a:prstGeom>
          <a:noFill/>
        </p:spPr>
        <p:txBody>
          <a:bodyPr wrap="square" rtlCol="0">
            <a:spAutoFit/>
          </a:bodyPr>
          <a:lstStyle/>
          <a:p>
            <a:r>
              <a:rPr kumimoji="1" lang="en-US" altLang="ja-JP" sz="1200" dirty="0" smtClean="0"/>
              <a:t>Slide by </a:t>
            </a:r>
            <a:r>
              <a:rPr kumimoji="1" lang="en-US" altLang="ja-JP" sz="1200" dirty="0" err="1" smtClean="0"/>
              <a:t>Ren</a:t>
            </a:r>
            <a:r>
              <a:rPr kumimoji="1" lang="en-US" altLang="ja-JP" sz="1200" dirty="0" smtClean="0"/>
              <a:t>-Yuan Zhu at CALOR2008</a:t>
            </a:r>
            <a:endParaRPr kumimoji="1" lang="ja-JP" altLang="en-US" sz="1200" dirty="0"/>
          </a:p>
        </p:txBody>
      </p:sp>
      <p:sp>
        <p:nvSpPr>
          <p:cNvPr id="15" name="テキスト ボックス 14"/>
          <p:cNvSpPr txBox="1"/>
          <p:nvPr/>
        </p:nvSpPr>
        <p:spPr>
          <a:xfrm>
            <a:off x="6000728" y="6550223"/>
            <a:ext cx="3143272" cy="307777"/>
          </a:xfrm>
          <a:prstGeom prst="rect">
            <a:avLst/>
          </a:prstGeom>
          <a:noFill/>
        </p:spPr>
        <p:txBody>
          <a:bodyPr wrap="square" rtlCol="0">
            <a:spAutoFit/>
          </a:bodyPr>
          <a:lstStyle/>
          <a:p>
            <a:r>
              <a:rPr kumimoji="1" lang="en-US" altLang="ja-JP" sz="1400" dirty="0" err="1" smtClean="0"/>
              <a:t>M.J.Weber</a:t>
            </a:r>
            <a:r>
              <a:rPr kumimoji="1" lang="en-US" altLang="ja-JP" sz="1400" dirty="0" smtClean="0"/>
              <a:t>, </a:t>
            </a:r>
            <a:r>
              <a:rPr kumimoji="1" lang="en-US" altLang="ja-JP" sz="1400" dirty="0" err="1" smtClean="0"/>
              <a:t>J.Lumin</a:t>
            </a:r>
            <a:r>
              <a:rPr kumimoji="1" lang="en-US" altLang="ja-JP" sz="1400" dirty="0" smtClean="0"/>
              <a:t> 100(2002)35</a:t>
            </a:r>
            <a:endParaRPr kumimoji="1" lang="ja-JP"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out)">
                                      <p:cBhvr>
                                        <p:cTn id="7" dur="2000"/>
                                        <p:tgtEl>
                                          <p:spTgt spid="12"/>
                                        </p:tgtEl>
                                      </p:cBhvr>
                                    </p:animEffect>
                                  </p:childTnLst>
                                </p:cTn>
                              </p:par>
                              <p:par>
                                <p:cTn id="8" presetID="8" presetClass="entr" presetSubtype="32" fill="hold" nodeType="withEffect">
                                  <p:stCondLst>
                                    <p:cond delay="0"/>
                                  </p:stCondLst>
                                  <p:childTnLst>
                                    <p:set>
                                      <p:cBhvr>
                                        <p:cTn id="9" dur="1" fill="hold">
                                          <p:stCondLst>
                                            <p:cond delay="0"/>
                                          </p:stCondLst>
                                        </p:cTn>
                                        <p:tgtEl>
                                          <p:spTgt spid="156678"/>
                                        </p:tgtEl>
                                        <p:attrNameLst>
                                          <p:attrName>style.visibility</p:attrName>
                                        </p:attrNameLst>
                                      </p:cBhvr>
                                      <p:to>
                                        <p:strVal val="visible"/>
                                      </p:to>
                                    </p:set>
                                    <p:animEffect transition="in" filter="diamond(out)">
                                      <p:cBhvr>
                                        <p:cTn id="10" dur="2000"/>
                                        <p:tgtEl>
                                          <p:spTgt spid="156678"/>
                                        </p:tgtEl>
                                      </p:cBhvr>
                                    </p:animEffect>
                                  </p:childTnLst>
                                </p:cTn>
                              </p:par>
                              <p:par>
                                <p:cTn id="11" presetID="8" presetClass="entr" presetSubtype="32" fill="hold" nodeType="withEffect">
                                  <p:stCondLst>
                                    <p:cond delay="0"/>
                                  </p:stCondLst>
                                  <p:childTnLst>
                                    <p:set>
                                      <p:cBhvr>
                                        <p:cTn id="12" dur="1" fill="hold">
                                          <p:stCondLst>
                                            <p:cond delay="0"/>
                                          </p:stCondLst>
                                        </p:cTn>
                                        <p:tgtEl>
                                          <p:spTgt spid="156675"/>
                                        </p:tgtEl>
                                        <p:attrNameLst>
                                          <p:attrName>style.visibility</p:attrName>
                                        </p:attrNameLst>
                                      </p:cBhvr>
                                      <p:to>
                                        <p:strVal val="visible"/>
                                      </p:to>
                                    </p:set>
                                    <p:animEffect transition="in" filter="diamond(out)">
                                      <p:cBhvr>
                                        <p:cTn id="13" dur="2000"/>
                                        <p:tgtEl>
                                          <p:spTgt spid="156675"/>
                                        </p:tgtEl>
                                      </p:cBhvr>
                                    </p:animEffect>
                                  </p:childTnLst>
                                </p:cTn>
                              </p:par>
                              <p:par>
                                <p:cTn id="14" presetID="8" presetClass="entr" presetSubtype="32" fill="hold" nodeType="withEffect">
                                  <p:stCondLst>
                                    <p:cond delay="0"/>
                                  </p:stCondLst>
                                  <p:childTnLst>
                                    <p:set>
                                      <p:cBhvr>
                                        <p:cTn id="15" dur="1" fill="hold">
                                          <p:stCondLst>
                                            <p:cond delay="0"/>
                                          </p:stCondLst>
                                        </p:cTn>
                                        <p:tgtEl>
                                          <p:spTgt spid="156676"/>
                                        </p:tgtEl>
                                        <p:attrNameLst>
                                          <p:attrName>style.visibility</p:attrName>
                                        </p:attrNameLst>
                                      </p:cBhvr>
                                      <p:to>
                                        <p:strVal val="visible"/>
                                      </p:to>
                                    </p:set>
                                    <p:animEffect transition="in" filter="diamond(out)">
                                      <p:cBhvr>
                                        <p:cTn id="16" dur="2000"/>
                                        <p:tgtEl>
                                          <p:spTgt spid="156676"/>
                                        </p:tgtEl>
                                      </p:cBhvr>
                                    </p:animEffect>
                                  </p:childTnLst>
                                </p:cTn>
                              </p:par>
                              <p:par>
                                <p:cTn id="17" presetID="8" presetClass="entr" presetSubtype="32" fill="hold" nodeType="withEffect">
                                  <p:stCondLst>
                                    <p:cond delay="0"/>
                                  </p:stCondLst>
                                  <p:childTnLst>
                                    <p:set>
                                      <p:cBhvr>
                                        <p:cTn id="18" dur="1" fill="hold">
                                          <p:stCondLst>
                                            <p:cond delay="0"/>
                                          </p:stCondLst>
                                        </p:cTn>
                                        <p:tgtEl>
                                          <p:spTgt spid="156677"/>
                                        </p:tgtEl>
                                        <p:attrNameLst>
                                          <p:attrName>style.visibility</p:attrName>
                                        </p:attrNameLst>
                                      </p:cBhvr>
                                      <p:to>
                                        <p:strVal val="visible"/>
                                      </p:to>
                                    </p:set>
                                    <p:animEffect transition="in" filter="diamond(out)">
                                      <p:cBhvr>
                                        <p:cTn id="19" dur="2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 5"/>
          <p:cNvSpPr>
            <a:spLocks noGrp="1"/>
          </p:cNvSpPr>
          <p:nvPr>
            <p:ph type="sldNum" sz="quarter" idx="12"/>
          </p:nvPr>
        </p:nvSpPr>
        <p:spPr/>
        <p:txBody>
          <a:bodyPr/>
          <a:lstStyle/>
          <a:p>
            <a:fld id="{9023360A-4BDD-4086-B9C5-F4F79112DD21}" type="slidenum">
              <a:rPr lang="ja-JP" altLang="en-US"/>
              <a:pPr/>
              <a:t>26</a:t>
            </a:fld>
            <a:endParaRPr lang="en-US" altLang="ja-JP" dirty="0"/>
          </a:p>
        </p:txBody>
      </p:sp>
      <p:sp>
        <p:nvSpPr>
          <p:cNvPr id="509954" name="Rectangle 2"/>
          <p:cNvSpPr>
            <a:spLocks noGrp="1" noChangeArrowheads="1"/>
          </p:cNvSpPr>
          <p:nvPr>
            <p:ph type="title"/>
          </p:nvPr>
        </p:nvSpPr>
        <p:spPr/>
        <p:txBody>
          <a:bodyPr>
            <a:normAutofit fontScale="90000"/>
          </a:bodyPr>
          <a:lstStyle/>
          <a:p>
            <a:r>
              <a:rPr lang="en-US" altLang="ja-JP" dirty="0" smtClean="0"/>
              <a:t>Example of Homogeneous Type: PHOS</a:t>
            </a:r>
            <a:endParaRPr lang="en-US" altLang="ja-JP" dirty="0"/>
          </a:p>
        </p:txBody>
      </p:sp>
      <p:sp>
        <p:nvSpPr>
          <p:cNvPr id="509955" name="Rectangle 3"/>
          <p:cNvSpPr>
            <a:spLocks noGrp="1" noChangeArrowheads="1"/>
          </p:cNvSpPr>
          <p:nvPr>
            <p:ph type="body" idx="1"/>
          </p:nvPr>
        </p:nvSpPr>
        <p:spPr>
          <a:xfrm>
            <a:off x="1" y="4071943"/>
            <a:ext cx="5572131" cy="2786058"/>
          </a:xfrm>
        </p:spPr>
        <p:txBody>
          <a:bodyPr>
            <a:normAutofit fontScale="92500"/>
          </a:bodyPr>
          <a:lstStyle/>
          <a:p>
            <a:pPr>
              <a:lnSpc>
                <a:spcPct val="90000"/>
              </a:lnSpc>
            </a:pPr>
            <a:r>
              <a:rPr lang="en-US" altLang="ja-JP" sz="2400" dirty="0"/>
              <a:t>PbWO</a:t>
            </a:r>
            <a:r>
              <a:rPr lang="en-US" altLang="ja-JP" sz="2400" baseline="-25000" dirty="0"/>
              <a:t>4</a:t>
            </a:r>
            <a:r>
              <a:rPr lang="en-US" altLang="ja-JP" sz="2400" dirty="0"/>
              <a:t> Crystal</a:t>
            </a:r>
          </a:p>
          <a:p>
            <a:pPr lvl="1">
              <a:lnSpc>
                <a:spcPct val="90000"/>
              </a:lnSpc>
            </a:pPr>
            <a:r>
              <a:rPr lang="en-US" altLang="ja-JP" sz="2000" dirty="0"/>
              <a:t>22 x 22 x 180 mm</a:t>
            </a:r>
            <a:r>
              <a:rPr lang="en-US" altLang="ja-JP" sz="2000" baseline="30000" dirty="0"/>
              <a:t>3</a:t>
            </a:r>
            <a:r>
              <a:rPr lang="en-US" altLang="ja-JP" sz="2000" dirty="0"/>
              <a:t>, </a:t>
            </a:r>
            <a:r>
              <a:rPr lang="en-US" altLang="ja-JP" sz="1000" dirty="0"/>
              <a:t>~20,000yen/crystal</a:t>
            </a:r>
            <a:endParaRPr lang="ja-JP" altLang="en-US" sz="1000" baseline="30000" dirty="0"/>
          </a:p>
          <a:p>
            <a:pPr lvl="1">
              <a:lnSpc>
                <a:spcPct val="90000"/>
              </a:lnSpc>
            </a:pPr>
            <a:r>
              <a:rPr lang="en-US" altLang="ja-JP" sz="2000" dirty="0"/>
              <a:t>~2cm Moliere Radius, 20X</a:t>
            </a:r>
            <a:r>
              <a:rPr lang="en-US" altLang="ja-JP" sz="2000" baseline="-25000" dirty="0"/>
              <a:t>0</a:t>
            </a:r>
            <a:r>
              <a:rPr lang="en-US" altLang="ja-JP" sz="2000" dirty="0"/>
              <a:t>, 8.2g/cm</a:t>
            </a:r>
            <a:r>
              <a:rPr lang="en-US" altLang="ja-JP" sz="2000" baseline="30000" dirty="0"/>
              <a:t>3</a:t>
            </a:r>
          </a:p>
          <a:p>
            <a:pPr lvl="1">
              <a:lnSpc>
                <a:spcPct val="90000"/>
              </a:lnSpc>
            </a:pPr>
            <a:r>
              <a:rPr lang="en-US" altLang="ja-JP" sz="2000" dirty="0"/>
              <a:t>Scintillation light (400nm-500nm)</a:t>
            </a:r>
          </a:p>
          <a:p>
            <a:pPr lvl="1">
              <a:lnSpc>
                <a:spcPct val="90000"/>
              </a:lnSpc>
            </a:pPr>
            <a:r>
              <a:rPr lang="en-US" altLang="ja-JP" sz="2000" dirty="0"/>
              <a:t>Operation at -25deg </a:t>
            </a:r>
            <a:r>
              <a:rPr lang="en-US" altLang="ja-JP" sz="2000" dirty="0">
                <a:sym typeface="Wingdings" pitchFamily="2" charset="2"/>
              </a:rPr>
              <a:t> 25ns </a:t>
            </a:r>
            <a:r>
              <a:rPr lang="en-US" altLang="ja-JP" sz="2000" dirty="0" smtClean="0">
                <a:sym typeface="Wingdings" pitchFamily="2" charset="2"/>
              </a:rPr>
              <a:t>decay,230pe/</a:t>
            </a:r>
            <a:r>
              <a:rPr lang="en-US" altLang="ja-JP" sz="2000" dirty="0" err="1" smtClean="0">
                <a:sym typeface="Wingdings" pitchFamily="2" charset="2"/>
              </a:rPr>
              <a:t>MeV</a:t>
            </a:r>
            <a:endParaRPr lang="en-US" altLang="ja-JP" sz="2000" dirty="0" smtClean="0">
              <a:sym typeface="Wingdings" pitchFamily="2" charset="2"/>
            </a:endParaRPr>
          </a:p>
          <a:p>
            <a:pPr lvl="1">
              <a:lnSpc>
                <a:spcPct val="90000"/>
              </a:lnSpc>
            </a:pPr>
            <a:r>
              <a:rPr lang="en-US" altLang="ja-JP" sz="2000" dirty="0" smtClean="0">
                <a:sym typeface="Wingdings" pitchFamily="2" charset="2"/>
              </a:rPr>
              <a:t>With APD acceptance:</a:t>
            </a:r>
            <a:br>
              <a:rPr lang="en-US" altLang="ja-JP" sz="2000" dirty="0" smtClean="0">
                <a:sym typeface="Wingdings" pitchFamily="2" charset="2"/>
              </a:rPr>
            </a:br>
            <a:r>
              <a:rPr lang="en-US" altLang="ja-JP" sz="2000" dirty="0" smtClean="0">
                <a:sym typeface="Wingdings" pitchFamily="2" charset="2"/>
              </a:rPr>
              <a:t>4.5pe/</a:t>
            </a:r>
            <a:r>
              <a:rPr lang="en-US" altLang="ja-JP" sz="2000" dirty="0" err="1" smtClean="0">
                <a:sym typeface="Wingdings" pitchFamily="2" charset="2"/>
              </a:rPr>
              <a:t>MeV</a:t>
            </a:r>
            <a:r>
              <a:rPr lang="en-US" altLang="ja-JP" sz="2000" dirty="0" smtClean="0">
                <a:sym typeface="Wingdings" pitchFamily="2" charset="2"/>
              </a:rPr>
              <a:t>@-25deg,  1.45pe/</a:t>
            </a:r>
            <a:r>
              <a:rPr lang="en-US" altLang="ja-JP" sz="2000" dirty="0" err="1" smtClean="0">
                <a:sym typeface="Wingdings" pitchFamily="2" charset="2"/>
              </a:rPr>
              <a:t>MeV</a:t>
            </a:r>
            <a:r>
              <a:rPr lang="en-US" altLang="ja-JP" sz="2000" dirty="0" smtClean="0">
                <a:sym typeface="Wingdings" pitchFamily="2" charset="2"/>
              </a:rPr>
              <a:t>@+20deg.</a:t>
            </a:r>
            <a:endParaRPr lang="en-US" altLang="ja-JP" sz="2000" dirty="0">
              <a:sym typeface="Wingdings" pitchFamily="2" charset="2"/>
            </a:endParaRPr>
          </a:p>
          <a:p>
            <a:pPr lvl="1">
              <a:lnSpc>
                <a:spcPct val="90000"/>
              </a:lnSpc>
            </a:pPr>
            <a:r>
              <a:rPr lang="en-US" altLang="ja-JP" sz="2000" dirty="0"/>
              <a:t>North Crystal Co. </a:t>
            </a:r>
            <a:r>
              <a:rPr lang="en-US" altLang="ja-JP" sz="2000" dirty="0" err="1"/>
              <a:t>Apatity</a:t>
            </a:r>
            <a:r>
              <a:rPr lang="en-US" altLang="ja-JP" sz="2000" dirty="0"/>
              <a:t> in Russia</a:t>
            </a:r>
          </a:p>
          <a:p>
            <a:pPr lvl="1">
              <a:lnSpc>
                <a:spcPct val="90000"/>
              </a:lnSpc>
            </a:pPr>
            <a:endParaRPr lang="en-US" altLang="ja-JP" sz="2000" dirty="0">
              <a:sym typeface="Wingdings" pitchFamily="2" charset="2"/>
            </a:endParaRPr>
          </a:p>
        </p:txBody>
      </p:sp>
      <p:sp>
        <p:nvSpPr>
          <p:cNvPr id="509958" name="Text Box 6"/>
          <p:cNvSpPr txBox="1">
            <a:spLocks noChangeArrowheads="1"/>
          </p:cNvSpPr>
          <p:nvPr/>
        </p:nvSpPr>
        <p:spPr bwMode="auto">
          <a:xfrm>
            <a:off x="6013440" y="3023174"/>
            <a:ext cx="1233944" cy="333165"/>
          </a:xfrm>
          <a:prstGeom prst="rect">
            <a:avLst/>
          </a:prstGeom>
          <a:solidFill>
            <a:srgbClr val="FFFF99"/>
          </a:solidFill>
          <a:ln w="28575">
            <a:solidFill>
              <a:schemeClr val="hlink"/>
            </a:solidFill>
            <a:miter lim="800000"/>
            <a:headEnd/>
            <a:tailEnd/>
          </a:ln>
          <a:effectLst/>
        </p:spPr>
        <p:txBody>
          <a:bodyPr wrap="none" lIns="92075" tIns="46038" rIns="92075" bIns="46038" anchor="ctr">
            <a:spAutoFit/>
          </a:bodyPr>
          <a:lstStyle/>
          <a:p>
            <a:pPr eaLnBrk="0" hangingPunct="0">
              <a:spcBef>
                <a:spcPct val="0"/>
              </a:spcBef>
            </a:pPr>
            <a:r>
              <a:rPr kumimoji="0" lang="en-US" altLang="ja-JP" sz="1400" dirty="0"/>
              <a:t>PbW0</a:t>
            </a:r>
            <a:r>
              <a:rPr kumimoji="0" lang="en-US" altLang="ja-JP" sz="1400" baseline="-25000" dirty="0"/>
              <a:t>4</a:t>
            </a:r>
            <a:r>
              <a:rPr kumimoji="0" lang="en-US" altLang="ja-JP" sz="1400" dirty="0"/>
              <a:t> crystal</a:t>
            </a:r>
          </a:p>
        </p:txBody>
      </p:sp>
      <p:sp>
        <p:nvSpPr>
          <p:cNvPr id="509973" name="Rectangle 21"/>
          <p:cNvSpPr>
            <a:spLocks noChangeArrowheads="1"/>
          </p:cNvSpPr>
          <p:nvPr/>
        </p:nvSpPr>
        <p:spPr bwMode="auto">
          <a:xfrm>
            <a:off x="4572000" y="3929066"/>
            <a:ext cx="4572000" cy="2714620"/>
          </a:xfrm>
          <a:prstGeom prst="rect">
            <a:avLst/>
          </a:prstGeom>
          <a:noFill/>
          <a:ln w="9525">
            <a:noFill/>
            <a:miter lim="800000"/>
            <a:headEnd/>
            <a:tailEnd/>
          </a:ln>
          <a:effectLst/>
        </p:spPr>
        <p:txBody>
          <a:bodyPr/>
          <a:lstStyle/>
          <a:p>
            <a:pPr marL="342900" indent="-342900" algn="l">
              <a:lnSpc>
                <a:spcPct val="80000"/>
              </a:lnSpc>
              <a:spcBef>
                <a:spcPct val="20000"/>
              </a:spcBef>
              <a:buFontTx/>
              <a:buChar char="•"/>
            </a:pPr>
            <a:r>
              <a:rPr lang="en-US" altLang="ja-JP" sz="2400" dirty="0">
                <a:sym typeface="Wingdings" pitchFamily="2" charset="2"/>
              </a:rPr>
              <a:t>Avalanche Photo Diode (APD) + Preamp</a:t>
            </a:r>
          </a:p>
          <a:p>
            <a:pPr marL="742950" lvl="1" indent="-285750">
              <a:lnSpc>
                <a:spcPct val="80000"/>
              </a:lnSpc>
              <a:spcBef>
                <a:spcPct val="20000"/>
              </a:spcBef>
              <a:buFontTx/>
              <a:buChar char="–"/>
            </a:pPr>
            <a:r>
              <a:rPr lang="en-US" altLang="ja-JP" dirty="0">
                <a:sym typeface="Wingdings" pitchFamily="2" charset="2"/>
              </a:rPr>
              <a:t>Hamamatsu Co., </a:t>
            </a:r>
            <a:r>
              <a:rPr lang="en-US" altLang="ja-JP" sz="1000" dirty="0">
                <a:sym typeface="Wingdings" pitchFamily="2" charset="2"/>
              </a:rPr>
              <a:t>~7,000yen/APD+~8,000yen/Preamp</a:t>
            </a:r>
          </a:p>
          <a:p>
            <a:pPr marL="742950" lvl="1" indent="-285750" algn="l">
              <a:lnSpc>
                <a:spcPct val="80000"/>
              </a:lnSpc>
              <a:spcBef>
                <a:spcPct val="20000"/>
              </a:spcBef>
              <a:buFontTx/>
              <a:buChar char="–"/>
            </a:pPr>
            <a:r>
              <a:rPr lang="en-US" altLang="ja-JP" dirty="0" smtClean="0">
                <a:sym typeface="Wingdings" pitchFamily="2" charset="2"/>
              </a:rPr>
              <a:t>S8148/S8664-55</a:t>
            </a:r>
          </a:p>
          <a:p>
            <a:pPr marL="742950" lvl="1" indent="-285750" algn="l">
              <a:lnSpc>
                <a:spcPct val="80000"/>
              </a:lnSpc>
              <a:spcBef>
                <a:spcPct val="20000"/>
              </a:spcBef>
              <a:buFontTx/>
              <a:buChar char="–"/>
            </a:pPr>
            <a:r>
              <a:rPr lang="en-US" altLang="ja-JP" dirty="0" smtClean="0">
                <a:sym typeface="Wingdings" pitchFamily="2" charset="2"/>
              </a:rPr>
              <a:t>High </a:t>
            </a:r>
            <a:r>
              <a:rPr lang="en-US" altLang="ja-JP" dirty="0">
                <a:sym typeface="Wingdings" pitchFamily="2" charset="2"/>
              </a:rPr>
              <a:t>Q.E.(60%-80%)</a:t>
            </a:r>
          </a:p>
          <a:p>
            <a:pPr marL="742950" lvl="1" indent="-285750" algn="l">
              <a:lnSpc>
                <a:spcPct val="80000"/>
              </a:lnSpc>
              <a:spcBef>
                <a:spcPct val="20000"/>
              </a:spcBef>
              <a:buFontTx/>
              <a:buChar char="–"/>
            </a:pPr>
            <a:r>
              <a:rPr lang="en-US" altLang="ja-JP" dirty="0">
                <a:sym typeface="Wingdings" pitchFamily="2" charset="2"/>
              </a:rPr>
              <a:t>Low noise and capacitance</a:t>
            </a:r>
          </a:p>
          <a:p>
            <a:pPr marL="742950" lvl="1" indent="-285750" algn="l">
              <a:lnSpc>
                <a:spcPct val="80000"/>
              </a:lnSpc>
              <a:spcBef>
                <a:spcPct val="20000"/>
              </a:spcBef>
              <a:buFontTx/>
              <a:buChar char="–"/>
            </a:pPr>
            <a:r>
              <a:rPr lang="en-US" altLang="ja-JP" dirty="0">
                <a:sym typeface="Wingdings" pitchFamily="2" charset="2"/>
              </a:rPr>
              <a:t>Thin photo-sensor</a:t>
            </a:r>
          </a:p>
          <a:p>
            <a:pPr marL="742950" lvl="1" indent="-285750" algn="l">
              <a:lnSpc>
                <a:spcPct val="80000"/>
              </a:lnSpc>
              <a:spcBef>
                <a:spcPct val="20000"/>
              </a:spcBef>
              <a:buFontTx/>
              <a:buChar char="–"/>
            </a:pPr>
            <a:r>
              <a:rPr lang="en-US" altLang="ja-JP" dirty="0">
                <a:sym typeface="Wingdings" pitchFamily="2" charset="2"/>
              </a:rPr>
              <a:t>Operational at low temperature and in magnetic </a:t>
            </a:r>
            <a:r>
              <a:rPr lang="en-US" altLang="ja-JP" dirty="0" smtClean="0">
                <a:sym typeface="Wingdings" pitchFamily="2" charset="2"/>
              </a:rPr>
              <a:t>field</a:t>
            </a:r>
          </a:p>
        </p:txBody>
      </p:sp>
      <p:pic>
        <p:nvPicPr>
          <p:cNvPr id="21" name="Picture 4" descr="crystals"/>
          <p:cNvPicPr>
            <a:picLocks noChangeAspect="1" noChangeArrowheads="1"/>
          </p:cNvPicPr>
          <p:nvPr/>
        </p:nvPicPr>
        <p:blipFill>
          <a:blip r:embed="rId2" cstate="print"/>
          <a:srcRect/>
          <a:stretch>
            <a:fillRect/>
          </a:stretch>
        </p:blipFill>
        <p:spPr bwMode="auto">
          <a:xfrm>
            <a:off x="1357290" y="1142984"/>
            <a:ext cx="6502400" cy="2740025"/>
          </a:xfrm>
          <a:prstGeom prst="rect">
            <a:avLst/>
          </a:prstGeom>
          <a:noFill/>
        </p:spPr>
      </p:pic>
      <p:sp>
        <p:nvSpPr>
          <p:cNvPr id="22" name="Text Box 7"/>
          <p:cNvSpPr txBox="1">
            <a:spLocks noChangeArrowheads="1"/>
          </p:cNvSpPr>
          <p:nvPr/>
        </p:nvSpPr>
        <p:spPr bwMode="auto">
          <a:xfrm>
            <a:off x="4786314" y="3286124"/>
            <a:ext cx="1596592" cy="369974"/>
          </a:xfrm>
          <a:prstGeom prst="rect">
            <a:avLst/>
          </a:prstGeom>
          <a:noFill/>
          <a:ln w="9525">
            <a:noFill/>
            <a:miter lim="800000"/>
            <a:headEnd/>
            <a:tailEnd/>
          </a:ln>
          <a:effectLst/>
        </p:spPr>
        <p:txBody>
          <a:bodyPr wrap="none" lIns="92075" tIns="46038" rIns="92075" bIns="46038">
            <a:spAutoFit/>
          </a:bodyPr>
          <a:lstStyle/>
          <a:p>
            <a:pPr algn="ctr" eaLnBrk="0" hangingPunct="0"/>
            <a:r>
              <a:rPr lang="en-US" b="0" dirty="0" smtClean="0">
                <a:solidFill>
                  <a:schemeClr val="bg1"/>
                </a:solidFill>
              </a:rPr>
              <a:t>APD(5x5mm)</a:t>
            </a:r>
            <a:endParaRPr lang="en-US" b="0" dirty="0">
              <a:solidFill>
                <a:schemeClr val="bg1"/>
              </a:solidFill>
            </a:endParaRPr>
          </a:p>
        </p:txBody>
      </p:sp>
      <p:sp>
        <p:nvSpPr>
          <p:cNvPr id="23" name="Text Box 8"/>
          <p:cNvSpPr txBox="1">
            <a:spLocks noChangeArrowheads="1"/>
          </p:cNvSpPr>
          <p:nvPr/>
        </p:nvSpPr>
        <p:spPr bwMode="auto">
          <a:xfrm>
            <a:off x="1357290" y="3143248"/>
            <a:ext cx="2237793" cy="646973"/>
          </a:xfrm>
          <a:prstGeom prst="rect">
            <a:avLst/>
          </a:prstGeom>
          <a:noFill/>
          <a:ln w="9525">
            <a:noFill/>
            <a:miter lim="800000"/>
            <a:headEnd/>
            <a:tailEnd/>
          </a:ln>
          <a:effectLst/>
        </p:spPr>
        <p:txBody>
          <a:bodyPr wrap="none" lIns="92075" tIns="46038" rIns="92075" bIns="46038">
            <a:spAutoFit/>
          </a:bodyPr>
          <a:lstStyle/>
          <a:p>
            <a:pPr algn="ctr" eaLnBrk="0" hangingPunct="0"/>
            <a:r>
              <a:rPr lang="en-US" b="0" dirty="0">
                <a:solidFill>
                  <a:schemeClr val="bg1"/>
                </a:solidFill>
              </a:rPr>
              <a:t>CSP preamplifier</a:t>
            </a:r>
          </a:p>
          <a:p>
            <a:pPr algn="ctr" eaLnBrk="0" hangingPunct="0"/>
            <a:r>
              <a:rPr lang="en-US" b="0" dirty="0">
                <a:solidFill>
                  <a:schemeClr val="bg1"/>
                </a:solidFill>
              </a:rPr>
              <a:t>(FET </a:t>
            </a:r>
            <a:r>
              <a:rPr lang="en-US" b="0" dirty="0" smtClean="0">
                <a:solidFill>
                  <a:schemeClr val="bg1"/>
                </a:solidFill>
              </a:rPr>
              <a:t>based, 2x2cm)</a:t>
            </a:r>
            <a:endParaRPr lang="en-US" b="0" dirty="0">
              <a:solidFill>
                <a:schemeClr val="bg1"/>
              </a:solidFill>
            </a:endParaRPr>
          </a:p>
        </p:txBody>
      </p:sp>
      <p:sp>
        <p:nvSpPr>
          <p:cNvPr id="509976" name="Text Box 24"/>
          <p:cNvSpPr txBox="1">
            <a:spLocks noChangeArrowheads="1"/>
          </p:cNvSpPr>
          <p:nvPr/>
        </p:nvSpPr>
        <p:spPr bwMode="auto">
          <a:xfrm>
            <a:off x="4143372" y="2071678"/>
            <a:ext cx="865187" cy="366713"/>
          </a:xfrm>
          <a:prstGeom prst="rect">
            <a:avLst/>
          </a:prstGeom>
          <a:noFill/>
          <a:ln w="38100">
            <a:noFill/>
            <a:miter lim="800000"/>
            <a:headEnd/>
            <a:tailEnd/>
          </a:ln>
          <a:effectLst/>
        </p:spPr>
        <p:txBody>
          <a:bodyPr>
            <a:spAutoFit/>
          </a:bodyPr>
          <a:lstStyle/>
          <a:p>
            <a:r>
              <a:rPr lang="en-US" altLang="ja-JP" sz="1800" dirty="0">
                <a:solidFill>
                  <a:schemeClr val="bg1"/>
                </a:solidFill>
              </a:rPr>
              <a:t>18cm</a:t>
            </a:r>
          </a:p>
        </p:txBody>
      </p:sp>
      <p:sp>
        <p:nvSpPr>
          <p:cNvPr id="509975" name="Line 23"/>
          <p:cNvSpPr>
            <a:spLocks noChangeShapeType="1"/>
          </p:cNvSpPr>
          <p:nvPr/>
        </p:nvSpPr>
        <p:spPr bwMode="auto">
          <a:xfrm flipV="1">
            <a:off x="2285984" y="2311711"/>
            <a:ext cx="4643470" cy="45719"/>
          </a:xfrm>
          <a:prstGeom prst="line">
            <a:avLst/>
          </a:prstGeom>
          <a:noFill/>
          <a:ln w="38100">
            <a:solidFill>
              <a:schemeClr val="bg1"/>
            </a:solidFill>
            <a:round/>
            <a:headEnd type="arrow" w="med" len="med"/>
            <a:tailEnd type="triangle" w="med" len="med"/>
          </a:ln>
          <a:effectLst/>
        </p:spPr>
        <p:txBody>
          <a:bodyPr wrap="square">
            <a:spAutoFit/>
          </a:bodyPr>
          <a:lstStyle/>
          <a:p>
            <a:endParaRPr lang="ja-JP" altLang="en-US"/>
          </a:p>
        </p:txBody>
      </p:sp>
      <p:sp>
        <p:nvSpPr>
          <p:cNvPr id="509977" name="Text Box 25"/>
          <p:cNvSpPr txBox="1">
            <a:spLocks noChangeArrowheads="1"/>
          </p:cNvSpPr>
          <p:nvPr/>
        </p:nvSpPr>
        <p:spPr bwMode="auto">
          <a:xfrm rot="16200000">
            <a:off x="6571474" y="2715410"/>
            <a:ext cx="1368425" cy="366713"/>
          </a:xfrm>
          <a:prstGeom prst="rect">
            <a:avLst/>
          </a:prstGeom>
          <a:noFill/>
          <a:ln w="38100">
            <a:noFill/>
            <a:miter lim="800000"/>
            <a:headEnd/>
            <a:tailEnd/>
          </a:ln>
          <a:effectLst/>
        </p:spPr>
        <p:txBody>
          <a:bodyPr>
            <a:spAutoFit/>
          </a:bodyPr>
          <a:lstStyle/>
          <a:p>
            <a:r>
              <a:rPr lang="en-US" altLang="ja-JP" sz="1800" dirty="0">
                <a:solidFill>
                  <a:schemeClr val="bg1"/>
                </a:solidFill>
              </a:rPr>
              <a:t>2.2x2.2cm</a:t>
            </a:r>
            <a:r>
              <a:rPr lang="en-US" altLang="ja-JP" sz="1800" baseline="30000" dirty="0">
                <a:solidFill>
                  <a:schemeClr val="bg1"/>
                </a:solidFill>
              </a:rPr>
              <a:t>2</a:t>
            </a:r>
          </a:p>
        </p:txBody>
      </p:sp>
      <p:sp>
        <p:nvSpPr>
          <p:cNvPr id="13" name="フッター プレースホルダ 10"/>
          <p:cNvSpPr>
            <a:spLocks noGrp="1"/>
          </p:cNvSpPr>
          <p:nvPr>
            <p:ph type="ftr" sz="quarter" idx="11"/>
          </p:nvPr>
        </p:nvSpPr>
        <p:spPr>
          <a:xfrm>
            <a:off x="5500694" y="0"/>
            <a:ext cx="2683202" cy="357166"/>
          </a:xfrm>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4714876" y="3846512"/>
            <a:ext cx="3262313" cy="3011488"/>
            <a:chOff x="5702300" y="3644900"/>
            <a:chExt cx="3262313" cy="3011488"/>
          </a:xfrm>
        </p:grpSpPr>
        <p:grpSp>
          <p:nvGrpSpPr>
            <p:cNvPr id="16" name="Group 9"/>
            <p:cNvGrpSpPr>
              <a:grpSpLocks/>
            </p:cNvGrpSpPr>
            <p:nvPr/>
          </p:nvGrpSpPr>
          <p:grpSpPr bwMode="auto">
            <a:xfrm>
              <a:off x="5702300" y="3933825"/>
              <a:ext cx="3262313" cy="2722563"/>
              <a:chOff x="3705" y="2605"/>
              <a:chExt cx="2055" cy="1715"/>
            </a:xfrm>
          </p:grpSpPr>
          <p:pic>
            <p:nvPicPr>
              <p:cNvPr id="17" name="Picture 10" descr="GN-0261-30A"/>
              <p:cNvPicPr>
                <a:picLocks noChangeAspect="1" noChangeArrowheads="1"/>
              </p:cNvPicPr>
              <p:nvPr/>
            </p:nvPicPr>
            <p:blipFill>
              <a:blip r:embed="rId3" cstate="print"/>
              <a:srcRect/>
              <a:stretch>
                <a:fillRect/>
              </a:stretch>
            </p:blipFill>
            <p:spPr bwMode="auto">
              <a:xfrm>
                <a:off x="3705" y="2605"/>
                <a:ext cx="2055" cy="1715"/>
              </a:xfrm>
              <a:prstGeom prst="rect">
                <a:avLst/>
              </a:prstGeom>
              <a:noFill/>
            </p:spPr>
          </p:pic>
          <p:sp>
            <p:nvSpPr>
              <p:cNvPr id="18" name="Text Box 11"/>
              <p:cNvSpPr txBox="1">
                <a:spLocks noChangeArrowheads="1"/>
              </p:cNvSpPr>
              <p:nvPr/>
            </p:nvSpPr>
            <p:spPr bwMode="auto">
              <a:xfrm>
                <a:off x="3783" y="3632"/>
                <a:ext cx="1977" cy="173"/>
              </a:xfrm>
              <a:prstGeom prst="rect">
                <a:avLst/>
              </a:prstGeom>
              <a:noFill/>
              <a:ln w="9525">
                <a:noFill/>
                <a:miter lim="800000"/>
                <a:headEnd/>
                <a:tailEnd/>
              </a:ln>
              <a:effectLst/>
            </p:spPr>
            <p:txBody>
              <a:bodyPr>
                <a:spAutoFit/>
              </a:bodyPr>
              <a:lstStyle/>
              <a:p>
                <a:r>
                  <a:rPr lang="en-US" altLang="ja-JP" sz="1200" baseline="0">
                    <a:latin typeface="Arial Black" pitchFamily="34" charset="0"/>
                  </a:rPr>
                  <a:t>APD: Hamamatsu S8148/S8664-55</a:t>
                </a:r>
              </a:p>
            </p:txBody>
          </p:sp>
        </p:grpSp>
        <p:sp>
          <p:nvSpPr>
            <p:cNvPr id="20" name="Text Box 16"/>
            <p:cNvSpPr txBox="1">
              <a:spLocks noChangeArrowheads="1"/>
            </p:cNvSpPr>
            <p:nvPr/>
          </p:nvSpPr>
          <p:spPr bwMode="auto">
            <a:xfrm>
              <a:off x="6011863" y="4941888"/>
              <a:ext cx="1081087" cy="366712"/>
            </a:xfrm>
            <a:prstGeom prst="rect">
              <a:avLst/>
            </a:prstGeom>
            <a:noFill/>
            <a:ln w="38100">
              <a:noFill/>
              <a:miter lim="800000"/>
              <a:headEnd/>
              <a:tailEnd/>
            </a:ln>
            <a:effectLst/>
          </p:spPr>
          <p:txBody>
            <a:bodyPr>
              <a:spAutoFit/>
            </a:bodyPr>
            <a:lstStyle/>
            <a:p>
              <a:pPr algn="ctr">
                <a:spcBef>
                  <a:spcPct val="50000"/>
                </a:spcBef>
              </a:pPr>
              <a:r>
                <a:rPr lang="en-US" altLang="ja-JP" baseline="0">
                  <a:latin typeface="Times New Roman" pitchFamily="18" charset="0"/>
                </a:rPr>
                <a:t>5x5mm</a:t>
              </a:r>
            </a:p>
          </p:txBody>
        </p:sp>
        <p:sp>
          <p:nvSpPr>
            <p:cNvPr id="21" name="Line 17"/>
            <p:cNvSpPr>
              <a:spLocks noChangeShapeType="1"/>
            </p:cNvSpPr>
            <p:nvPr/>
          </p:nvSpPr>
          <p:spPr bwMode="auto">
            <a:xfrm>
              <a:off x="7380288" y="4005263"/>
              <a:ext cx="1368425" cy="0"/>
            </a:xfrm>
            <a:prstGeom prst="line">
              <a:avLst/>
            </a:prstGeom>
            <a:noFill/>
            <a:ln w="38100">
              <a:solidFill>
                <a:schemeClr val="tx1"/>
              </a:solidFill>
              <a:round/>
              <a:headEnd type="triangle" w="med" len="med"/>
              <a:tailEnd type="triangle" w="med" len="med"/>
            </a:ln>
            <a:effectLst/>
          </p:spPr>
          <p:txBody>
            <a:bodyPr>
              <a:spAutoFit/>
            </a:bodyPr>
            <a:lstStyle/>
            <a:p>
              <a:endParaRPr lang="ja-JP" altLang="en-US"/>
            </a:p>
          </p:txBody>
        </p:sp>
        <p:sp>
          <p:nvSpPr>
            <p:cNvPr id="24" name="Text Box 18"/>
            <p:cNvSpPr txBox="1">
              <a:spLocks noChangeArrowheads="1"/>
            </p:cNvSpPr>
            <p:nvPr/>
          </p:nvSpPr>
          <p:spPr bwMode="auto">
            <a:xfrm>
              <a:off x="7524750" y="3644900"/>
              <a:ext cx="1081088" cy="366713"/>
            </a:xfrm>
            <a:prstGeom prst="rect">
              <a:avLst/>
            </a:prstGeom>
            <a:noFill/>
            <a:ln w="38100">
              <a:noFill/>
              <a:miter lim="800000"/>
              <a:headEnd/>
              <a:tailEnd/>
            </a:ln>
            <a:effectLst/>
          </p:spPr>
          <p:txBody>
            <a:bodyPr>
              <a:spAutoFit/>
            </a:bodyPr>
            <a:lstStyle/>
            <a:p>
              <a:pPr algn="ctr">
                <a:spcBef>
                  <a:spcPct val="50000"/>
                </a:spcBef>
              </a:pPr>
              <a:r>
                <a:rPr lang="en-US" altLang="ja-JP" baseline="0">
                  <a:latin typeface="Times New Roman" pitchFamily="18" charset="0"/>
                </a:rPr>
                <a:t>2x2cm</a:t>
              </a:r>
              <a:r>
                <a:rPr lang="en-US" altLang="ja-JP">
                  <a:latin typeface="Times New Roman" pitchFamily="18" charset="0"/>
                </a:rPr>
                <a:t>2</a:t>
              </a:r>
            </a:p>
          </p:txBody>
        </p:sp>
      </p:grpSp>
      <p:sp>
        <p:nvSpPr>
          <p:cNvPr id="7" name="タイトル 6"/>
          <p:cNvSpPr>
            <a:spLocks noGrp="1"/>
          </p:cNvSpPr>
          <p:nvPr>
            <p:ph type="title"/>
          </p:nvPr>
        </p:nvSpPr>
        <p:spPr/>
        <p:txBody>
          <a:bodyPr>
            <a:normAutofit fontScale="90000"/>
          </a:bodyPr>
          <a:lstStyle/>
          <a:p>
            <a:r>
              <a:rPr lang="en-US" altLang="ja-JP" dirty="0" smtClean="0"/>
              <a:t>Example of Homogenous Type : PHOS</a:t>
            </a:r>
            <a:endParaRPr kumimoji="1" lang="ja-JP" altLang="en-US" dirty="0"/>
          </a:p>
        </p:txBody>
      </p:sp>
      <p:sp>
        <p:nvSpPr>
          <p:cNvPr id="8" name="コンテンツ プレースホルダ 7"/>
          <p:cNvSpPr>
            <a:spLocks noGrp="1"/>
          </p:cNvSpPr>
          <p:nvPr>
            <p:ph idx="1"/>
          </p:nvPr>
        </p:nvSpPr>
        <p:spPr>
          <a:xfrm>
            <a:off x="285688" y="1214422"/>
            <a:ext cx="8858312" cy="857256"/>
          </a:xfrm>
        </p:spPr>
        <p:txBody>
          <a:bodyPr/>
          <a:lstStyle/>
          <a:p>
            <a:r>
              <a:rPr kumimoji="1" lang="en-US" altLang="ja-JP" dirty="0" smtClean="0"/>
              <a:t>PbWO4 Crystal</a:t>
            </a:r>
            <a:endParaRPr kumimoji="1" lang="ja-JP" altLang="en-US" dirty="0"/>
          </a:p>
        </p:txBody>
      </p:sp>
      <p:sp>
        <p:nvSpPr>
          <p:cNvPr id="6" name="スライド番号プレースホルダ 5"/>
          <p:cNvSpPr>
            <a:spLocks noGrp="1"/>
          </p:cNvSpPr>
          <p:nvPr>
            <p:ph type="sldNum" sz="quarter" idx="12"/>
          </p:nvPr>
        </p:nvSpPr>
        <p:spPr/>
        <p:txBody>
          <a:bodyPr/>
          <a:lstStyle/>
          <a:p>
            <a:fld id="{8D2FD4A2-2622-4E83-AA3D-5C0C047ED70D}" type="slidenum">
              <a:rPr lang="ja-JP" altLang="en-US" smtClean="0"/>
              <a:pPr/>
              <a:t>27</a:t>
            </a:fld>
            <a:endParaRPr lang="ja-JP" altLang="en-US"/>
          </a:p>
        </p:txBody>
      </p:sp>
      <p:sp>
        <p:nvSpPr>
          <p:cNvPr id="10" name="フッター プレースホルダ 9"/>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11" name="Picture 6" descr="phos1"/>
          <p:cNvPicPr>
            <a:picLocks noChangeAspect="1" noChangeArrowheads="1"/>
          </p:cNvPicPr>
          <p:nvPr/>
        </p:nvPicPr>
        <p:blipFill>
          <a:blip r:embed="rId4" cstate="print"/>
          <a:srcRect/>
          <a:stretch>
            <a:fillRect/>
          </a:stretch>
        </p:blipFill>
        <p:spPr bwMode="auto">
          <a:xfrm>
            <a:off x="1285852" y="1714488"/>
            <a:ext cx="3952845" cy="2643206"/>
          </a:xfrm>
          <a:prstGeom prst="rect">
            <a:avLst/>
          </a:prstGeom>
          <a:noFill/>
          <a:ln w="9525">
            <a:noFill/>
            <a:miter lim="800000"/>
            <a:headEnd/>
            <a:tailEnd/>
          </a:ln>
        </p:spPr>
      </p:pic>
      <p:cxnSp>
        <p:nvCxnSpPr>
          <p:cNvPr id="14" name="直線矢印コネクタ 13"/>
          <p:cNvCxnSpPr/>
          <p:nvPr/>
        </p:nvCxnSpPr>
        <p:spPr>
          <a:xfrm>
            <a:off x="2857488" y="4929198"/>
            <a:ext cx="2357454" cy="15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57158" y="4786322"/>
            <a:ext cx="3857652" cy="646331"/>
          </a:xfrm>
          <a:prstGeom prst="rect">
            <a:avLst/>
          </a:prstGeom>
          <a:noFill/>
        </p:spPr>
        <p:txBody>
          <a:bodyPr wrap="square" rtlCol="0">
            <a:spAutoFit/>
          </a:bodyPr>
          <a:lstStyle/>
          <a:p>
            <a:r>
              <a:rPr lang="en-US" altLang="ja-JP" dirty="0" smtClean="0"/>
              <a:t>5mmx5mm</a:t>
            </a:r>
          </a:p>
          <a:p>
            <a:r>
              <a:rPr kumimoji="1" lang="en-US" altLang="ja-JP" dirty="0" smtClean="0"/>
              <a:t>Avalanche Photo Diode (APD)</a:t>
            </a:r>
            <a:endParaRPr kumimoji="1" lang="ja-JP" altLang="en-US" dirty="0"/>
          </a:p>
        </p:txBody>
      </p:sp>
      <p:cxnSp>
        <p:nvCxnSpPr>
          <p:cNvPr id="19" name="直線矢印コネクタ 18"/>
          <p:cNvCxnSpPr/>
          <p:nvPr/>
        </p:nvCxnSpPr>
        <p:spPr>
          <a:xfrm rot="10800000">
            <a:off x="7572396" y="5000636"/>
            <a:ext cx="785818" cy="1428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715272" y="5143512"/>
            <a:ext cx="1571636" cy="369332"/>
          </a:xfrm>
          <a:prstGeom prst="rect">
            <a:avLst/>
          </a:prstGeom>
          <a:noFill/>
        </p:spPr>
        <p:txBody>
          <a:bodyPr wrap="square" rtlCol="0">
            <a:spAutoFit/>
          </a:bodyPr>
          <a:lstStyle/>
          <a:p>
            <a:r>
              <a:rPr lang="en-US" altLang="ja-JP" dirty="0" smtClean="0"/>
              <a:t>Preamplifier</a:t>
            </a:r>
            <a:endParaRPr kumimoji="1" lang="ja-JP" altLang="en-US" dirty="0"/>
          </a:p>
        </p:txBody>
      </p:sp>
      <p:sp>
        <p:nvSpPr>
          <p:cNvPr id="23" name="Rectangle 3"/>
          <p:cNvSpPr txBox="1">
            <a:spLocks noChangeArrowheads="1"/>
          </p:cNvSpPr>
          <p:nvPr/>
        </p:nvSpPr>
        <p:spPr>
          <a:xfrm>
            <a:off x="5357818" y="2000240"/>
            <a:ext cx="3960813" cy="1369983"/>
          </a:xfrm>
          <a:prstGeom prst="rect">
            <a:avLst/>
          </a:prstGeom>
        </p:spPr>
        <p:txBody>
          <a:bodyPr vert="horz">
            <a:normAutofit lnSpcReduction="10000"/>
          </a:bodyPr>
          <a:lstStyle/>
          <a:p>
            <a:pPr marL="658368" marR="0" lvl="1" indent="-246888" algn="l" defTabSz="914400" rtl="0" eaLnBrk="1" fontAlgn="auto" latinLnBrk="0" hangingPunct="1">
              <a:lnSpc>
                <a:spcPct val="90000"/>
              </a:lnSpc>
              <a:spcBef>
                <a:spcPts val="300"/>
              </a:spcBef>
              <a:spcAft>
                <a:spcPts val="0"/>
              </a:spcAft>
              <a:buClr>
                <a:schemeClr val="accent2"/>
              </a:buClr>
              <a:buSzTx/>
              <a:buFont typeface="Georgia"/>
              <a:buChar char="▫"/>
              <a:tabLst/>
              <a:defRPr/>
            </a:pPr>
            <a:r>
              <a:rPr kumimoji="1" lang="en-US" altLang="ja-JP" sz="1800" b="0" i="0" u="none" strike="noStrike" kern="1200" cap="none" spc="0" normalizeH="0" baseline="0" noProof="0" dirty="0" smtClean="0">
                <a:ln>
                  <a:noFill/>
                </a:ln>
                <a:effectLst/>
                <a:uLnTx/>
                <a:uFillTx/>
                <a:latin typeface="+mn-lt"/>
                <a:ea typeface="+mn-ea"/>
                <a:cs typeface="+mn-cs"/>
              </a:rPr>
              <a:t>Fast Signal (~</a:t>
            </a:r>
            <a:r>
              <a:rPr kumimoji="1" lang="en-US" altLang="ja-JP" sz="1800" b="0" i="0" u="none" strike="noStrike" kern="1200" cap="none" spc="0" normalizeH="0" baseline="0" noProof="0" dirty="0" err="1" smtClean="0">
                <a:ln>
                  <a:noFill/>
                </a:ln>
                <a:effectLst/>
                <a:uLnTx/>
                <a:uFillTx/>
                <a:latin typeface="+mn-lt"/>
                <a:ea typeface="+mn-ea"/>
                <a:cs typeface="+mn-cs"/>
              </a:rPr>
              <a:t>nsec</a:t>
            </a:r>
            <a:r>
              <a:rPr kumimoji="1" lang="en-US" altLang="ja-JP" sz="1800" b="0" i="0" u="none" strike="noStrike" kern="1200" cap="none" spc="0" normalizeH="0" baseline="0" noProof="0" dirty="0" smtClean="0">
                <a:ln>
                  <a:noFill/>
                </a:ln>
                <a:effectLst/>
                <a:uLnTx/>
                <a:uFillTx/>
                <a:latin typeface="+mn-lt"/>
                <a:ea typeface="+mn-ea"/>
                <a:cs typeface="+mn-cs"/>
              </a:rPr>
              <a:t>)</a:t>
            </a:r>
            <a:endParaRPr kumimoji="1" lang="en-US" altLang="ja-JP" sz="900" b="0" i="0" u="none" strike="noStrike" kern="1200" cap="none" spc="0" normalizeH="0" baseline="30000" noProof="0" dirty="0" smtClean="0">
              <a:ln>
                <a:noFill/>
              </a:ln>
              <a:effectLst/>
              <a:uLnTx/>
              <a:uFillTx/>
              <a:latin typeface="+mn-lt"/>
              <a:ea typeface="+mn-ea"/>
              <a:cs typeface="+mn-cs"/>
            </a:endParaRPr>
          </a:p>
          <a:p>
            <a:pPr marL="658368" marR="0" lvl="1" indent="-246888" algn="l" defTabSz="914400" rtl="0" eaLnBrk="1" fontAlgn="auto" latinLnBrk="0" hangingPunct="1">
              <a:lnSpc>
                <a:spcPct val="90000"/>
              </a:lnSpc>
              <a:spcBef>
                <a:spcPts val="300"/>
              </a:spcBef>
              <a:spcAft>
                <a:spcPts val="0"/>
              </a:spcAft>
              <a:buClr>
                <a:schemeClr val="accent2"/>
              </a:buClr>
              <a:buSzTx/>
              <a:buFont typeface="Georgia"/>
              <a:buChar char="▫"/>
              <a:tabLst/>
              <a:defRPr/>
            </a:pPr>
            <a:r>
              <a:rPr kumimoji="1" lang="en-US" altLang="ja-JP" sz="1800" b="0" i="0" u="none" strike="noStrike" kern="1200" cap="none" spc="0" normalizeH="0" baseline="0" noProof="0" dirty="0" smtClean="0">
                <a:ln>
                  <a:noFill/>
                </a:ln>
                <a:effectLst/>
                <a:uLnTx/>
                <a:uFillTx/>
                <a:latin typeface="+mn-lt"/>
                <a:ea typeface="+mn-ea"/>
                <a:cs typeface="+mn-cs"/>
              </a:rPr>
              <a:t>Operation at -25deg </a:t>
            </a:r>
            <a:r>
              <a:rPr kumimoji="1" lang="en-US" altLang="ja-JP" sz="1800" b="0" i="0" u="none" strike="noStrike" kern="1200" cap="none" spc="0" normalizeH="0" baseline="0" noProof="0" dirty="0" smtClean="0">
                <a:ln>
                  <a:noFill/>
                </a:ln>
                <a:effectLst/>
                <a:uLnTx/>
                <a:uFillTx/>
                <a:latin typeface="+mn-lt"/>
                <a:ea typeface="+mn-ea"/>
                <a:cs typeface="+mn-cs"/>
                <a:sym typeface="Wingdings" pitchFamily="2" charset="2"/>
              </a:rPr>
              <a:t> 3</a:t>
            </a:r>
            <a:r>
              <a:rPr kumimoji="1" lang="en-US" altLang="ja-JP" sz="1800" b="0" i="0" u="none" strike="noStrike" kern="1200" cap="none" spc="0" normalizeH="0" noProof="0" dirty="0" smtClean="0">
                <a:ln>
                  <a:noFill/>
                </a:ln>
                <a:effectLst/>
                <a:uLnTx/>
                <a:uFillTx/>
                <a:latin typeface="+mn-lt"/>
                <a:ea typeface="+mn-ea"/>
                <a:cs typeface="+mn-cs"/>
                <a:sym typeface="Wingdings" pitchFamily="2" charset="2"/>
              </a:rPr>
              <a:t> times large scintillation photon</a:t>
            </a:r>
            <a:endParaRPr kumimoji="1" lang="en-US" altLang="ja-JP" sz="900" b="0" i="0" u="none" strike="noStrike" kern="1200" cap="none" spc="0" normalizeH="0" baseline="30000" noProof="0" dirty="0" smtClean="0">
              <a:ln>
                <a:noFill/>
              </a:ln>
              <a:effectLst/>
              <a:uLnTx/>
              <a:uFillTx/>
              <a:latin typeface="+mn-lt"/>
              <a:ea typeface="+mn-ea"/>
              <a:cs typeface="+mn-cs"/>
            </a:endParaRPr>
          </a:p>
          <a:p>
            <a:pPr marL="658368" marR="0" lvl="1" indent="-246888" algn="l" defTabSz="914400" rtl="0" eaLnBrk="1" fontAlgn="auto" latinLnBrk="0" hangingPunct="1">
              <a:lnSpc>
                <a:spcPct val="90000"/>
              </a:lnSpc>
              <a:spcBef>
                <a:spcPts val="300"/>
              </a:spcBef>
              <a:spcAft>
                <a:spcPts val="0"/>
              </a:spcAft>
              <a:buClr>
                <a:schemeClr val="accent2"/>
              </a:buClr>
              <a:buSzTx/>
              <a:buFont typeface="Georgia"/>
              <a:buChar char="▫"/>
              <a:tabLst/>
              <a:defRPr/>
            </a:pPr>
            <a:r>
              <a:rPr kumimoji="1" lang="en-US" altLang="ja-JP" sz="1800" b="0" i="0" u="none" strike="noStrike" kern="1200" cap="none" spc="0" normalizeH="0" baseline="0" noProof="0" dirty="0" smtClean="0">
                <a:ln>
                  <a:noFill/>
                </a:ln>
                <a:effectLst/>
                <a:uLnTx/>
                <a:uFillTx/>
                <a:latin typeface="+mn-lt"/>
                <a:ea typeface="+mn-ea"/>
                <a:cs typeface="+mn-cs"/>
              </a:rPr>
              <a:t>Smaller Moliere Radius (2cm)</a:t>
            </a:r>
            <a:br>
              <a:rPr kumimoji="1" lang="en-US" altLang="ja-JP" sz="1800" b="0" i="0" u="none" strike="noStrike" kern="1200" cap="none" spc="0" normalizeH="0" baseline="0" noProof="0" dirty="0" smtClean="0">
                <a:ln>
                  <a:noFill/>
                </a:ln>
                <a:effectLst/>
                <a:uLnTx/>
                <a:uFillTx/>
                <a:latin typeface="+mn-lt"/>
                <a:ea typeface="+mn-ea"/>
                <a:cs typeface="+mn-cs"/>
              </a:rPr>
            </a:br>
            <a:r>
              <a:rPr kumimoji="1" lang="en-US" altLang="ja-JP" sz="1800" b="0" i="0" u="none" strike="noStrike" kern="1200" cap="none" spc="0" normalizeH="0" baseline="0" noProof="0" dirty="0" smtClean="0">
                <a:ln>
                  <a:noFill/>
                </a:ln>
                <a:effectLst/>
                <a:uLnTx/>
                <a:uFillTx/>
                <a:latin typeface="+mn-lt"/>
                <a:ea typeface="+mn-ea"/>
                <a:cs typeface="+mn-cs"/>
                <a:sym typeface="Wingdings" pitchFamily="2" charset="2"/>
              </a:rPr>
              <a:t> Good 2 photon Separation</a:t>
            </a:r>
            <a:endParaRPr kumimoji="1" lang="en-US" altLang="ja-JP" sz="1800" b="0" i="0" u="none" strike="noStrike" kern="1200" cap="none" spc="0" normalizeH="0" baseline="0" noProof="0" dirty="0">
              <a:ln>
                <a:noFill/>
              </a:ln>
              <a:effectLst/>
              <a:uLnTx/>
              <a:uFillTx/>
              <a:latin typeface="+mn-lt"/>
              <a:ea typeface="+mn-ea"/>
              <a:cs typeface="+mn-cs"/>
              <a:sym typeface="Wingdings" pitchFamily="2" charset="2"/>
            </a:endParaRPr>
          </a:p>
        </p:txBody>
      </p:sp>
      <p:sp>
        <p:nvSpPr>
          <p:cNvPr id="28" name="Rectangle 12"/>
          <p:cNvSpPr>
            <a:spLocks noChangeArrowheads="1"/>
          </p:cNvSpPr>
          <p:nvPr/>
        </p:nvSpPr>
        <p:spPr bwMode="auto">
          <a:xfrm>
            <a:off x="142844" y="5507037"/>
            <a:ext cx="3871912" cy="1350963"/>
          </a:xfrm>
          <a:prstGeom prst="rect">
            <a:avLst/>
          </a:prstGeom>
          <a:noFill/>
          <a:ln w="9525">
            <a:noFill/>
            <a:miter lim="800000"/>
            <a:headEnd/>
            <a:tailEnd/>
          </a:ln>
          <a:effectLst/>
        </p:spPr>
        <p:txBody>
          <a:bodyPr/>
          <a:lstStyle/>
          <a:p>
            <a:pPr marL="742950" lvl="1" indent="-285750">
              <a:lnSpc>
                <a:spcPct val="80000"/>
              </a:lnSpc>
              <a:spcBef>
                <a:spcPct val="20000"/>
              </a:spcBef>
              <a:buFont typeface="Arial" pitchFamily="34" charset="0"/>
              <a:buChar char="•"/>
            </a:pPr>
            <a:r>
              <a:rPr lang="en-US" altLang="ja-JP" baseline="0" dirty="0" smtClean="0">
                <a:sym typeface="Wingdings" pitchFamily="2" charset="2"/>
              </a:rPr>
              <a:t>High </a:t>
            </a:r>
            <a:r>
              <a:rPr lang="en-US" altLang="ja-JP" baseline="0" dirty="0">
                <a:sym typeface="Wingdings" pitchFamily="2" charset="2"/>
              </a:rPr>
              <a:t>Q.E.(60%-80%)</a:t>
            </a:r>
          </a:p>
          <a:p>
            <a:pPr marL="742950" lvl="1" indent="-285750">
              <a:lnSpc>
                <a:spcPct val="80000"/>
              </a:lnSpc>
              <a:spcBef>
                <a:spcPct val="20000"/>
              </a:spcBef>
              <a:buFont typeface="Arial" pitchFamily="34" charset="0"/>
              <a:buChar char="•"/>
            </a:pPr>
            <a:r>
              <a:rPr lang="en-US" altLang="ja-JP" baseline="0" dirty="0">
                <a:sym typeface="Wingdings" pitchFamily="2" charset="2"/>
              </a:rPr>
              <a:t>Thin photo-sensor</a:t>
            </a:r>
          </a:p>
          <a:p>
            <a:pPr marL="742950" lvl="1" indent="-285750">
              <a:lnSpc>
                <a:spcPct val="80000"/>
              </a:lnSpc>
              <a:spcBef>
                <a:spcPct val="20000"/>
              </a:spcBef>
              <a:buFont typeface="Arial" pitchFamily="34" charset="0"/>
              <a:buChar char="•"/>
            </a:pPr>
            <a:r>
              <a:rPr lang="en-US" altLang="ja-JP" baseline="0" dirty="0">
                <a:sym typeface="Wingdings" pitchFamily="2" charset="2"/>
              </a:rPr>
              <a:t>Operational in magnetic field</a:t>
            </a:r>
            <a:endParaRPr lang="en-US" altLang="ja-JP" baseline="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Documents and Settings\htorii\My Documents\Talk\Hiroshima_semi041201\shower_longitudinal2.bmp"/>
          <p:cNvPicPr>
            <a:picLocks noChangeAspect="1" noChangeArrowheads="1"/>
          </p:cNvPicPr>
          <p:nvPr/>
        </p:nvPicPr>
        <p:blipFill>
          <a:blip r:embed="rId2" cstate="print"/>
          <a:srcRect/>
          <a:stretch>
            <a:fillRect/>
          </a:stretch>
        </p:blipFill>
        <p:spPr>
          <a:xfrm>
            <a:off x="1785918" y="2071678"/>
            <a:ext cx="3435350" cy="3810000"/>
          </a:xfrm>
          <a:prstGeom prst="rect">
            <a:avLst/>
          </a:prstGeom>
          <a:noFill/>
          <a:ln/>
        </p:spPr>
      </p:pic>
      <p:sp>
        <p:nvSpPr>
          <p:cNvPr id="2" name="タイトル 1"/>
          <p:cNvSpPr>
            <a:spLocks noGrp="1"/>
          </p:cNvSpPr>
          <p:nvPr>
            <p:ph type="title"/>
          </p:nvPr>
        </p:nvSpPr>
        <p:spPr>
          <a:xfrm>
            <a:off x="428596" y="357166"/>
            <a:ext cx="8229600" cy="642942"/>
          </a:xfrm>
        </p:spPr>
        <p:txBody>
          <a:bodyPr>
            <a:normAutofit fontScale="90000"/>
          </a:bodyPr>
          <a:lstStyle/>
          <a:p>
            <a:r>
              <a:rPr lang="en-US" altLang="ja-JP" dirty="0" smtClean="0"/>
              <a:t>Detector Performance Requirement(1)</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28</a:t>
            </a:fld>
            <a:endParaRPr kumimoji="1" lang="ja-JP" altLang="en-US"/>
          </a:p>
        </p:txBody>
      </p:sp>
      <p:pic>
        <p:nvPicPr>
          <p:cNvPr id="8" name="図 7" descr="dump_all.gif"/>
          <p:cNvPicPr>
            <a:picLocks noChangeAspect="1"/>
          </p:cNvPicPr>
          <p:nvPr/>
        </p:nvPicPr>
        <p:blipFill>
          <a:blip r:embed="rId3" cstate="print"/>
          <a:stretch>
            <a:fillRect/>
          </a:stretch>
        </p:blipFill>
        <p:spPr>
          <a:xfrm>
            <a:off x="571472" y="4764561"/>
            <a:ext cx="4500594" cy="2093440"/>
          </a:xfrm>
          <a:prstGeom prst="rect">
            <a:avLst/>
          </a:prstGeom>
        </p:spPr>
      </p:pic>
      <p:sp>
        <p:nvSpPr>
          <p:cNvPr id="10" name="Text Box 13"/>
          <p:cNvSpPr txBox="1">
            <a:spLocks noChangeArrowheads="1"/>
          </p:cNvSpPr>
          <p:nvPr/>
        </p:nvSpPr>
        <p:spPr bwMode="auto">
          <a:xfrm>
            <a:off x="5500694" y="1571612"/>
            <a:ext cx="3200400" cy="646331"/>
          </a:xfrm>
          <a:prstGeom prst="rect">
            <a:avLst/>
          </a:prstGeom>
          <a:solidFill>
            <a:srgbClr val="CCFFCC">
              <a:alpha val="50000"/>
            </a:srgbClr>
          </a:solidFill>
          <a:ln w="38100">
            <a:solidFill>
              <a:srgbClr val="008000"/>
            </a:solidFill>
            <a:miter lim="800000"/>
            <a:headEnd/>
            <a:tailEnd/>
          </a:ln>
          <a:effectLst/>
        </p:spPr>
        <p:txBody>
          <a:bodyPr>
            <a:spAutoFit/>
          </a:bodyPr>
          <a:lstStyle/>
          <a:p>
            <a:pPr algn="ctr">
              <a:spcBef>
                <a:spcPct val="50000"/>
              </a:spcBef>
            </a:pPr>
            <a:r>
              <a:rPr lang="en-US" altLang="ja-JP" dirty="0" smtClean="0"/>
              <a:t>Larger energy photon produces deeper shower</a:t>
            </a:r>
            <a:endParaRPr lang="ja-JP" altLang="en-US" baseline="0" dirty="0"/>
          </a:p>
        </p:txBody>
      </p:sp>
      <p:sp>
        <p:nvSpPr>
          <p:cNvPr id="11" name="フッター プレースホルダ 10"/>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7" name="図 6" descr="dump_all.gif"/>
          <p:cNvPicPr>
            <a:picLocks noChangeAspect="1"/>
          </p:cNvPicPr>
          <p:nvPr/>
        </p:nvPicPr>
        <p:blipFill>
          <a:blip r:embed="rId4" cstate="print"/>
          <a:stretch>
            <a:fillRect/>
          </a:stretch>
        </p:blipFill>
        <p:spPr>
          <a:xfrm>
            <a:off x="571472" y="2786058"/>
            <a:ext cx="4500594" cy="2093440"/>
          </a:xfrm>
          <a:prstGeom prst="rect">
            <a:avLst/>
          </a:prstGeom>
        </p:spPr>
      </p:pic>
      <p:pic>
        <p:nvPicPr>
          <p:cNvPr id="6" name="図 5" descr="dump_all.gif"/>
          <p:cNvPicPr>
            <a:picLocks noChangeAspect="1"/>
          </p:cNvPicPr>
          <p:nvPr/>
        </p:nvPicPr>
        <p:blipFill>
          <a:blip r:embed="rId5" cstate="print"/>
          <a:stretch>
            <a:fillRect/>
          </a:stretch>
        </p:blipFill>
        <p:spPr>
          <a:xfrm>
            <a:off x="571472" y="928670"/>
            <a:ext cx="4500594" cy="2093440"/>
          </a:xfrm>
          <a:prstGeom prst="rect">
            <a:avLst/>
          </a:prstGeom>
        </p:spPr>
      </p:pic>
      <p:cxnSp>
        <p:nvCxnSpPr>
          <p:cNvPr id="12" name="直線矢印コネクタ 11"/>
          <p:cNvCxnSpPr/>
          <p:nvPr/>
        </p:nvCxnSpPr>
        <p:spPr>
          <a:xfrm>
            <a:off x="357158" y="1955061"/>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42908" y="1526433"/>
            <a:ext cx="1357258" cy="830997"/>
          </a:xfrm>
          <a:prstGeom prst="rect">
            <a:avLst/>
          </a:prstGeom>
          <a:noFill/>
        </p:spPr>
        <p:txBody>
          <a:bodyPr wrap="square" rtlCol="0">
            <a:spAutoFit/>
          </a:bodyPr>
          <a:lstStyle/>
          <a:p>
            <a:pPr algn="ctr"/>
            <a:r>
              <a:rPr kumimoji="1" lang="en-US" altLang="ja-JP" sz="2400" dirty="0" smtClean="0"/>
              <a:t>1GeV photon</a:t>
            </a:r>
            <a:endParaRPr kumimoji="1" lang="ja-JP" altLang="en-US" sz="2400" dirty="0"/>
          </a:p>
        </p:txBody>
      </p:sp>
      <p:cxnSp>
        <p:nvCxnSpPr>
          <p:cNvPr id="14" name="直線矢印コネクタ 13"/>
          <p:cNvCxnSpPr/>
          <p:nvPr/>
        </p:nvCxnSpPr>
        <p:spPr>
          <a:xfrm>
            <a:off x="357094" y="3812449"/>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42844" y="3383821"/>
            <a:ext cx="1357258" cy="830997"/>
          </a:xfrm>
          <a:prstGeom prst="rect">
            <a:avLst/>
          </a:prstGeom>
          <a:noFill/>
        </p:spPr>
        <p:txBody>
          <a:bodyPr wrap="square" rtlCol="0">
            <a:spAutoFit/>
          </a:bodyPr>
          <a:lstStyle/>
          <a:p>
            <a:pPr algn="ctr"/>
            <a:r>
              <a:rPr kumimoji="1" lang="en-US" altLang="ja-JP" sz="2400" dirty="0" smtClean="0"/>
              <a:t>10GeV photon</a:t>
            </a:r>
            <a:endParaRPr kumimoji="1" lang="ja-JP" altLang="en-US" sz="2400" dirty="0"/>
          </a:p>
        </p:txBody>
      </p:sp>
      <p:cxnSp>
        <p:nvCxnSpPr>
          <p:cNvPr id="16" name="直線矢印コネクタ 15"/>
          <p:cNvCxnSpPr/>
          <p:nvPr/>
        </p:nvCxnSpPr>
        <p:spPr>
          <a:xfrm>
            <a:off x="357094" y="5812713"/>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42844" y="5384085"/>
            <a:ext cx="1357258" cy="830997"/>
          </a:xfrm>
          <a:prstGeom prst="rect">
            <a:avLst/>
          </a:prstGeom>
          <a:noFill/>
        </p:spPr>
        <p:txBody>
          <a:bodyPr wrap="square" rtlCol="0">
            <a:spAutoFit/>
          </a:bodyPr>
          <a:lstStyle/>
          <a:p>
            <a:pPr algn="ctr"/>
            <a:r>
              <a:rPr kumimoji="1" lang="en-US" altLang="ja-JP" sz="2400" dirty="0" smtClean="0"/>
              <a:t>100GeV photon</a:t>
            </a:r>
            <a:endParaRPr kumimoji="1" lang="ja-JP" altLang="en-US" sz="2400" dirty="0"/>
          </a:p>
        </p:txBody>
      </p:sp>
      <p:sp>
        <p:nvSpPr>
          <p:cNvPr id="18" name="角丸四角形 17"/>
          <p:cNvSpPr/>
          <p:nvPr/>
        </p:nvSpPr>
        <p:spPr>
          <a:xfrm>
            <a:off x="5143504" y="2357430"/>
            <a:ext cx="4000496" cy="3000372"/>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sym typeface="Wingdings" pitchFamily="2" charset="2"/>
              </a:rPr>
              <a:t>Uniform detection and collection of the deposited energy plays an important role in detector performance, especially energy measurement linearity and energy resolution at high </a:t>
            </a:r>
            <a:r>
              <a:rPr lang="en-US" altLang="ja-JP" sz="2000" dirty="0" err="1" smtClean="0">
                <a:solidFill>
                  <a:schemeClr val="tx1"/>
                </a:solidFill>
                <a:sym typeface="Wingdings" pitchFamily="2" charset="2"/>
              </a:rPr>
              <a:t>pT.</a:t>
            </a:r>
            <a:endParaRPr lang="en-US" altLang="ja-JP" sz="2000" dirty="0" smtClean="0">
              <a:solidFill>
                <a:schemeClr val="tx1"/>
              </a:solidFill>
              <a:sym typeface="Wingdings" pitchFamily="2" charset="2"/>
            </a:endParaRPr>
          </a:p>
          <a:p>
            <a:pPr algn="ctr"/>
            <a:r>
              <a:rPr lang="en-US" altLang="ja-JP" sz="2000" dirty="0" smtClean="0">
                <a:solidFill>
                  <a:schemeClr val="tx1"/>
                </a:solidFill>
                <a:sym typeface="Wingdings" pitchFamily="2" charset="2"/>
              </a:rPr>
              <a:t>&lt;keyword&gt; is</a:t>
            </a:r>
          </a:p>
          <a:p>
            <a:pPr algn="ctr"/>
            <a:r>
              <a:rPr lang="en-US" altLang="ja-JP" sz="2800" i="1" dirty="0" smtClean="0">
                <a:solidFill>
                  <a:srgbClr val="FF0000"/>
                </a:solidFill>
                <a:sym typeface="Wingdings" pitchFamily="2" charset="2"/>
              </a:rPr>
              <a:t>Uniformity</a:t>
            </a:r>
            <a:endParaRPr lang="en-US" altLang="ja-JP" sz="2800" i="1" dirty="0" smtClean="0">
              <a:solidFill>
                <a:srgbClr val="FF0000"/>
              </a:solidFill>
            </a:endParaRPr>
          </a:p>
        </p:txBody>
      </p:sp>
      <p:sp>
        <p:nvSpPr>
          <p:cNvPr id="19" name="コンテンツ プレースホルダ 2"/>
          <p:cNvSpPr>
            <a:spLocks noGrp="1"/>
          </p:cNvSpPr>
          <p:nvPr>
            <p:ph idx="1"/>
          </p:nvPr>
        </p:nvSpPr>
        <p:spPr>
          <a:xfrm>
            <a:off x="6357950" y="785794"/>
            <a:ext cx="2786050" cy="571504"/>
          </a:xfrm>
        </p:spPr>
        <p:txBody>
          <a:bodyPr>
            <a:noAutofit/>
          </a:bodyPr>
          <a:lstStyle/>
          <a:p>
            <a:pPr>
              <a:buNone/>
            </a:pPr>
            <a:r>
              <a:rPr kumimoji="1" lang="en-US" altLang="ja-JP" sz="3200" i="1" dirty="0" smtClean="0"/>
              <a:t>&lt; Linearity &gt;</a:t>
            </a:r>
            <a:endParaRPr kumimoji="1" lang="ja-JP" altLang="en-US" sz="32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scan_100gev.gif"/>
          <p:cNvPicPr>
            <a:picLocks noChangeAspect="1"/>
          </p:cNvPicPr>
          <p:nvPr/>
        </p:nvPicPr>
        <p:blipFill>
          <a:blip r:embed="rId2" cstate="print"/>
          <a:stretch>
            <a:fillRect/>
          </a:stretch>
        </p:blipFill>
        <p:spPr>
          <a:xfrm>
            <a:off x="214282" y="1428736"/>
            <a:ext cx="7105650" cy="3305175"/>
          </a:xfrm>
          <a:prstGeom prst="rect">
            <a:avLst/>
          </a:prstGeom>
        </p:spPr>
      </p:pic>
      <p:sp>
        <p:nvSpPr>
          <p:cNvPr id="2" name="タイトル 1"/>
          <p:cNvSpPr>
            <a:spLocks noGrp="1"/>
          </p:cNvSpPr>
          <p:nvPr>
            <p:ph type="title"/>
          </p:nvPr>
        </p:nvSpPr>
        <p:spPr/>
        <p:txBody>
          <a:bodyPr>
            <a:normAutofit fontScale="90000"/>
          </a:bodyPr>
          <a:lstStyle/>
          <a:p>
            <a:r>
              <a:rPr lang="en-US" altLang="ja-JP" dirty="0" smtClean="0"/>
              <a:t>Detector Performance Requirement(2)</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29</a:t>
            </a:fld>
            <a:endParaRPr kumimoji="1" lang="ja-JP" altLang="en-US"/>
          </a:p>
        </p:txBody>
      </p:sp>
      <p:sp>
        <p:nvSpPr>
          <p:cNvPr id="7" name="フッター プレースホルダ 6"/>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77826" name="Picture 2"/>
          <p:cNvPicPr>
            <a:picLocks noChangeAspect="1" noChangeArrowheads="1"/>
          </p:cNvPicPr>
          <p:nvPr/>
        </p:nvPicPr>
        <p:blipFill>
          <a:blip r:embed="rId3" cstate="print"/>
          <a:srcRect/>
          <a:stretch>
            <a:fillRect/>
          </a:stretch>
        </p:blipFill>
        <p:spPr bwMode="auto">
          <a:xfrm>
            <a:off x="6143636" y="4786322"/>
            <a:ext cx="3011802" cy="2071678"/>
          </a:xfrm>
          <a:prstGeom prst="rect">
            <a:avLst/>
          </a:prstGeom>
          <a:noFill/>
        </p:spPr>
      </p:pic>
      <p:sp>
        <p:nvSpPr>
          <p:cNvPr id="9" name="テキスト ボックス 8"/>
          <p:cNvSpPr txBox="1"/>
          <p:nvPr/>
        </p:nvSpPr>
        <p:spPr>
          <a:xfrm>
            <a:off x="6858016" y="4643446"/>
            <a:ext cx="2143140" cy="646331"/>
          </a:xfrm>
          <a:prstGeom prst="rect">
            <a:avLst/>
          </a:prstGeom>
          <a:noFill/>
        </p:spPr>
        <p:txBody>
          <a:bodyPr wrap="square" rtlCol="0">
            <a:spAutoFit/>
          </a:bodyPr>
          <a:lstStyle/>
          <a:p>
            <a:r>
              <a:rPr kumimoji="1" lang="en-US" altLang="ja-JP" dirty="0" smtClean="0"/>
              <a:t>PHENIX </a:t>
            </a:r>
            <a:r>
              <a:rPr kumimoji="1" lang="en-US" altLang="ja-JP" dirty="0" err="1" smtClean="0"/>
              <a:t>PbSc</a:t>
            </a:r>
            <a:endParaRPr lang="en-US" altLang="ja-JP" dirty="0" smtClean="0"/>
          </a:p>
          <a:p>
            <a:r>
              <a:rPr kumimoji="1" lang="en-US" altLang="ja-JP" dirty="0" smtClean="0"/>
              <a:t>Energy Resolution</a:t>
            </a:r>
            <a:endParaRPr kumimoji="1" lang="ja-JP" altLang="en-US" dirty="0"/>
          </a:p>
        </p:txBody>
      </p:sp>
      <p:cxnSp>
        <p:nvCxnSpPr>
          <p:cNvPr id="10" name="直線矢印コネクタ 9"/>
          <p:cNvCxnSpPr/>
          <p:nvPr/>
        </p:nvCxnSpPr>
        <p:spPr>
          <a:xfrm>
            <a:off x="428532" y="3071810"/>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14282" y="2643182"/>
            <a:ext cx="1357258" cy="830997"/>
          </a:xfrm>
          <a:prstGeom prst="rect">
            <a:avLst/>
          </a:prstGeom>
          <a:noFill/>
        </p:spPr>
        <p:txBody>
          <a:bodyPr wrap="square" rtlCol="0">
            <a:spAutoFit/>
          </a:bodyPr>
          <a:lstStyle/>
          <a:p>
            <a:pPr algn="ctr"/>
            <a:r>
              <a:rPr kumimoji="1" lang="en-US" altLang="ja-JP" sz="2400" dirty="0" smtClean="0"/>
              <a:t>100GeV photon</a:t>
            </a:r>
            <a:endParaRPr kumimoji="1" lang="ja-JP" altLang="en-US" sz="2400" dirty="0"/>
          </a:p>
        </p:txBody>
      </p:sp>
      <p:sp>
        <p:nvSpPr>
          <p:cNvPr id="12" name="角丸四角形 11"/>
          <p:cNvSpPr/>
          <p:nvPr/>
        </p:nvSpPr>
        <p:spPr>
          <a:xfrm>
            <a:off x="71406" y="4643446"/>
            <a:ext cx="6215106" cy="2214554"/>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sym typeface="Wingdings" pitchFamily="2" charset="2"/>
              </a:rPr>
              <a:t>From deposited energy into detectable object</a:t>
            </a:r>
          </a:p>
          <a:p>
            <a:pPr algn="ctr"/>
            <a:r>
              <a:rPr lang="en-US" altLang="ja-JP" sz="2000" dirty="0" smtClean="0">
                <a:solidFill>
                  <a:schemeClr val="tx1"/>
                </a:solidFill>
                <a:sym typeface="Wingdings" pitchFamily="2" charset="2"/>
              </a:rPr>
              <a:t>ex. Number of scintillation photon</a:t>
            </a:r>
          </a:p>
          <a:p>
            <a:pPr algn="ctr"/>
            <a:r>
              <a:rPr lang="en-US" altLang="ja-JP" sz="2000" dirty="0" smtClean="0">
                <a:solidFill>
                  <a:schemeClr val="tx1"/>
                </a:solidFill>
                <a:sym typeface="Wingdings" pitchFamily="2" charset="2"/>
              </a:rPr>
              <a:t>“The detectable object carry out part of all energy”</a:t>
            </a:r>
          </a:p>
          <a:p>
            <a:pPr algn="ctr"/>
            <a:r>
              <a:rPr lang="en-US" altLang="ja-JP" sz="2000" dirty="0" smtClean="0">
                <a:solidFill>
                  <a:schemeClr val="tx1"/>
                </a:solidFill>
                <a:sym typeface="Wingdings" pitchFamily="2" charset="2"/>
              </a:rPr>
              <a:t>Statistical fluctuation  Energy resolution </a:t>
            </a:r>
            <a:r>
              <a:rPr lang="en-US" altLang="ja-JP" sz="2000" dirty="0" smtClean="0">
                <a:solidFill>
                  <a:schemeClr val="tx1"/>
                </a:solidFill>
                <a:sym typeface="Symbol"/>
              </a:rPr>
              <a:t>1/E</a:t>
            </a:r>
          </a:p>
          <a:p>
            <a:pPr algn="ctr"/>
            <a:r>
              <a:rPr lang="en-US" altLang="ja-JP" sz="2000" dirty="0" smtClean="0">
                <a:solidFill>
                  <a:schemeClr val="tx1"/>
                </a:solidFill>
                <a:sym typeface="Symbol"/>
              </a:rPr>
              <a:t>&lt;keyword&gt; is</a:t>
            </a:r>
            <a:endParaRPr lang="en-US" altLang="ja-JP" dirty="0" smtClean="0">
              <a:sym typeface="Wingdings" pitchFamily="2" charset="2"/>
            </a:endParaRPr>
          </a:p>
          <a:p>
            <a:pPr algn="ctr"/>
            <a:r>
              <a:rPr lang="en-US" altLang="ja-JP" sz="2800" i="1" dirty="0" smtClean="0">
                <a:solidFill>
                  <a:srgbClr val="FF0000"/>
                </a:solidFill>
                <a:sym typeface="Wingdings" pitchFamily="2" charset="2"/>
              </a:rPr>
              <a:t>Efficient “ionization loss” detector</a:t>
            </a:r>
            <a:r>
              <a:rPr lang="en-US" altLang="ja-JP" sz="2000" dirty="0" smtClean="0">
                <a:solidFill>
                  <a:schemeClr val="tx1"/>
                </a:solidFill>
                <a:sym typeface="Wingdings" pitchFamily="2" charset="2"/>
              </a:rPr>
              <a:t/>
            </a:r>
            <a:br>
              <a:rPr lang="en-US" altLang="ja-JP" sz="2000" dirty="0" smtClean="0">
                <a:solidFill>
                  <a:schemeClr val="tx1"/>
                </a:solidFill>
                <a:sym typeface="Wingdings" pitchFamily="2" charset="2"/>
              </a:rPr>
            </a:br>
            <a:r>
              <a:rPr lang="en-US" altLang="ja-JP" sz="1600" dirty="0" smtClean="0">
                <a:solidFill>
                  <a:schemeClr val="tx1"/>
                </a:solidFill>
                <a:sym typeface="Wingdings" pitchFamily="2" charset="2"/>
              </a:rPr>
              <a:t>ex. large light emission, good efficiency, good sampling ratio</a:t>
            </a:r>
            <a:endParaRPr lang="en-US" altLang="ja-JP" sz="1600" dirty="0" smtClean="0">
              <a:solidFill>
                <a:schemeClr val="tx1"/>
              </a:solidFill>
            </a:endParaRPr>
          </a:p>
        </p:txBody>
      </p:sp>
      <p:sp>
        <p:nvSpPr>
          <p:cNvPr id="13" name="角丸四角形 12"/>
          <p:cNvSpPr/>
          <p:nvPr/>
        </p:nvSpPr>
        <p:spPr>
          <a:xfrm>
            <a:off x="6857984" y="2714620"/>
            <a:ext cx="2286016" cy="1357298"/>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sym typeface="Wingdings" pitchFamily="2" charset="2"/>
              </a:rPr>
              <a:t>Shower </a:t>
            </a:r>
            <a:r>
              <a:rPr lang="en-US" altLang="ja-JP" sz="2000" dirty="0" err="1" smtClean="0">
                <a:solidFill>
                  <a:schemeClr val="tx1"/>
                </a:solidFill>
                <a:sym typeface="Wingdings" pitchFamily="2" charset="2"/>
              </a:rPr>
              <a:t>Leackage</a:t>
            </a:r>
            <a:endParaRPr lang="en-US" altLang="ja-JP" sz="2000" dirty="0" smtClean="0">
              <a:solidFill>
                <a:schemeClr val="tx1"/>
              </a:solidFill>
              <a:sym typeface="Wingdings" pitchFamily="2" charset="2"/>
            </a:endParaRPr>
          </a:p>
          <a:p>
            <a:pPr algn="ctr"/>
            <a:r>
              <a:rPr lang="en-US" altLang="ja-JP" sz="2000" dirty="0" smtClean="0">
                <a:solidFill>
                  <a:schemeClr val="tx1"/>
                </a:solidFill>
                <a:sym typeface="Wingdings" pitchFamily="2" charset="2"/>
              </a:rPr>
              <a:t>&lt;keyword&gt; is</a:t>
            </a:r>
          </a:p>
          <a:p>
            <a:pPr algn="ctr"/>
            <a:r>
              <a:rPr lang="en-US" altLang="ja-JP" sz="2800" i="1" dirty="0" smtClean="0">
                <a:solidFill>
                  <a:srgbClr val="FF0000"/>
                </a:solidFill>
                <a:sym typeface="Wingdings" pitchFamily="2" charset="2"/>
              </a:rPr>
              <a:t>Enough Size</a:t>
            </a:r>
            <a:endParaRPr lang="en-US" altLang="ja-JP" sz="2800" i="1" dirty="0" smtClean="0">
              <a:solidFill>
                <a:srgbClr val="FF0000"/>
              </a:solidFill>
            </a:endParaRPr>
          </a:p>
        </p:txBody>
      </p:sp>
      <p:sp>
        <p:nvSpPr>
          <p:cNvPr id="14" name="コンテンツ プレースホルダ 2"/>
          <p:cNvSpPr txBox="1">
            <a:spLocks/>
          </p:cNvSpPr>
          <p:nvPr/>
        </p:nvSpPr>
        <p:spPr>
          <a:xfrm>
            <a:off x="4786314" y="928670"/>
            <a:ext cx="4357686" cy="571504"/>
          </a:xfrm>
          <a:prstGeom prst="rect">
            <a:avLst/>
          </a:prstGeom>
        </p:spPr>
        <p:txBody>
          <a:bodyPr vert="horz">
            <a:no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1" lang="en-US" altLang="ja-JP" sz="3200" b="0" i="1" u="none" strike="noStrike" kern="1200" cap="none" spc="0" normalizeH="0" baseline="0" noProof="0" dirty="0" smtClean="0">
                <a:ln>
                  <a:noFill/>
                </a:ln>
                <a:solidFill>
                  <a:schemeClr val="tx1"/>
                </a:solidFill>
                <a:effectLst/>
                <a:uLnTx/>
                <a:uFillTx/>
                <a:latin typeface="+mn-lt"/>
                <a:ea typeface="+mn-ea"/>
                <a:cs typeface="+mn-cs"/>
              </a:rPr>
              <a:t>&lt;Energy</a:t>
            </a:r>
            <a:r>
              <a:rPr kumimoji="1" lang="en-US" altLang="ja-JP" sz="3200" b="0" i="1" u="none" strike="noStrike" kern="1200" cap="none" spc="0" normalizeH="0" noProof="0" dirty="0" smtClean="0">
                <a:ln>
                  <a:noFill/>
                </a:ln>
                <a:solidFill>
                  <a:schemeClr val="tx1"/>
                </a:solidFill>
                <a:effectLst/>
                <a:uLnTx/>
                <a:uFillTx/>
                <a:latin typeface="+mn-lt"/>
                <a:ea typeface="+mn-ea"/>
                <a:cs typeface="+mn-cs"/>
              </a:rPr>
              <a:t> Resolution&gt;</a:t>
            </a:r>
            <a:endParaRPr kumimoji="1" lang="ja-JP" altLang="en-US" sz="32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14282" y="428605"/>
            <a:ext cx="8501122" cy="1000132"/>
          </a:xfrm>
        </p:spPr>
        <p:txBody>
          <a:bodyPr>
            <a:normAutofit/>
          </a:bodyPr>
          <a:lstStyle/>
          <a:p>
            <a:r>
              <a:rPr kumimoji="1" lang="en-US" altLang="ja-JP" dirty="0" smtClean="0"/>
              <a:t>Shine</a:t>
            </a:r>
            <a:endParaRPr kumimoji="1" lang="ja-JP" altLang="en-US" dirty="0"/>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3</a:t>
            </a:fld>
            <a:endParaRPr kumimoji="1" lang="ja-JP" altLang="en-US"/>
          </a:p>
        </p:txBody>
      </p:sp>
      <p:pic>
        <p:nvPicPr>
          <p:cNvPr id="6" name="図 5" descr="sol09.gif"/>
          <p:cNvPicPr>
            <a:picLocks noChangeAspect="1"/>
          </p:cNvPicPr>
          <p:nvPr/>
        </p:nvPicPr>
        <p:blipFill>
          <a:blip r:embed="rId3" cstate="print"/>
          <a:stretch>
            <a:fillRect/>
          </a:stretch>
        </p:blipFill>
        <p:spPr>
          <a:xfrm>
            <a:off x="2786050" y="1214422"/>
            <a:ext cx="5707504" cy="5072098"/>
          </a:xfrm>
          <a:prstGeom prst="rect">
            <a:avLst/>
          </a:prstGeom>
        </p:spPr>
      </p:pic>
      <p:sp>
        <p:nvSpPr>
          <p:cNvPr id="7" name="テキスト ボックス 6"/>
          <p:cNvSpPr txBox="1"/>
          <p:nvPr/>
        </p:nvSpPr>
        <p:spPr>
          <a:xfrm>
            <a:off x="571440" y="6286520"/>
            <a:ext cx="8572560" cy="523220"/>
          </a:xfrm>
          <a:prstGeom prst="rect">
            <a:avLst/>
          </a:prstGeom>
          <a:noFill/>
        </p:spPr>
        <p:txBody>
          <a:bodyPr wrap="square" rtlCol="0">
            <a:spAutoFit/>
          </a:bodyPr>
          <a:lstStyle/>
          <a:p>
            <a:r>
              <a:rPr lang="en-US" altLang="ja-JP" sz="1400" dirty="0" smtClean="0"/>
              <a:t>By NASA’s Extreme ultraviolet Imaging Telescope (EIT) over the course of 6days from 27/6/2005</a:t>
            </a:r>
          </a:p>
          <a:p>
            <a:r>
              <a:rPr lang="en-US" altLang="ja-JP" sz="1400" dirty="0" smtClean="0"/>
              <a:t>http://www.boston.com/bigpicture/2008/10/the_sun.html</a:t>
            </a:r>
            <a:endParaRPr kumimoji="1" lang="ja-JP" altLang="en-US" sz="1400" dirty="0"/>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scan_100gev.gif"/>
          <p:cNvPicPr>
            <a:picLocks noChangeAspect="1"/>
          </p:cNvPicPr>
          <p:nvPr/>
        </p:nvPicPr>
        <p:blipFill>
          <a:blip r:embed="rId2" cstate="print"/>
          <a:stretch>
            <a:fillRect/>
          </a:stretch>
        </p:blipFill>
        <p:spPr>
          <a:xfrm>
            <a:off x="214282" y="1428736"/>
            <a:ext cx="7105650" cy="3305175"/>
          </a:xfrm>
          <a:prstGeom prst="rect">
            <a:avLst/>
          </a:prstGeom>
        </p:spPr>
      </p:pic>
      <p:sp>
        <p:nvSpPr>
          <p:cNvPr id="2" name="タイトル 1"/>
          <p:cNvSpPr>
            <a:spLocks noGrp="1"/>
          </p:cNvSpPr>
          <p:nvPr>
            <p:ph type="title"/>
          </p:nvPr>
        </p:nvSpPr>
        <p:spPr/>
        <p:txBody>
          <a:bodyPr>
            <a:normAutofit fontScale="90000"/>
          </a:bodyPr>
          <a:lstStyle/>
          <a:p>
            <a:r>
              <a:rPr lang="en-US" altLang="ja-JP" dirty="0" smtClean="0"/>
              <a:t>Detector Performance Requirement(3)</a:t>
            </a:r>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30</a:t>
            </a:fld>
            <a:endParaRPr kumimoji="1" lang="ja-JP" altLang="en-US"/>
          </a:p>
        </p:txBody>
      </p:sp>
      <p:sp>
        <p:nvSpPr>
          <p:cNvPr id="7" name="フッター プレースホルダ 6"/>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9" name="テキスト ボックス 8"/>
          <p:cNvSpPr txBox="1"/>
          <p:nvPr/>
        </p:nvSpPr>
        <p:spPr>
          <a:xfrm>
            <a:off x="7286612" y="3714752"/>
            <a:ext cx="1857388" cy="523220"/>
          </a:xfrm>
          <a:prstGeom prst="rect">
            <a:avLst/>
          </a:prstGeom>
          <a:noFill/>
        </p:spPr>
        <p:txBody>
          <a:bodyPr wrap="square" rtlCol="0">
            <a:spAutoFit/>
          </a:bodyPr>
          <a:lstStyle/>
          <a:p>
            <a:r>
              <a:rPr kumimoji="1" lang="en-US" altLang="ja-JP" sz="1400" dirty="0" smtClean="0"/>
              <a:t>ALICE PHOS</a:t>
            </a:r>
            <a:br>
              <a:rPr kumimoji="1" lang="en-US" altLang="ja-JP" sz="1400" dirty="0" smtClean="0"/>
            </a:br>
            <a:r>
              <a:rPr kumimoji="1" lang="en-US" altLang="ja-JP" sz="1400" dirty="0" smtClean="0"/>
              <a:t>Lateral position Res.</a:t>
            </a:r>
            <a:endParaRPr kumimoji="1" lang="ja-JP" altLang="en-US" sz="1400" dirty="0"/>
          </a:p>
        </p:txBody>
      </p:sp>
      <p:cxnSp>
        <p:nvCxnSpPr>
          <p:cNvPr id="10" name="直線矢印コネクタ 9"/>
          <p:cNvCxnSpPr/>
          <p:nvPr/>
        </p:nvCxnSpPr>
        <p:spPr>
          <a:xfrm>
            <a:off x="428532" y="3071810"/>
            <a:ext cx="100013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14282" y="2643182"/>
            <a:ext cx="1357258" cy="830997"/>
          </a:xfrm>
          <a:prstGeom prst="rect">
            <a:avLst/>
          </a:prstGeom>
          <a:noFill/>
        </p:spPr>
        <p:txBody>
          <a:bodyPr wrap="square" rtlCol="0">
            <a:spAutoFit/>
          </a:bodyPr>
          <a:lstStyle/>
          <a:p>
            <a:pPr algn="ctr"/>
            <a:r>
              <a:rPr kumimoji="1" lang="en-US" altLang="ja-JP" sz="2400" dirty="0" smtClean="0"/>
              <a:t>100GeV photon</a:t>
            </a:r>
            <a:endParaRPr kumimoji="1" lang="ja-JP" altLang="en-US" sz="2400" dirty="0"/>
          </a:p>
        </p:txBody>
      </p:sp>
      <p:sp>
        <p:nvSpPr>
          <p:cNvPr id="12" name="角丸四角形 11"/>
          <p:cNvSpPr/>
          <p:nvPr/>
        </p:nvSpPr>
        <p:spPr>
          <a:xfrm>
            <a:off x="142844" y="4500570"/>
            <a:ext cx="6072230" cy="2357430"/>
          </a:xfrm>
          <a:prstGeom prst="roundRect">
            <a:avLst/>
          </a:prstGeom>
          <a:solidFill>
            <a:srgbClr val="FFFF00">
              <a:alpha val="14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sym typeface="Wingdings" pitchFamily="2" charset="2"/>
              </a:rPr>
              <a:t>Center of gravity is the measurement of the incident position and angle, which are affected by the lateral and longitudinal fluctuation.</a:t>
            </a:r>
          </a:p>
          <a:p>
            <a:pPr algn="ctr"/>
            <a:r>
              <a:rPr lang="en-US" altLang="ja-JP" sz="2000" dirty="0" smtClean="0">
                <a:solidFill>
                  <a:schemeClr val="tx1"/>
                </a:solidFill>
                <a:sym typeface="Wingdings" pitchFamily="2" charset="2"/>
              </a:rPr>
              <a:t>&lt;keyword&gt; is</a:t>
            </a:r>
          </a:p>
          <a:p>
            <a:pPr algn="ctr"/>
            <a:r>
              <a:rPr lang="en-US" altLang="ja-JP" sz="2800" i="1" dirty="0" smtClean="0">
                <a:solidFill>
                  <a:srgbClr val="FF0000"/>
                </a:solidFill>
                <a:sym typeface="Wingdings" pitchFamily="2" charset="2"/>
              </a:rPr>
              <a:t>Small Radiation Length</a:t>
            </a:r>
            <a:endParaRPr lang="en-US" altLang="ja-JP" sz="2000" i="1" dirty="0" smtClean="0">
              <a:solidFill>
                <a:srgbClr val="FF0000"/>
              </a:solidFill>
              <a:sym typeface="Wingdings" pitchFamily="2" charset="2"/>
            </a:endParaRPr>
          </a:p>
          <a:p>
            <a:pPr algn="ctr">
              <a:buFont typeface="Wingdings"/>
              <a:buChar char="è"/>
            </a:pPr>
            <a:r>
              <a:rPr lang="en-US" altLang="ja-JP" sz="2000" dirty="0" smtClean="0">
                <a:solidFill>
                  <a:schemeClr val="tx1"/>
                </a:solidFill>
                <a:sym typeface="Wingdings" pitchFamily="2" charset="2"/>
              </a:rPr>
              <a:t>Compact shower == small fluctuation</a:t>
            </a:r>
          </a:p>
          <a:p>
            <a:pPr algn="ctr"/>
            <a:r>
              <a:rPr lang="en-US" altLang="ja-JP" sz="2000" dirty="0" smtClean="0">
                <a:solidFill>
                  <a:schemeClr val="tx1"/>
                </a:solidFill>
                <a:sym typeface="Wingdings" pitchFamily="2" charset="2"/>
              </a:rPr>
              <a:t>Measurement of fluctuation is another keyword.</a:t>
            </a:r>
          </a:p>
        </p:txBody>
      </p:sp>
      <p:pic>
        <p:nvPicPr>
          <p:cNvPr id="14" name="Picture 2"/>
          <p:cNvPicPr>
            <a:picLocks noChangeAspect="1" noChangeArrowheads="1"/>
          </p:cNvPicPr>
          <p:nvPr/>
        </p:nvPicPr>
        <p:blipFill>
          <a:blip r:embed="rId3" cstate="print"/>
          <a:srcRect/>
          <a:stretch>
            <a:fillRect/>
          </a:stretch>
        </p:blipFill>
        <p:spPr bwMode="auto">
          <a:xfrm>
            <a:off x="6357950" y="4202321"/>
            <a:ext cx="2786050" cy="2655680"/>
          </a:xfrm>
          <a:prstGeom prst="rect">
            <a:avLst/>
          </a:prstGeom>
          <a:noFill/>
          <a:ln w="9525">
            <a:noFill/>
            <a:miter lim="800000"/>
            <a:headEnd/>
            <a:tailEnd/>
          </a:ln>
        </p:spPr>
      </p:pic>
      <p:cxnSp>
        <p:nvCxnSpPr>
          <p:cNvPr id="16" name="直線矢印コネクタ 15"/>
          <p:cNvCxnSpPr/>
          <p:nvPr/>
        </p:nvCxnSpPr>
        <p:spPr>
          <a:xfrm>
            <a:off x="2500298" y="3571876"/>
            <a:ext cx="1571636" cy="1588"/>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5400000" flipH="1" flipV="1">
            <a:off x="4322761" y="3106735"/>
            <a:ext cx="928694" cy="1588"/>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コンテンツ プレースホルダ 2"/>
          <p:cNvSpPr txBox="1">
            <a:spLocks/>
          </p:cNvSpPr>
          <p:nvPr/>
        </p:nvSpPr>
        <p:spPr>
          <a:xfrm>
            <a:off x="4786314" y="928670"/>
            <a:ext cx="4357686" cy="571504"/>
          </a:xfrm>
          <a:prstGeom prst="rect">
            <a:avLst/>
          </a:prstGeom>
        </p:spPr>
        <p:txBody>
          <a:bodyPr vert="horz">
            <a:no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1" lang="en-US" altLang="ja-JP" sz="3200" b="0" i="1" u="none" strike="noStrike" kern="1200" cap="none" spc="0" normalizeH="0" baseline="0" noProof="0" dirty="0" smtClean="0">
                <a:ln>
                  <a:noFill/>
                </a:ln>
                <a:solidFill>
                  <a:schemeClr val="tx1"/>
                </a:solidFill>
                <a:effectLst/>
                <a:uLnTx/>
                <a:uFillTx/>
                <a:latin typeface="+mn-lt"/>
                <a:ea typeface="+mn-ea"/>
                <a:cs typeface="+mn-cs"/>
              </a:rPr>
              <a:t>&lt;Position</a:t>
            </a:r>
            <a:r>
              <a:rPr kumimoji="1" lang="en-US" altLang="ja-JP" sz="3200" b="0" i="1" u="none" strike="noStrike" kern="1200" cap="none" spc="0" normalizeH="0" noProof="0" dirty="0" smtClean="0">
                <a:ln>
                  <a:noFill/>
                </a:ln>
                <a:solidFill>
                  <a:schemeClr val="tx1"/>
                </a:solidFill>
                <a:effectLst/>
                <a:uLnTx/>
                <a:uFillTx/>
                <a:latin typeface="+mn-lt"/>
                <a:ea typeface="+mn-ea"/>
                <a:cs typeface="+mn-cs"/>
              </a:rPr>
              <a:t> Resolution&gt;</a:t>
            </a:r>
            <a:endParaRPr kumimoji="1" lang="ja-JP" altLang="en-US" sz="3200" b="0" i="1" u="none" strike="noStrike" kern="1200" cap="none" spc="0" normalizeH="0" baseline="0" noProof="0" dirty="0">
              <a:ln>
                <a:noFill/>
              </a:ln>
              <a:solidFill>
                <a:schemeClr val="tx1"/>
              </a:solidFill>
              <a:effectLst/>
              <a:uLnTx/>
              <a:uFillTx/>
              <a:latin typeface="+mn-lt"/>
              <a:ea typeface="+mn-ea"/>
              <a:cs typeface="+mn-cs"/>
            </a:endParaRPr>
          </a:p>
        </p:txBody>
      </p:sp>
      <p:sp>
        <p:nvSpPr>
          <p:cNvPr id="15" name="テキスト ボックス 14"/>
          <p:cNvSpPr txBox="1"/>
          <p:nvPr/>
        </p:nvSpPr>
        <p:spPr>
          <a:xfrm>
            <a:off x="2571736" y="3714752"/>
            <a:ext cx="1571636" cy="369332"/>
          </a:xfrm>
          <a:prstGeom prst="rect">
            <a:avLst/>
          </a:prstGeom>
          <a:solidFill>
            <a:schemeClr val="bg1">
              <a:alpha val="83000"/>
            </a:schemeClr>
          </a:solidFill>
        </p:spPr>
        <p:txBody>
          <a:bodyPr wrap="square" rtlCol="0">
            <a:spAutoFit/>
          </a:bodyPr>
          <a:lstStyle/>
          <a:p>
            <a:pPr algn="ctr"/>
            <a:r>
              <a:rPr kumimoji="1" lang="en-US" altLang="ja-JP" dirty="0" smtClean="0">
                <a:solidFill>
                  <a:srgbClr val="FF0000"/>
                </a:solidFill>
              </a:rPr>
              <a:t>fluctuation</a:t>
            </a:r>
            <a:endParaRPr kumimoji="1" lang="ja-JP" altLang="en-US" dirty="0">
              <a:solidFill>
                <a:srgbClr val="FF0000"/>
              </a:solidFill>
            </a:endParaRPr>
          </a:p>
        </p:txBody>
      </p:sp>
      <p:sp>
        <p:nvSpPr>
          <p:cNvPr id="17" name="テキスト ボックス 16"/>
          <p:cNvSpPr txBox="1"/>
          <p:nvPr/>
        </p:nvSpPr>
        <p:spPr>
          <a:xfrm rot="16200000">
            <a:off x="4399476" y="2958582"/>
            <a:ext cx="1571636" cy="369332"/>
          </a:xfrm>
          <a:prstGeom prst="rect">
            <a:avLst/>
          </a:prstGeom>
          <a:solidFill>
            <a:schemeClr val="bg1">
              <a:alpha val="83000"/>
            </a:schemeClr>
          </a:solidFill>
        </p:spPr>
        <p:txBody>
          <a:bodyPr wrap="square" rtlCol="0">
            <a:spAutoFit/>
          </a:bodyPr>
          <a:lstStyle/>
          <a:p>
            <a:pPr algn="ctr"/>
            <a:r>
              <a:rPr kumimoji="1" lang="en-US" altLang="ja-JP" dirty="0" smtClean="0">
                <a:solidFill>
                  <a:srgbClr val="FF0000"/>
                </a:solidFill>
              </a:rPr>
              <a:t>fluctuation</a:t>
            </a:r>
            <a:endParaRPr kumimoji="1" lang="ja-JP" altLang="en-US"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642918"/>
            <a:ext cx="9144000" cy="1857388"/>
          </a:xfrm>
        </p:spPr>
        <p:txBody>
          <a:bodyPr>
            <a:normAutofit fontScale="90000"/>
          </a:bodyPr>
          <a:lstStyle/>
          <a:p>
            <a:r>
              <a:rPr lang="en-US" altLang="ja-JP" dirty="0" smtClean="0"/>
              <a:t>Time to measure shine(photon)</a:t>
            </a:r>
            <a:br>
              <a:rPr lang="en-US" altLang="ja-JP" dirty="0" smtClean="0"/>
            </a:br>
            <a:r>
              <a:rPr lang="en-US" altLang="ja-JP" dirty="0" smtClean="0"/>
              <a:t>by shadow(calorimeter) from QGP</a:t>
            </a:r>
            <a:br>
              <a:rPr lang="en-US" altLang="ja-JP" dirty="0" smtClean="0"/>
            </a:br>
            <a:r>
              <a:rPr lang="en-US" altLang="ja-JP" dirty="0" smtClean="0"/>
              <a:t>							at LHC</a:t>
            </a:r>
            <a:endParaRPr kumimoji="1" lang="ja-JP" altLang="en-US" dirty="0"/>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31</a:t>
            </a:fld>
            <a:endParaRPr kumimoji="1" lang="ja-JP" altLang="en-US"/>
          </a:p>
        </p:txBody>
      </p:sp>
      <p:pic>
        <p:nvPicPr>
          <p:cNvPr id="5" name="図 4" descr="手のひ~1.JPG"/>
          <p:cNvPicPr>
            <a:picLocks noChangeAspect="1"/>
          </p:cNvPicPr>
          <p:nvPr/>
        </p:nvPicPr>
        <p:blipFill>
          <a:blip r:embed="rId3" cstate="print"/>
          <a:stretch>
            <a:fillRect/>
          </a:stretch>
        </p:blipFill>
        <p:spPr>
          <a:xfrm>
            <a:off x="3500430" y="2625322"/>
            <a:ext cx="5167349" cy="3875512"/>
          </a:xfrm>
          <a:prstGeom prst="rect">
            <a:avLst/>
          </a:prstGeom>
        </p:spPr>
      </p:pic>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54" name="Rectangle 18"/>
          <p:cNvSpPr>
            <a:spLocks noGrp="1" noChangeArrowheads="1"/>
          </p:cNvSpPr>
          <p:nvPr>
            <p:ph type="title"/>
          </p:nvPr>
        </p:nvSpPr>
        <p:spPr>
          <a:xfrm>
            <a:off x="-32" y="214290"/>
            <a:ext cx="8229600" cy="515937"/>
          </a:xfrm>
        </p:spPr>
        <p:txBody>
          <a:bodyPr>
            <a:normAutofit fontScale="90000"/>
          </a:bodyPr>
          <a:lstStyle/>
          <a:p>
            <a:r>
              <a:rPr lang="en-US" altLang="ja-JP" sz="4000" dirty="0"/>
              <a:t>Heavy Ion Collisions at LHC</a:t>
            </a:r>
          </a:p>
        </p:txBody>
      </p:sp>
      <p:sp>
        <p:nvSpPr>
          <p:cNvPr id="19" name="スライド番号プレースホルダ 4"/>
          <p:cNvSpPr>
            <a:spLocks noGrp="1"/>
          </p:cNvSpPr>
          <p:nvPr>
            <p:ph type="sldNum" sz="quarter" idx="12"/>
          </p:nvPr>
        </p:nvSpPr>
        <p:spPr/>
        <p:txBody>
          <a:bodyPr/>
          <a:lstStyle/>
          <a:p>
            <a:fld id="{BCA33B3A-870C-41E0-A435-59D2733FB9DF}" type="slidenum">
              <a:rPr lang="en-US" altLang="ja-JP"/>
              <a:pPr/>
              <a:t>32</a:t>
            </a:fld>
            <a:endParaRPr lang="en-US" altLang="ja-JP"/>
          </a:p>
        </p:txBody>
      </p:sp>
      <p:pic>
        <p:nvPicPr>
          <p:cNvPr id="116739" name="Picture 3" descr="cern"/>
          <p:cNvPicPr>
            <a:picLocks noChangeAspect="1" noChangeArrowheads="1"/>
          </p:cNvPicPr>
          <p:nvPr/>
        </p:nvPicPr>
        <p:blipFill>
          <a:blip r:embed="rId4" cstate="print"/>
          <a:srcRect/>
          <a:stretch>
            <a:fillRect/>
          </a:stretch>
        </p:blipFill>
        <p:spPr bwMode="auto">
          <a:xfrm>
            <a:off x="0" y="652463"/>
            <a:ext cx="9144000" cy="6205537"/>
          </a:xfrm>
          <a:prstGeom prst="rect">
            <a:avLst/>
          </a:prstGeom>
          <a:noFill/>
          <a:ln w="9525">
            <a:noFill/>
            <a:miter lim="800000"/>
            <a:headEnd/>
            <a:tailEnd/>
          </a:ln>
        </p:spPr>
      </p:pic>
      <p:grpSp>
        <p:nvGrpSpPr>
          <p:cNvPr id="2" name="Group 4"/>
          <p:cNvGrpSpPr>
            <a:grpSpLocks/>
          </p:cNvGrpSpPr>
          <p:nvPr/>
        </p:nvGrpSpPr>
        <p:grpSpPr bwMode="auto">
          <a:xfrm>
            <a:off x="4859338" y="3789363"/>
            <a:ext cx="1223962" cy="1152525"/>
            <a:chOff x="3016" y="2341"/>
            <a:chExt cx="726" cy="681"/>
          </a:xfrm>
        </p:grpSpPr>
        <p:sp>
          <p:nvSpPr>
            <p:cNvPr id="116741" name="Rectangle 5"/>
            <p:cNvSpPr>
              <a:spLocks noChangeArrowheads="1"/>
            </p:cNvSpPr>
            <p:nvPr/>
          </p:nvSpPr>
          <p:spPr bwMode="auto">
            <a:xfrm>
              <a:off x="3016" y="2341"/>
              <a:ext cx="726" cy="681"/>
            </a:xfrm>
            <a:prstGeom prst="rect">
              <a:avLst/>
            </a:prstGeom>
            <a:solidFill>
              <a:schemeClr val="bg1"/>
            </a:solidFill>
            <a:ln w="9525">
              <a:solidFill>
                <a:schemeClr val="tx1"/>
              </a:solidFill>
              <a:miter lim="800000"/>
              <a:headEnd/>
              <a:tailEnd/>
            </a:ln>
            <a:effectLst/>
          </p:spPr>
          <p:txBody>
            <a:bodyPr wrap="none" anchor="ctr"/>
            <a:lstStyle/>
            <a:p>
              <a:endParaRPr lang="ja-JP" altLang="en-US"/>
            </a:p>
          </p:txBody>
        </p:sp>
        <p:pic>
          <p:nvPicPr>
            <p:cNvPr id="116742" name="Picture 6" descr="Detector"/>
            <p:cNvPicPr>
              <a:picLocks noChangeAspect="1" noChangeArrowheads="1"/>
            </p:cNvPicPr>
            <p:nvPr/>
          </p:nvPicPr>
          <p:blipFill>
            <a:blip r:embed="rId5" cstate="print"/>
            <a:srcRect/>
            <a:stretch>
              <a:fillRect/>
            </a:stretch>
          </p:blipFill>
          <p:spPr bwMode="auto">
            <a:xfrm>
              <a:off x="3061" y="2387"/>
              <a:ext cx="635" cy="595"/>
            </a:xfrm>
            <a:prstGeom prst="rect">
              <a:avLst/>
            </a:prstGeom>
            <a:noFill/>
            <a:ln w="9525">
              <a:noFill/>
              <a:miter lim="800000"/>
              <a:headEnd/>
              <a:tailEnd/>
            </a:ln>
          </p:spPr>
        </p:pic>
      </p:grpSp>
      <p:grpSp>
        <p:nvGrpSpPr>
          <p:cNvPr id="3" name="Group 7"/>
          <p:cNvGrpSpPr>
            <a:grpSpLocks/>
          </p:cNvGrpSpPr>
          <p:nvPr/>
        </p:nvGrpSpPr>
        <p:grpSpPr bwMode="auto">
          <a:xfrm>
            <a:off x="3348038" y="2852738"/>
            <a:ext cx="1223962" cy="936625"/>
            <a:chOff x="2109" y="663"/>
            <a:chExt cx="816" cy="590"/>
          </a:xfrm>
        </p:grpSpPr>
        <p:sp>
          <p:nvSpPr>
            <p:cNvPr id="116744" name="Rectangle 8"/>
            <p:cNvSpPr>
              <a:spLocks noChangeArrowheads="1"/>
            </p:cNvSpPr>
            <p:nvPr/>
          </p:nvSpPr>
          <p:spPr bwMode="auto">
            <a:xfrm>
              <a:off x="2109" y="663"/>
              <a:ext cx="816" cy="590"/>
            </a:xfrm>
            <a:prstGeom prst="rect">
              <a:avLst/>
            </a:prstGeom>
            <a:solidFill>
              <a:schemeClr val="bg1"/>
            </a:solidFill>
            <a:ln w="9525">
              <a:solidFill>
                <a:schemeClr val="tx1"/>
              </a:solidFill>
              <a:miter lim="800000"/>
              <a:headEnd/>
              <a:tailEnd/>
            </a:ln>
            <a:effectLst/>
          </p:spPr>
          <p:txBody>
            <a:bodyPr wrap="none" anchor="ctr"/>
            <a:lstStyle/>
            <a:p>
              <a:endParaRPr lang="ja-JP" altLang="en-US"/>
            </a:p>
          </p:txBody>
        </p:sp>
        <p:pic>
          <p:nvPicPr>
            <p:cNvPr id="116745" name="Picture 9" descr="CMS3d_medium"/>
            <p:cNvPicPr>
              <a:picLocks noChangeAspect="1" noChangeArrowheads="1"/>
            </p:cNvPicPr>
            <p:nvPr/>
          </p:nvPicPr>
          <p:blipFill>
            <a:blip r:embed="rId6" cstate="print"/>
            <a:srcRect/>
            <a:stretch>
              <a:fillRect/>
            </a:stretch>
          </p:blipFill>
          <p:spPr bwMode="auto">
            <a:xfrm>
              <a:off x="2154" y="709"/>
              <a:ext cx="680" cy="537"/>
            </a:xfrm>
            <a:prstGeom prst="rect">
              <a:avLst/>
            </a:prstGeom>
            <a:noFill/>
            <a:ln w="9525">
              <a:noFill/>
              <a:miter lim="800000"/>
              <a:headEnd/>
              <a:tailEnd/>
            </a:ln>
          </p:spPr>
        </p:pic>
      </p:grpSp>
      <p:sp>
        <p:nvSpPr>
          <p:cNvPr id="116746" name="Text Box 10"/>
          <p:cNvSpPr txBox="1">
            <a:spLocks noChangeArrowheads="1"/>
          </p:cNvSpPr>
          <p:nvPr/>
        </p:nvSpPr>
        <p:spPr bwMode="auto">
          <a:xfrm>
            <a:off x="250825" y="803275"/>
            <a:ext cx="3212739" cy="861774"/>
          </a:xfrm>
          <a:prstGeom prst="rect">
            <a:avLst/>
          </a:prstGeom>
          <a:noFill/>
          <a:ln w="9525">
            <a:noFill/>
            <a:miter lim="800000"/>
            <a:headEnd/>
            <a:tailEnd/>
          </a:ln>
          <a:effectLst/>
        </p:spPr>
        <p:txBody>
          <a:bodyPr wrap="none">
            <a:spAutoFit/>
          </a:bodyPr>
          <a:lstStyle/>
          <a:p>
            <a:pPr>
              <a:lnSpc>
                <a:spcPct val="130000"/>
              </a:lnSpc>
            </a:pPr>
            <a:r>
              <a:rPr lang="en-US" altLang="ja-JP" sz="2000" dirty="0" err="1" smtClean="0">
                <a:solidFill>
                  <a:schemeClr val="bg1"/>
                </a:solidFill>
                <a:latin typeface="HGS創英角ﾎﾟｯﾌﾟ体" pitchFamily="50" charset="-128"/>
                <a:ea typeface="HGS創英角ﾎﾟｯﾌﾟ体" pitchFamily="50" charset="-128"/>
              </a:rPr>
              <a:t>p+p</a:t>
            </a:r>
            <a:r>
              <a:rPr lang="en-US" altLang="ja-JP" sz="2000" dirty="0" smtClean="0">
                <a:solidFill>
                  <a:schemeClr val="bg1"/>
                </a:solidFill>
                <a:latin typeface="HGS創英角ﾎﾟｯﾌﾟ体" pitchFamily="50" charset="-128"/>
                <a:ea typeface="HGS創英角ﾎﾟｯﾌﾟ体" pitchFamily="50" charset="-128"/>
              </a:rPr>
              <a:t>       </a:t>
            </a:r>
            <a:r>
              <a:rPr lang="en-US" altLang="ja-JP" sz="2000" dirty="0" smtClean="0">
                <a:solidFill>
                  <a:schemeClr val="bg1"/>
                </a:solidFill>
                <a:latin typeface="HGS創英角ﾎﾟｯﾌﾟ体" pitchFamily="50" charset="-128"/>
                <a:ea typeface="HGS創英角ﾎﾟｯﾌﾟ体" pitchFamily="50" charset="-128"/>
                <a:sym typeface="Symbol"/>
              </a:rPr>
              <a:t>s  =</a:t>
            </a:r>
            <a:r>
              <a:rPr lang="en-US" altLang="ja-JP" sz="2000" baseline="0" dirty="0" smtClean="0">
                <a:solidFill>
                  <a:schemeClr val="bg1"/>
                </a:solidFill>
                <a:latin typeface="HGS創英角ﾎﾟｯﾌﾟ体" pitchFamily="50" charset="-128"/>
                <a:ea typeface="HGS創英角ﾎﾟｯﾌﾟ体" pitchFamily="50" charset="-128"/>
              </a:rPr>
              <a:t>14 </a:t>
            </a:r>
            <a:r>
              <a:rPr lang="en-US" altLang="ja-JP" sz="2000" baseline="0" dirty="0" err="1">
                <a:solidFill>
                  <a:schemeClr val="bg1"/>
                </a:solidFill>
                <a:latin typeface="HGS創英角ﾎﾟｯﾌﾟ体" pitchFamily="50" charset="-128"/>
                <a:ea typeface="HGS創英角ﾎﾟｯﾌﾟ体" pitchFamily="50" charset="-128"/>
              </a:rPr>
              <a:t>TeV</a:t>
            </a:r>
            <a:endParaRPr lang="en-US" altLang="ja-JP" sz="2000" baseline="0" dirty="0">
              <a:solidFill>
                <a:schemeClr val="bg1"/>
              </a:solidFill>
              <a:latin typeface="HGS創英角ﾎﾟｯﾌﾟ体" pitchFamily="50" charset="-128"/>
              <a:ea typeface="HGS創英角ﾎﾟｯﾌﾟ体" pitchFamily="50" charset="-128"/>
            </a:endParaRPr>
          </a:p>
          <a:p>
            <a:pPr>
              <a:lnSpc>
                <a:spcPct val="120000"/>
              </a:lnSpc>
            </a:pPr>
            <a:r>
              <a:rPr lang="en-US" altLang="ja-JP" sz="2000" baseline="0" dirty="0" err="1" smtClean="0">
                <a:solidFill>
                  <a:schemeClr val="bg1"/>
                </a:solidFill>
                <a:latin typeface="HGS創英角ﾎﾟｯﾌﾟ体" pitchFamily="50" charset="-128"/>
                <a:ea typeface="HGS創英角ﾎﾟｯﾌﾟ体" pitchFamily="50" charset="-128"/>
              </a:rPr>
              <a:t>Pb+Pb</a:t>
            </a:r>
            <a:r>
              <a:rPr lang="ja-JP" altLang="en-US" sz="2000" baseline="0" dirty="0">
                <a:solidFill>
                  <a:schemeClr val="bg1"/>
                </a:solidFill>
                <a:latin typeface="HGS創英角ﾎﾟｯﾌﾟ体" pitchFamily="50" charset="-128"/>
                <a:ea typeface="HGS創英角ﾎﾟｯﾌﾟ体" pitchFamily="50" charset="-128"/>
              </a:rPr>
              <a:t>　</a:t>
            </a:r>
            <a:r>
              <a:rPr lang="en-US" altLang="ja-JP" sz="2000" dirty="0" smtClean="0">
                <a:solidFill>
                  <a:schemeClr val="bg1"/>
                </a:solidFill>
                <a:latin typeface="HGS創英角ﾎﾟｯﾌﾟ体" pitchFamily="50" charset="-128"/>
                <a:ea typeface="HGS創英角ﾎﾟｯﾌﾟ体" pitchFamily="50" charset="-128"/>
                <a:sym typeface="Symbol"/>
              </a:rPr>
              <a:t>s</a:t>
            </a:r>
            <a:r>
              <a:rPr lang="en-US" altLang="ja-JP" sz="2000" baseline="-25000" dirty="0" smtClean="0">
                <a:solidFill>
                  <a:schemeClr val="bg1"/>
                </a:solidFill>
                <a:latin typeface="HGS創英角ﾎﾟｯﾌﾟ体" pitchFamily="50" charset="-128"/>
                <a:ea typeface="HGS創英角ﾎﾟｯﾌﾟ体" pitchFamily="50" charset="-128"/>
                <a:sym typeface="Symbol"/>
              </a:rPr>
              <a:t>NN</a:t>
            </a:r>
            <a:r>
              <a:rPr lang="en-US" altLang="ja-JP" sz="2000" dirty="0" smtClean="0">
                <a:solidFill>
                  <a:schemeClr val="bg1"/>
                </a:solidFill>
                <a:latin typeface="HGS創英角ﾎﾟｯﾌﾟ体" pitchFamily="50" charset="-128"/>
                <a:ea typeface="HGS創英角ﾎﾟｯﾌﾟ体" pitchFamily="50" charset="-128"/>
                <a:sym typeface="Symbol"/>
              </a:rPr>
              <a:t>=</a:t>
            </a:r>
            <a:r>
              <a:rPr lang="en-US" altLang="ja-JP" sz="2000" baseline="0" dirty="0" smtClean="0">
                <a:solidFill>
                  <a:schemeClr val="bg1"/>
                </a:solidFill>
                <a:latin typeface="HGS創英角ﾎﾟｯﾌﾟ体" pitchFamily="50" charset="-128"/>
                <a:ea typeface="HGS創英角ﾎﾟｯﾌﾟ体" pitchFamily="50" charset="-128"/>
              </a:rPr>
              <a:t>5.5 </a:t>
            </a:r>
            <a:r>
              <a:rPr lang="en-US" altLang="ja-JP" sz="2000" baseline="0" dirty="0" err="1">
                <a:solidFill>
                  <a:schemeClr val="bg1"/>
                </a:solidFill>
                <a:latin typeface="HGS創英角ﾎﾟｯﾌﾟ体" pitchFamily="50" charset="-128"/>
                <a:ea typeface="HGS創英角ﾎﾟｯﾌﾟ体" pitchFamily="50" charset="-128"/>
              </a:rPr>
              <a:t>TeV</a:t>
            </a:r>
            <a:r>
              <a:rPr lang="en-US" altLang="ja-JP" sz="2000" baseline="0" dirty="0">
                <a:solidFill>
                  <a:schemeClr val="bg1"/>
                </a:solidFill>
                <a:latin typeface="HGS創英角ﾎﾟｯﾌﾟ体" pitchFamily="50" charset="-128"/>
                <a:ea typeface="HGS創英角ﾎﾟｯﾌﾟ体" pitchFamily="50" charset="-128"/>
              </a:rPr>
              <a:t>/A</a:t>
            </a:r>
          </a:p>
        </p:txBody>
      </p:sp>
      <p:sp>
        <p:nvSpPr>
          <p:cNvPr id="116747" name="Text Box 11"/>
          <p:cNvSpPr txBox="1">
            <a:spLocks noChangeArrowheads="1"/>
          </p:cNvSpPr>
          <p:nvPr/>
        </p:nvSpPr>
        <p:spPr bwMode="auto">
          <a:xfrm>
            <a:off x="4859338" y="4941888"/>
            <a:ext cx="1250950" cy="274637"/>
          </a:xfrm>
          <a:prstGeom prst="rect">
            <a:avLst/>
          </a:prstGeom>
          <a:noFill/>
          <a:ln w="9525">
            <a:noFill/>
            <a:miter lim="800000"/>
            <a:headEnd/>
            <a:tailEnd/>
          </a:ln>
          <a:effectLst/>
        </p:spPr>
        <p:txBody>
          <a:bodyPr wrap="none">
            <a:spAutoFit/>
          </a:bodyPr>
          <a:lstStyle/>
          <a:p>
            <a:r>
              <a:rPr lang="ja-JP" altLang="en-US" sz="1200" baseline="0">
                <a:solidFill>
                  <a:srgbClr val="FFFF00"/>
                </a:solidFill>
                <a:latin typeface="HGS創英角ｺﾞｼｯｸUB" pitchFamily="50" charset="-128"/>
                <a:ea typeface="HGS創英角ｺﾞｼｯｸUB" pitchFamily="50" charset="-128"/>
              </a:rPr>
              <a:t>ＡＴＬＡＳ実験</a:t>
            </a:r>
          </a:p>
        </p:txBody>
      </p:sp>
      <p:sp>
        <p:nvSpPr>
          <p:cNvPr id="116748" name="Text Box 12"/>
          <p:cNvSpPr txBox="1">
            <a:spLocks noChangeArrowheads="1"/>
          </p:cNvSpPr>
          <p:nvPr/>
        </p:nvSpPr>
        <p:spPr bwMode="auto">
          <a:xfrm>
            <a:off x="1835150" y="5445125"/>
            <a:ext cx="1250950" cy="274638"/>
          </a:xfrm>
          <a:prstGeom prst="rect">
            <a:avLst/>
          </a:prstGeom>
          <a:noFill/>
          <a:ln w="9525">
            <a:noFill/>
            <a:miter lim="800000"/>
            <a:headEnd/>
            <a:tailEnd/>
          </a:ln>
          <a:effectLst/>
        </p:spPr>
        <p:txBody>
          <a:bodyPr wrap="none">
            <a:spAutoFit/>
          </a:bodyPr>
          <a:lstStyle/>
          <a:p>
            <a:r>
              <a:rPr lang="ja-JP" altLang="en-US" sz="1200" baseline="0">
                <a:solidFill>
                  <a:srgbClr val="FFFF00"/>
                </a:solidFill>
                <a:latin typeface="HGS創英角ｺﾞｼｯｸUB" pitchFamily="50" charset="-128"/>
                <a:ea typeface="HGS創英角ｺﾞｼｯｸUB" pitchFamily="50" charset="-128"/>
              </a:rPr>
              <a:t>ＡＬＩＣＥ実験</a:t>
            </a:r>
          </a:p>
        </p:txBody>
      </p:sp>
      <p:sp>
        <p:nvSpPr>
          <p:cNvPr id="116749" name="Text Box 13"/>
          <p:cNvSpPr txBox="1">
            <a:spLocks noChangeArrowheads="1"/>
          </p:cNvSpPr>
          <p:nvPr/>
        </p:nvSpPr>
        <p:spPr bwMode="auto">
          <a:xfrm>
            <a:off x="3419475" y="2565400"/>
            <a:ext cx="946150" cy="274638"/>
          </a:xfrm>
          <a:prstGeom prst="rect">
            <a:avLst/>
          </a:prstGeom>
          <a:noFill/>
          <a:ln w="9525">
            <a:noFill/>
            <a:miter lim="800000"/>
            <a:headEnd/>
            <a:tailEnd/>
          </a:ln>
          <a:effectLst/>
        </p:spPr>
        <p:txBody>
          <a:bodyPr wrap="none">
            <a:spAutoFit/>
          </a:bodyPr>
          <a:lstStyle/>
          <a:p>
            <a:r>
              <a:rPr lang="ja-JP" altLang="en-US" sz="1200" baseline="0">
                <a:solidFill>
                  <a:srgbClr val="FFFF00"/>
                </a:solidFill>
                <a:latin typeface="HGS創英角ｺﾞｼｯｸUB" pitchFamily="50" charset="-128"/>
                <a:ea typeface="HGS創英角ｺﾞｼｯｸUB" pitchFamily="50" charset="-128"/>
              </a:rPr>
              <a:t>ＣＭＳ実験</a:t>
            </a:r>
          </a:p>
        </p:txBody>
      </p:sp>
      <p:sp>
        <p:nvSpPr>
          <p:cNvPr id="116750" name="Text Box 14"/>
          <p:cNvSpPr txBox="1">
            <a:spLocks noChangeArrowheads="1"/>
          </p:cNvSpPr>
          <p:nvPr/>
        </p:nvSpPr>
        <p:spPr bwMode="auto">
          <a:xfrm>
            <a:off x="6588125" y="4437063"/>
            <a:ext cx="1193800" cy="274637"/>
          </a:xfrm>
          <a:prstGeom prst="rect">
            <a:avLst/>
          </a:prstGeom>
          <a:noFill/>
          <a:ln w="9525">
            <a:noFill/>
            <a:miter lim="800000"/>
            <a:headEnd/>
            <a:tailEnd/>
          </a:ln>
          <a:effectLst/>
        </p:spPr>
        <p:txBody>
          <a:bodyPr wrap="none">
            <a:spAutoFit/>
          </a:bodyPr>
          <a:lstStyle/>
          <a:p>
            <a:r>
              <a:rPr lang="ja-JP" altLang="en-US" sz="1200" baseline="0">
                <a:solidFill>
                  <a:srgbClr val="FFFF00"/>
                </a:solidFill>
                <a:latin typeface="HGS創英角ｺﾞｼｯｸUB" pitchFamily="50" charset="-128"/>
                <a:ea typeface="HGS創英角ｺﾞｼｯｸUB" pitchFamily="50" charset="-128"/>
              </a:rPr>
              <a:t>ＬＨＣ</a:t>
            </a:r>
            <a:r>
              <a:rPr lang="en-US" altLang="ja-JP" sz="1200" baseline="0">
                <a:solidFill>
                  <a:srgbClr val="FFFF00"/>
                </a:solidFill>
                <a:latin typeface="HGS創英角ｺﾞｼｯｸUB" pitchFamily="50" charset="-128"/>
                <a:ea typeface="HGS創英角ｺﾞｼｯｸUB" pitchFamily="50" charset="-128"/>
              </a:rPr>
              <a:t>-</a:t>
            </a:r>
            <a:r>
              <a:rPr lang="ja-JP" altLang="en-US" sz="1200" baseline="0">
                <a:solidFill>
                  <a:srgbClr val="FFFF00"/>
                </a:solidFill>
                <a:latin typeface="HGS創英角ｺﾞｼｯｸUB" pitchFamily="50" charset="-128"/>
                <a:ea typeface="HGS創英角ｺﾞｼｯｸUB" pitchFamily="50" charset="-128"/>
              </a:rPr>
              <a:t>ｂ実験</a:t>
            </a:r>
          </a:p>
        </p:txBody>
      </p:sp>
      <p:graphicFrame>
        <p:nvGraphicFramePr>
          <p:cNvPr id="116751" name="Object 15"/>
          <p:cNvGraphicFramePr>
            <a:graphicFrameLocks noChangeAspect="1"/>
          </p:cNvGraphicFramePr>
          <p:nvPr/>
        </p:nvGraphicFramePr>
        <p:xfrm>
          <a:off x="6588125" y="3429000"/>
          <a:ext cx="1079500" cy="877888"/>
        </p:xfrm>
        <a:graphic>
          <a:graphicData uri="http://schemas.openxmlformats.org/presentationml/2006/ole">
            <p:oleObj spid="_x0000_s2050" name="Image" r:id="rId7" imgW="1231746" imgH="1002821" progId="">
              <p:embed/>
            </p:oleObj>
          </a:graphicData>
        </a:graphic>
      </p:graphicFrame>
      <p:pic>
        <p:nvPicPr>
          <p:cNvPr id="116752" name="Picture 16" descr="alice_detector"/>
          <p:cNvPicPr>
            <a:picLocks noChangeAspect="1" noChangeArrowheads="1"/>
          </p:cNvPicPr>
          <p:nvPr/>
        </p:nvPicPr>
        <p:blipFill>
          <a:blip r:embed="rId8" cstate="print"/>
          <a:srcRect/>
          <a:stretch>
            <a:fillRect/>
          </a:stretch>
        </p:blipFill>
        <p:spPr bwMode="auto">
          <a:xfrm>
            <a:off x="1763713" y="5734050"/>
            <a:ext cx="1439862" cy="874713"/>
          </a:xfrm>
          <a:prstGeom prst="rect">
            <a:avLst/>
          </a:prstGeom>
          <a:noFill/>
        </p:spPr>
      </p:pic>
      <p:sp>
        <p:nvSpPr>
          <p:cNvPr id="116753" name="Text Box 17"/>
          <p:cNvSpPr txBox="1">
            <a:spLocks noChangeArrowheads="1"/>
          </p:cNvSpPr>
          <p:nvPr/>
        </p:nvSpPr>
        <p:spPr bwMode="auto">
          <a:xfrm>
            <a:off x="250825" y="1676400"/>
            <a:ext cx="7370672" cy="400110"/>
          </a:xfrm>
          <a:prstGeom prst="rect">
            <a:avLst/>
          </a:prstGeom>
          <a:noFill/>
          <a:ln w="9525">
            <a:noFill/>
            <a:miter lim="800000"/>
            <a:headEnd/>
            <a:tailEnd/>
          </a:ln>
          <a:effectLst/>
        </p:spPr>
        <p:txBody>
          <a:bodyPr wrap="none">
            <a:spAutoFit/>
          </a:bodyPr>
          <a:lstStyle/>
          <a:p>
            <a:r>
              <a:rPr lang="en-US" altLang="ja-JP" sz="2000" baseline="0" dirty="0" smtClean="0">
                <a:solidFill>
                  <a:srgbClr val="FFFF00"/>
                </a:solidFill>
                <a:latin typeface="Arial Black" pitchFamily="34" charset="0"/>
              </a:rPr>
              <a:t>Energy</a:t>
            </a:r>
            <a:r>
              <a:rPr lang="ja-JP" altLang="en-US" sz="2000" baseline="0" dirty="0">
                <a:solidFill>
                  <a:srgbClr val="FFFF00"/>
                </a:solidFill>
                <a:latin typeface="Arial Black" pitchFamily="34" charset="0"/>
              </a:rPr>
              <a:t>　</a:t>
            </a:r>
            <a:r>
              <a:rPr lang="en-US" altLang="ja-JP" sz="2000" baseline="0" dirty="0">
                <a:solidFill>
                  <a:srgbClr val="FFFF00"/>
                </a:solidFill>
                <a:latin typeface="Arial Black" pitchFamily="34" charset="0"/>
              </a:rPr>
              <a:t>LHC = 28 x RHIC =320 x SPS = 1000 x AGS</a:t>
            </a:r>
          </a:p>
        </p:txBody>
      </p:sp>
      <p:sp>
        <p:nvSpPr>
          <p:cNvPr id="20" name="フッター プレースホルダ 19"/>
          <p:cNvSpPr>
            <a:spLocks noGrp="1"/>
          </p:cNvSpPr>
          <p:nvPr>
            <p:ph type="ftr" sz="quarter" idx="11"/>
          </p:nvPr>
        </p:nvSpPr>
        <p:spPr>
          <a:xfrm>
            <a:off x="5857884" y="0"/>
            <a:ext cx="2286016" cy="457200"/>
          </a:xfrm>
        </p:spPr>
        <p:txBody>
          <a:bodyPr/>
          <a:lstStyle/>
          <a:p>
            <a:r>
              <a:rPr kumimoji="1" lang="en-US" altLang="ja-JP" dirty="0" smtClean="0"/>
              <a:t>Heavy Ion Pub 2009/11/20 </a:t>
            </a:r>
            <a:r>
              <a:rPr kumimoji="1" lang="en-US" altLang="ja-JP" dirty="0" err="1" smtClean="0"/>
              <a:t>H.Torii</a:t>
            </a:r>
            <a:endParaRPr kumimoji="1" lang="ja-JP" alt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http://mediaarchive.cern.ch/MediaArchive/Photo/Public/2008/0802025/0802025_03/0802025_03-A4-at-144-dpi.jpg"/>
          <p:cNvPicPr>
            <a:picLocks noChangeAspect="1" noChangeArrowheads="1"/>
          </p:cNvPicPr>
          <p:nvPr/>
        </p:nvPicPr>
        <p:blipFill>
          <a:blip r:embed="rId3" cstate="print"/>
          <a:srcRect/>
          <a:stretch>
            <a:fillRect/>
          </a:stretch>
        </p:blipFill>
        <p:spPr bwMode="auto">
          <a:xfrm>
            <a:off x="500063" y="928688"/>
            <a:ext cx="8286750" cy="5595937"/>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857250" y="857250"/>
            <a:ext cx="7572375" cy="5702300"/>
          </a:xfrm>
          <a:prstGeom prst="rect">
            <a:avLst/>
          </a:prstGeom>
          <a:noFill/>
          <a:ln w="9525">
            <a:noFill/>
            <a:miter lim="800000"/>
            <a:headEnd/>
            <a:tailEnd/>
          </a:ln>
        </p:spPr>
      </p:pic>
      <p:sp>
        <p:nvSpPr>
          <p:cNvPr id="32770" name="Rectangle 2"/>
          <p:cNvSpPr>
            <a:spLocks noGrp="1" noChangeArrowheads="1"/>
          </p:cNvSpPr>
          <p:nvPr>
            <p:ph type="title" idx="4294967295"/>
          </p:nvPr>
        </p:nvSpPr>
        <p:spPr>
          <a:xfrm>
            <a:off x="500034" y="357166"/>
            <a:ext cx="5429250" cy="603250"/>
          </a:xfrm>
        </p:spPr>
        <p:txBody>
          <a:bodyPr>
            <a:normAutofit fontScale="90000"/>
          </a:bodyPr>
          <a:lstStyle/>
          <a:p>
            <a:pPr eaLnBrk="1" hangingPunct="1">
              <a:defRPr/>
            </a:pPr>
            <a:r>
              <a:rPr lang="en-US" altLang="ja-JP" dirty="0" smtClean="0">
                <a:solidFill>
                  <a:schemeClr val="tx1"/>
                </a:solidFill>
              </a:rPr>
              <a:t>ALICE at Point-2</a:t>
            </a:r>
          </a:p>
        </p:txBody>
      </p:sp>
      <p:grpSp>
        <p:nvGrpSpPr>
          <p:cNvPr id="2" name="Group 15"/>
          <p:cNvGrpSpPr>
            <a:grpSpLocks/>
          </p:cNvGrpSpPr>
          <p:nvPr/>
        </p:nvGrpSpPr>
        <p:grpSpPr bwMode="auto">
          <a:xfrm>
            <a:off x="857250" y="857250"/>
            <a:ext cx="7572375" cy="5715000"/>
            <a:chOff x="2880" y="2296"/>
            <a:chExt cx="4627" cy="3453"/>
          </a:xfrm>
        </p:grpSpPr>
        <p:pic>
          <p:nvPicPr>
            <p:cNvPr id="20491" name="Picture 6" descr="AliceA4"/>
            <p:cNvPicPr>
              <a:picLocks noChangeAspect="1" noChangeArrowheads="1"/>
            </p:cNvPicPr>
            <p:nvPr/>
          </p:nvPicPr>
          <p:blipFill>
            <a:blip r:embed="rId5" cstate="print"/>
            <a:srcRect l="5775" t="9358" r="14436" b="9358"/>
            <a:stretch>
              <a:fillRect/>
            </a:stretch>
          </p:blipFill>
          <p:spPr bwMode="auto">
            <a:xfrm>
              <a:off x="2880" y="2296"/>
              <a:ext cx="4627" cy="3453"/>
            </a:xfrm>
            <a:prstGeom prst="rect">
              <a:avLst/>
            </a:prstGeom>
            <a:noFill/>
            <a:ln w="25400">
              <a:noFill/>
              <a:miter lim="800000"/>
              <a:headEnd/>
              <a:tailEnd/>
            </a:ln>
          </p:spPr>
        </p:pic>
        <p:sp>
          <p:nvSpPr>
            <p:cNvPr id="20492" name="Rectangle 13"/>
            <p:cNvSpPr>
              <a:spLocks noChangeArrowheads="1"/>
            </p:cNvSpPr>
            <p:nvPr/>
          </p:nvSpPr>
          <p:spPr bwMode="auto">
            <a:xfrm>
              <a:off x="3742" y="2341"/>
              <a:ext cx="3319" cy="500"/>
            </a:xfrm>
            <a:prstGeom prst="rect">
              <a:avLst/>
            </a:prstGeom>
            <a:noFill/>
            <a:ln w="25400">
              <a:noFill/>
              <a:miter lim="800000"/>
              <a:headEnd/>
              <a:tailEnd/>
            </a:ln>
          </p:spPr>
          <p:txBody>
            <a:bodyPr wrap="none">
              <a:spAutoFit/>
            </a:bodyPr>
            <a:lstStyle/>
            <a:p>
              <a:r>
                <a:rPr lang="en-US" altLang="ja-JP" sz="2800">
                  <a:solidFill>
                    <a:schemeClr val="bg1"/>
                  </a:solidFill>
                  <a:latin typeface="Arial Black" pitchFamily="34" charset="0"/>
                </a:rPr>
                <a:t>The ALICE Experiment</a:t>
              </a:r>
            </a:p>
            <a:p>
              <a:r>
                <a:rPr lang="en-US" altLang="ja-JP">
                  <a:solidFill>
                    <a:schemeClr val="bg1"/>
                  </a:solidFill>
                  <a:latin typeface="Arial Narrow" pitchFamily="34" charset="0"/>
                </a:rPr>
                <a:t>30 countries, 97 institutions, ~1,015 members as of Jan.2007</a:t>
              </a:r>
            </a:p>
          </p:txBody>
        </p:sp>
      </p:grpSp>
      <p:grpSp>
        <p:nvGrpSpPr>
          <p:cNvPr id="3" name="グループ化 12"/>
          <p:cNvGrpSpPr>
            <a:grpSpLocks/>
          </p:cNvGrpSpPr>
          <p:nvPr/>
        </p:nvGrpSpPr>
        <p:grpSpPr bwMode="auto">
          <a:xfrm>
            <a:off x="5429250" y="4214813"/>
            <a:ext cx="3313113" cy="2378075"/>
            <a:chOff x="4929190" y="4071942"/>
            <a:chExt cx="3313113" cy="2378075"/>
          </a:xfrm>
        </p:grpSpPr>
        <p:pic>
          <p:nvPicPr>
            <p:cNvPr id="20489" name="Picture 10" descr="toru"/>
            <p:cNvPicPr>
              <a:picLocks noChangeAspect="1" noChangeArrowheads="1"/>
            </p:cNvPicPr>
            <p:nvPr/>
          </p:nvPicPr>
          <p:blipFill>
            <a:blip r:embed="rId6" cstate="print"/>
            <a:srcRect/>
            <a:stretch>
              <a:fillRect/>
            </a:stretch>
          </p:blipFill>
          <p:spPr bwMode="auto">
            <a:xfrm>
              <a:off x="4929190" y="4071942"/>
              <a:ext cx="3313113" cy="2378075"/>
            </a:xfrm>
            <a:prstGeom prst="rect">
              <a:avLst/>
            </a:prstGeom>
            <a:noFill/>
            <a:ln w="9525">
              <a:noFill/>
              <a:miter lim="800000"/>
              <a:headEnd/>
              <a:tailEnd/>
            </a:ln>
          </p:spPr>
        </p:pic>
        <p:sp>
          <p:nvSpPr>
            <p:cNvPr id="20490" name="Text Box 11"/>
            <p:cNvSpPr txBox="1">
              <a:spLocks noChangeArrowheads="1"/>
            </p:cNvSpPr>
            <p:nvPr/>
          </p:nvSpPr>
          <p:spPr bwMode="auto">
            <a:xfrm>
              <a:off x="4929190" y="4071942"/>
              <a:ext cx="2441106" cy="380087"/>
            </a:xfrm>
            <a:prstGeom prst="rect">
              <a:avLst/>
            </a:prstGeom>
            <a:solidFill>
              <a:srgbClr val="FFFF99">
                <a:alpha val="56078"/>
              </a:srgbClr>
            </a:solidFill>
            <a:ln w="12700">
              <a:solidFill>
                <a:schemeClr val="tx1"/>
              </a:solidFill>
              <a:miter lim="800000"/>
              <a:headEnd/>
              <a:tailEnd/>
            </a:ln>
          </p:spPr>
          <p:txBody>
            <a:bodyPr wrap="none" lIns="92075" tIns="46038" rIns="92075" bIns="46038">
              <a:spAutoFit/>
            </a:bodyPr>
            <a:lstStyle/>
            <a:p>
              <a:pPr algn="ctr" eaLnBrk="0" hangingPunct="0"/>
              <a:r>
                <a:rPr kumimoji="0" lang="en-US" altLang="ja-JP" b="1">
                  <a:solidFill>
                    <a:schemeClr val="hlink"/>
                  </a:solidFill>
                  <a:latin typeface="Times New Roman" pitchFamily="18" charset="0"/>
                </a:rPr>
                <a:t>1000</a:t>
              </a:r>
              <a:r>
                <a:rPr kumimoji="0" lang="en-US" altLang="ja-JP" b="1" baseline="30000">
                  <a:solidFill>
                    <a:schemeClr val="hlink"/>
                  </a:solidFill>
                  <a:latin typeface="Times New Roman" pitchFamily="18" charset="0"/>
                </a:rPr>
                <a:t>th</a:t>
              </a:r>
              <a:r>
                <a:rPr kumimoji="0" lang="en-US" altLang="ja-JP">
                  <a:solidFill>
                    <a:schemeClr val="hlink"/>
                  </a:solidFill>
                  <a:latin typeface="Times New Roman" pitchFamily="18" charset="0"/>
                </a:rPr>
                <a:t> </a:t>
              </a:r>
              <a:r>
                <a:rPr kumimoji="0" lang="en-US" altLang="ja-JP" b="1">
                  <a:latin typeface="Times New Roman" pitchFamily="18" charset="0"/>
                </a:rPr>
                <a:t>ALICE member</a:t>
              </a:r>
            </a:p>
          </p:txBody>
        </p:sp>
      </p:grpSp>
      <p:pic>
        <p:nvPicPr>
          <p:cNvPr id="32776" name="Picture 8" descr="tota3d"/>
          <p:cNvPicPr>
            <a:picLocks noChangeAspect="1" noChangeArrowheads="1"/>
          </p:cNvPicPr>
          <p:nvPr/>
        </p:nvPicPr>
        <p:blipFill>
          <a:blip r:embed="rId7" cstate="print"/>
          <a:srcRect/>
          <a:stretch>
            <a:fillRect/>
          </a:stretch>
        </p:blipFill>
        <p:spPr bwMode="auto">
          <a:xfrm>
            <a:off x="1357313" y="928688"/>
            <a:ext cx="6188075" cy="5715000"/>
          </a:xfrm>
          <a:prstGeom prst="rect">
            <a:avLst/>
          </a:prstGeom>
          <a:noFill/>
          <a:ln w="9525">
            <a:noFill/>
            <a:miter lim="800000"/>
            <a:headEnd/>
            <a:tailEnd/>
          </a:ln>
        </p:spPr>
      </p:pic>
      <p:pic>
        <p:nvPicPr>
          <p:cNvPr id="5" name="Picture 5" descr="aerialview"/>
          <p:cNvPicPr>
            <a:picLocks noChangeAspect="1" noChangeArrowheads="1"/>
          </p:cNvPicPr>
          <p:nvPr/>
        </p:nvPicPr>
        <p:blipFill>
          <a:blip r:embed="rId8" cstate="print"/>
          <a:srcRect/>
          <a:stretch>
            <a:fillRect/>
          </a:stretch>
        </p:blipFill>
        <p:spPr bwMode="auto">
          <a:xfrm>
            <a:off x="285750" y="857250"/>
            <a:ext cx="8532813" cy="5715000"/>
          </a:xfrm>
          <a:prstGeom prst="rect">
            <a:avLst/>
          </a:prstGeom>
          <a:noFill/>
          <a:ln w="9525">
            <a:noFill/>
            <a:miter lim="800000"/>
            <a:headEnd/>
            <a:tailEnd/>
          </a:ln>
        </p:spPr>
      </p:pic>
      <p:sp>
        <p:nvSpPr>
          <p:cNvPr id="13" name="スライド番号プレースホルダ 12"/>
          <p:cNvSpPr>
            <a:spLocks noGrp="1"/>
          </p:cNvSpPr>
          <p:nvPr>
            <p:ph type="sldNum" sz="quarter" idx="12"/>
          </p:nvPr>
        </p:nvSpPr>
        <p:spPr/>
        <p:txBody>
          <a:bodyPr/>
          <a:lstStyle/>
          <a:p>
            <a:fld id="{D2D8002D-B5B0-4BAC-B1F6-782DDCCE6D9C}" type="slidenum">
              <a:rPr kumimoji="1" lang="ja-JP" altLang="en-US" smtClean="0"/>
              <a:pPr/>
              <a:t>33</a:t>
            </a:fld>
            <a:endParaRPr kumimoji="1" lang="ja-JP" altLang="en-US"/>
          </a:p>
        </p:txBody>
      </p:sp>
      <p:sp>
        <p:nvSpPr>
          <p:cNvPr id="14" name="フッター プレースホルダ 13"/>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nodeType="clickEffect">
                                  <p:stCondLst>
                                    <p:cond delay="0"/>
                                  </p:stCondLst>
                                  <p:childTnLst>
                                    <p:animEffect transition="out" filter="wheel(4)">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4" fill="hold" nodeType="clickEffect">
                                  <p:stCondLst>
                                    <p:cond delay="0"/>
                                  </p:stCondLst>
                                  <p:childTnLst>
                                    <p:animEffect transition="out" filter="wheel(4)">
                                      <p:cBhvr>
                                        <p:cTn id="11" dur="2000"/>
                                        <p:tgtEl>
                                          <p:spTgt spid="32776"/>
                                        </p:tgtEl>
                                      </p:cBhvr>
                                    </p:animEffect>
                                    <p:set>
                                      <p:cBhvr>
                                        <p:cTn id="12" dur="1" fill="hold">
                                          <p:stCondLst>
                                            <p:cond delay="1999"/>
                                          </p:stCondLst>
                                        </p:cTn>
                                        <p:tgtEl>
                                          <p:spTgt spid="3277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from="(-#ppt_w/2)" to="(#ppt_x)" calcmode="lin" valueType="num">
                                      <p:cBhvr>
                                        <p:cTn id="20" dur="600" fill="hold">
                                          <p:stCondLst>
                                            <p:cond delay="0"/>
                                          </p:stCondLst>
                                        </p:cTn>
                                        <p:tgtEl>
                                          <p:spTgt spid="3"/>
                                        </p:tgtEl>
                                        <p:attrNameLst>
                                          <p:attrName>ppt_x</p:attrName>
                                        </p:attrNameLst>
                                      </p:cBhvr>
                                    </p:anim>
                                    <p:anim from="0" to="-1.0" calcmode="lin" valueType="num">
                                      <p:cBhvr>
                                        <p:cTn id="21" dur="200" decel="50000" autoRev="1" fill="hold">
                                          <p:stCondLst>
                                            <p:cond delay="600"/>
                                          </p:stCondLst>
                                        </p:cTn>
                                        <p:tgtEl>
                                          <p:spTgt spid="3"/>
                                        </p:tgtEl>
                                        <p:attrNameLst>
                                          <p:attrName>xshear</p:attrName>
                                        </p:attrNameLst>
                                      </p:cBhvr>
                                    </p:anim>
                                    <p:animScale>
                                      <p:cBhvr>
                                        <p:cTn id="22" dur="200" decel="100000" autoRev="1" fill="hold">
                                          <p:stCondLst>
                                            <p:cond delay="600"/>
                                          </p:stCondLst>
                                        </p:cTn>
                                        <p:tgtEl>
                                          <p:spTgt spid="3"/>
                                        </p:tgtEl>
                                      </p:cBhvr>
                                      <p:from x="100000" y="100000"/>
                                      <p:to x="80000" y="100000"/>
                                    </p:animScale>
                                    <p:anim by="(#ppt_h/3+#ppt_w*0.1)" calcmode="lin" valueType="num">
                                      <p:cBhvr additive="sum">
                                        <p:cTn id="23" dur="200" decel="100000" autoRev="1" fill="hold">
                                          <p:stCondLst>
                                            <p:cond delay="600"/>
                                          </p:stCondLst>
                                        </p:cTn>
                                        <p:tgtEl>
                                          <p:spTgt spid="3"/>
                                        </p:tgtEl>
                                        <p:attrNameLst>
                                          <p:attrName>ppt_x</p:attrName>
                                        </p:attrNameLst>
                                      </p:cBhvr>
                                    </p:anim>
                                  </p:childTnLst>
                                </p:cTn>
                              </p:par>
                              <p:par>
                                <p:cTn id="24" presetID="10" presetClass="entr" presetSubtype="0" fill="hold" nodeType="withEffect">
                                  <p:stCondLst>
                                    <p:cond delay="0"/>
                                  </p:stCondLst>
                                  <p:childTnLst>
                                    <p:set>
                                      <p:cBhvr>
                                        <p:cTn id="25" dur="1" fill="hold">
                                          <p:stCondLst>
                                            <p:cond delay="0"/>
                                          </p:stCondLst>
                                        </p:cTn>
                                        <p:tgtEl>
                                          <p:spTgt spid="158724"/>
                                        </p:tgtEl>
                                        <p:attrNameLst>
                                          <p:attrName>style.visibility</p:attrName>
                                        </p:attrNameLst>
                                      </p:cBhvr>
                                      <p:to>
                                        <p:strVal val="visible"/>
                                      </p:to>
                                    </p:set>
                                    <p:animEffect transition="in" filter="fade">
                                      <p:cBhvr>
                                        <p:cTn id="26" dur="2000"/>
                                        <p:tgtEl>
                                          <p:spTgt spid="1587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000"/>
                                        <p:tgtEl>
                                          <p:spTgt spid="2"/>
                                        </p:tgtEl>
                                      </p:cBhvr>
                                    </p:animEffect>
                                    <p:set>
                                      <p:cBhvr>
                                        <p:cTn id="31" dur="1" fill="hold">
                                          <p:stCondLst>
                                            <p:cond delay="1999"/>
                                          </p:stCondLst>
                                        </p:cTn>
                                        <p:tgtEl>
                                          <p:spTgt spid="2"/>
                                        </p:tgtEl>
                                        <p:attrNameLst>
                                          <p:attrName>style.visibility</p:attrName>
                                        </p:attrNameLst>
                                      </p:cBhvr>
                                      <p:to>
                                        <p:strVal val="hidden"/>
                                      </p:to>
                                    </p:set>
                                  </p:childTnLst>
                                </p:cTn>
                              </p:par>
                              <p:par>
                                <p:cTn id="32" presetID="58" presetClass="exit" presetSubtype="0" decel="100000" fill="hold" nodeType="withEffect">
                                  <p:stCondLst>
                                    <p:cond delay="0"/>
                                  </p:stCondLst>
                                  <p:childTnLst>
                                    <p:anim calcmode="lin" valueType="num">
                                      <p:cBhvr>
                                        <p:cTn id="33" dur="500"/>
                                        <p:tgtEl>
                                          <p:spTgt spid="3"/>
                                        </p:tgtEl>
                                        <p:attrNameLst>
                                          <p:attrName>ppt_w</p:attrName>
                                        </p:attrNameLst>
                                      </p:cBhvr>
                                      <p:tavLst>
                                        <p:tav tm="0">
                                          <p:val>
                                            <p:strVal val="ppt_w"/>
                                          </p:val>
                                        </p:tav>
                                        <p:tav tm="100000">
                                          <p:val>
                                            <p:strVal val="ppt_w*2.5"/>
                                          </p:val>
                                        </p:tav>
                                      </p:tavLst>
                                    </p:anim>
                                    <p:anim calcmode="lin" valueType="num">
                                      <p:cBhvr>
                                        <p:cTn id="34" dur="500"/>
                                        <p:tgtEl>
                                          <p:spTgt spid="3"/>
                                        </p:tgtEl>
                                        <p:attrNameLst>
                                          <p:attrName>ppt_h</p:attrName>
                                        </p:attrNameLst>
                                      </p:cBhvr>
                                      <p:tavLst>
                                        <p:tav tm="0">
                                          <p:val>
                                            <p:strVal val="ppt_h"/>
                                          </p:val>
                                        </p:tav>
                                        <p:tav tm="100000">
                                          <p:val>
                                            <p:strVal val="ppt_h*0.01"/>
                                          </p:val>
                                        </p:tav>
                                      </p:tavLst>
                                    </p:anim>
                                    <p:anim calcmode="lin" valueType="num">
                                      <p:cBhvr>
                                        <p:cTn id="35" dur="500"/>
                                        <p:tgtEl>
                                          <p:spTgt spid="3"/>
                                        </p:tgtEl>
                                        <p:attrNameLst>
                                          <p:attrName>ppt_x</p:attrName>
                                        </p:attrNameLst>
                                      </p:cBhvr>
                                      <p:tavLst>
                                        <p:tav tm="0">
                                          <p:val>
                                            <p:strVal val="ppt_x"/>
                                          </p:val>
                                        </p:tav>
                                        <p:tav tm="100000">
                                          <p:val>
                                            <p:strVal val="ppt_x"/>
                                          </p:val>
                                        </p:tav>
                                      </p:tavLst>
                                    </p:anim>
                                    <p:anim calcmode="lin" valueType="num">
                                      <p:cBhvr>
                                        <p:cTn id="36" dur="500"/>
                                        <p:tgtEl>
                                          <p:spTgt spid="3"/>
                                        </p:tgtEl>
                                        <p:attrNameLst>
                                          <p:attrName>ppt_y</p:attrName>
                                        </p:attrNameLst>
                                      </p:cBhvr>
                                      <p:tavLst>
                                        <p:tav tm="0">
                                          <p:val>
                                            <p:strVal val="ppt_y"/>
                                          </p:val>
                                        </p:tav>
                                        <p:tav tm="100000">
                                          <p:val>
                                            <p:strVal val="ppt_h+1"/>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7716"/>
                                        </p:tgtEl>
                                        <p:attrNameLst>
                                          <p:attrName>style.visibility</p:attrName>
                                        </p:attrNameLst>
                                      </p:cBhvr>
                                      <p:to>
                                        <p:strVal val="visible"/>
                                      </p:to>
                                    </p:set>
                                    <p:animEffect transition="in" filter="fade">
                                      <p:cBhvr>
                                        <p:cTn id="43" dur="2000"/>
                                        <p:tgtEl>
                                          <p:spTgt spid="627716"/>
                                        </p:tgtEl>
                                      </p:cBhvr>
                                    </p:animEffect>
                                  </p:childTnLst>
                                </p:cTn>
                              </p:par>
                              <p:par>
                                <p:cTn id="44" presetID="10" presetClass="exit" presetSubtype="0" fill="hold" nodeType="withEffect">
                                  <p:stCondLst>
                                    <p:cond delay="0"/>
                                  </p:stCondLst>
                                  <p:childTnLst>
                                    <p:animEffect transition="out" filter="fade">
                                      <p:cBhvr>
                                        <p:cTn id="45" dur="2000"/>
                                        <p:tgtEl>
                                          <p:spTgt spid="158724"/>
                                        </p:tgtEl>
                                      </p:cBhvr>
                                    </p:animEffect>
                                    <p:set>
                                      <p:cBhvr>
                                        <p:cTn id="46" dur="1" fill="hold">
                                          <p:stCondLst>
                                            <p:cond delay="1999"/>
                                          </p:stCondLst>
                                        </p:cTn>
                                        <p:tgtEl>
                                          <p:spTgt spid="1587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 2"/>
          <p:cNvSpPr>
            <a:spLocks noGrp="1"/>
          </p:cNvSpPr>
          <p:nvPr>
            <p:ph type="sldNum" sz="quarter" idx="4294967295"/>
          </p:nvPr>
        </p:nvSpPr>
        <p:spPr bwMode="auto">
          <a:xfrm>
            <a:off x="7010400" y="6381750"/>
            <a:ext cx="2133600" cy="476250"/>
          </a:xfrm>
          <a:prstGeom prst="rect">
            <a:avLst/>
          </a:prstGeom>
          <a:noFill/>
          <a:ln>
            <a:miter lim="800000"/>
            <a:headEnd/>
            <a:tailEnd/>
          </a:ln>
        </p:spPr>
        <p:txBody>
          <a:bodyPr/>
          <a:lstStyle/>
          <a:p>
            <a:fld id="{6D12A75E-51C4-4217-A046-A5D15A670FBF}" type="slidenum">
              <a:rPr lang="en-US" altLang="ja-JP"/>
              <a:pPr/>
              <a:t>34</a:t>
            </a:fld>
            <a:endParaRPr lang="en-US" altLang="ja-JP"/>
          </a:p>
        </p:txBody>
      </p:sp>
      <p:pic>
        <p:nvPicPr>
          <p:cNvPr id="21507" name="Picture 4" descr="alice_technical_paper_ALICE-couleur-OK06_cut_named.png"/>
          <p:cNvPicPr>
            <a:picLocks noChangeAspect="1"/>
          </p:cNvPicPr>
          <p:nvPr/>
        </p:nvPicPr>
        <p:blipFill>
          <a:blip r:embed="rId3" cstate="print"/>
          <a:srcRect l="12483" r="9293"/>
          <a:stretch>
            <a:fillRect/>
          </a:stretch>
        </p:blipFill>
        <p:spPr bwMode="auto">
          <a:xfrm>
            <a:off x="0" y="0"/>
            <a:ext cx="9167813" cy="6643688"/>
          </a:xfrm>
          <a:prstGeom prst="rect">
            <a:avLst/>
          </a:prstGeom>
          <a:noFill/>
          <a:ln w="9525">
            <a:noFill/>
            <a:miter lim="800000"/>
            <a:headEnd/>
            <a:tailEnd/>
          </a:ln>
        </p:spPr>
      </p:pic>
      <p:sp>
        <p:nvSpPr>
          <p:cNvPr id="21508" name="Text Box 7"/>
          <p:cNvSpPr txBox="1">
            <a:spLocks noChangeArrowheads="1"/>
          </p:cNvSpPr>
          <p:nvPr/>
        </p:nvSpPr>
        <p:spPr bwMode="auto">
          <a:xfrm>
            <a:off x="5357813" y="5715000"/>
            <a:ext cx="1857375" cy="833438"/>
          </a:xfrm>
          <a:prstGeom prst="rect">
            <a:avLst/>
          </a:prstGeom>
          <a:solidFill>
            <a:srgbClr val="FFFF99"/>
          </a:solidFill>
          <a:ln w="38100" algn="ctr">
            <a:solidFill>
              <a:srgbClr val="000000"/>
            </a:solidFill>
            <a:miter lim="800000"/>
            <a:headEnd/>
            <a:tailEnd/>
          </a:ln>
        </p:spPr>
        <p:txBody>
          <a:bodyPr wrap="none" lIns="92075" tIns="46038" rIns="92075" bIns="46038">
            <a:spAutoFit/>
          </a:bodyPr>
          <a:lstStyle/>
          <a:p>
            <a:pPr>
              <a:lnSpc>
                <a:spcPct val="90000"/>
              </a:lnSpc>
              <a:spcBef>
                <a:spcPct val="30000"/>
              </a:spcBef>
            </a:pPr>
            <a:r>
              <a:rPr lang="en-US" altLang="ja-JP" sz="1400" b="1">
                <a:solidFill>
                  <a:srgbClr val="000000"/>
                </a:solidFill>
              </a:rPr>
              <a:t>Detector:</a:t>
            </a:r>
          </a:p>
          <a:p>
            <a:pPr>
              <a:lnSpc>
                <a:spcPct val="90000"/>
              </a:lnSpc>
              <a:spcBef>
                <a:spcPct val="30000"/>
              </a:spcBef>
            </a:pPr>
            <a:r>
              <a:rPr lang="en-US" altLang="ja-JP" sz="1400" b="1">
                <a:solidFill>
                  <a:srgbClr val="000000"/>
                </a:solidFill>
              </a:rPr>
              <a:t>Size</a:t>
            </a:r>
            <a:r>
              <a:rPr lang="en-US" altLang="ja-JP" sz="1400">
                <a:solidFill>
                  <a:srgbClr val="000000"/>
                </a:solidFill>
              </a:rPr>
              <a:t>: </a:t>
            </a:r>
            <a:r>
              <a:rPr lang="en-US" altLang="ja-JP" sz="1400" b="1">
                <a:solidFill>
                  <a:srgbClr val="FC0128"/>
                </a:solidFill>
              </a:rPr>
              <a:t>16 x 26</a:t>
            </a:r>
            <a:r>
              <a:rPr lang="en-US" altLang="ja-JP" sz="1400">
                <a:solidFill>
                  <a:srgbClr val="000000"/>
                </a:solidFill>
              </a:rPr>
              <a:t> meters</a:t>
            </a:r>
          </a:p>
          <a:p>
            <a:pPr>
              <a:lnSpc>
                <a:spcPct val="90000"/>
              </a:lnSpc>
              <a:spcBef>
                <a:spcPct val="30000"/>
              </a:spcBef>
            </a:pPr>
            <a:r>
              <a:rPr lang="en-US" altLang="ja-JP" sz="1400" b="1">
                <a:solidFill>
                  <a:srgbClr val="000000"/>
                </a:solidFill>
              </a:rPr>
              <a:t>Weight</a:t>
            </a:r>
            <a:r>
              <a:rPr lang="en-US" altLang="ja-JP" sz="1400">
                <a:solidFill>
                  <a:srgbClr val="000000"/>
                </a:solidFill>
              </a:rPr>
              <a:t>: </a:t>
            </a:r>
            <a:r>
              <a:rPr lang="en-US" altLang="ja-JP" sz="1400" b="1">
                <a:solidFill>
                  <a:srgbClr val="FC0128"/>
                </a:solidFill>
              </a:rPr>
              <a:t>10,000</a:t>
            </a:r>
            <a:r>
              <a:rPr lang="en-US" altLang="ja-JP" sz="1400">
                <a:solidFill>
                  <a:srgbClr val="000000"/>
                </a:solidFill>
              </a:rPr>
              <a:t> tons</a:t>
            </a:r>
          </a:p>
        </p:txBody>
      </p:sp>
      <p:sp>
        <p:nvSpPr>
          <p:cNvPr id="21509" name="Text Box 9"/>
          <p:cNvSpPr txBox="1">
            <a:spLocks noChangeArrowheads="1"/>
          </p:cNvSpPr>
          <p:nvPr/>
        </p:nvSpPr>
        <p:spPr bwMode="auto">
          <a:xfrm>
            <a:off x="7429500" y="5572125"/>
            <a:ext cx="1597025" cy="962025"/>
          </a:xfrm>
          <a:prstGeom prst="rect">
            <a:avLst/>
          </a:prstGeom>
          <a:solidFill>
            <a:srgbClr val="FFFF99"/>
          </a:solidFill>
          <a:ln w="38100" algn="ctr">
            <a:solidFill>
              <a:srgbClr val="000000"/>
            </a:solidFill>
            <a:miter lim="800000"/>
            <a:headEnd/>
            <a:tailEnd/>
          </a:ln>
        </p:spPr>
        <p:txBody>
          <a:bodyPr wrap="none" lIns="92075" tIns="46038" rIns="92075" bIns="46038">
            <a:spAutoFit/>
          </a:bodyPr>
          <a:lstStyle/>
          <a:p>
            <a:pPr>
              <a:lnSpc>
                <a:spcPct val="90000"/>
              </a:lnSpc>
              <a:spcBef>
                <a:spcPct val="30000"/>
              </a:spcBef>
            </a:pPr>
            <a:r>
              <a:rPr lang="en-US" altLang="ja-JP" sz="1400" b="1">
                <a:solidFill>
                  <a:srgbClr val="000000"/>
                </a:solidFill>
              </a:rPr>
              <a:t>Collaboration:</a:t>
            </a:r>
          </a:p>
          <a:p>
            <a:pPr>
              <a:lnSpc>
                <a:spcPct val="90000"/>
              </a:lnSpc>
              <a:spcBef>
                <a:spcPct val="30000"/>
              </a:spcBef>
            </a:pPr>
            <a:r>
              <a:rPr lang="en-US" altLang="ja-JP" sz="1400" b="1">
                <a:solidFill>
                  <a:srgbClr val="000000"/>
                </a:solidFill>
              </a:rPr>
              <a:t>&gt; </a:t>
            </a:r>
            <a:r>
              <a:rPr lang="en-US" altLang="ja-JP" sz="1400" b="1">
                <a:solidFill>
                  <a:srgbClr val="FC0128"/>
                </a:solidFill>
              </a:rPr>
              <a:t>1000</a:t>
            </a:r>
            <a:r>
              <a:rPr lang="en-US" altLang="ja-JP" sz="1400" b="1">
                <a:solidFill>
                  <a:srgbClr val="000000"/>
                </a:solidFill>
              </a:rPr>
              <a:t> Members</a:t>
            </a:r>
            <a:r>
              <a:rPr lang="en-US" altLang="ja-JP" sz="1400">
                <a:solidFill>
                  <a:srgbClr val="000000"/>
                </a:solidFill>
              </a:rPr>
              <a:t/>
            </a:r>
            <a:br>
              <a:rPr lang="en-US" altLang="ja-JP" sz="1400">
                <a:solidFill>
                  <a:srgbClr val="000000"/>
                </a:solidFill>
              </a:rPr>
            </a:br>
            <a:r>
              <a:rPr lang="en-US" altLang="ja-JP" sz="1400" b="1">
                <a:solidFill>
                  <a:srgbClr val="000000"/>
                </a:solidFill>
              </a:rPr>
              <a:t>&gt;</a:t>
            </a:r>
            <a:r>
              <a:rPr lang="en-US" altLang="ja-JP" sz="1400">
                <a:solidFill>
                  <a:srgbClr val="000000"/>
                </a:solidFill>
              </a:rPr>
              <a:t> </a:t>
            </a:r>
            <a:r>
              <a:rPr lang="en-US" altLang="ja-JP" sz="1400" b="1">
                <a:solidFill>
                  <a:srgbClr val="FC0128"/>
                </a:solidFill>
              </a:rPr>
              <a:t>100</a:t>
            </a:r>
            <a:r>
              <a:rPr lang="en-US" altLang="ja-JP" sz="1400" b="1">
                <a:solidFill>
                  <a:srgbClr val="000000"/>
                </a:solidFill>
              </a:rPr>
              <a:t> Institutes </a:t>
            </a:r>
            <a:br>
              <a:rPr lang="en-US" altLang="ja-JP" sz="1400" b="1">
                <a:solidFill>
                  <a:srgbClr val="000000"/>
                </a:solidFill>
              </a:rPr>
            </a:br>
            <a:r>
              <a:rPr lang="en-US" altLang="ja-JP" sz="1400" b="1">
                <a:solidFill>
                  <a:srgbClr val="000000"/>
                </a:solidFill>
              </a:rPr>
              <a:t>&gt; </a:t>
            </a:r>
            <a:r>
              <a:rPr lang="en-US" altLang="ja-JP" sz="1400" b="1">
                <a:solidFill>
                  <a:srgbClr val="FC0128"/>
                </a:solidFill>
              </a:rPr>
              <a:t>30</a:t>
            </a:r>
            <a:r>
              <a:rPr lang="en-US" altLang="ja-JP" sz="1400" b="1">
                <a:solidFill>
                  <a:srgbClr val="000000"/>
                </a:solidFill>
              </a:rPr>
              <a:t> countries</a:t>
            </a:r>
            <a:endParaRPr lang="en-US" altLang="ja-JP" sz="1400">
              <a:solidFill>
                <a:srgbClr val="000000"/>
              </a:solidFill>
            </a:endParaRPr>
          </a:p>
        </p:txBody>
      </p:sp>
      <p:pic>
        <p:nvPicPr>
          <p:cNvPr id="21510" name="Picture 4" descr="alice_technical_paper_ALICE-couleur-OK06_cut_named.png"/>
          <p:cNvPicPr>
            <a:picLocks noChangeAspect="1"/>
          </p:cNvPicPr>
          <p:nvPr/>
        </p:nvPicPr>
        <p:blipFill>
          <a:blip r:embed="rId4" cstate="print"/>
          <a:srcRect/>
          <a:stretch>
            <a:fillRect/>
          </a:stretch>
        </p:blipFill>
        <p:spPr bwMode="auto">
          <a:xfrm>
            <a:off x="7956550" y="1657350"/>
            <a:ext cx="838200" cy="428625"/>
          </a:xfrm>
          <a:prstGeom prst="rect">
            <a:avLst/>
          </a:prstGeom>
          <a:noFill/>
          <a:ln w="9525">
            <a:noFill/>
            <a:miter lim="800000"/>
            <a:headEnd/>
            <a:tailEnd/>
          </a:ln>
        </p:spPr>
      </p:pic>
      <p:sp>
        <p:nvSpPr>
          <p:cNvPr id="21511" name="Line 14"/>
          <p:cNvSpPr>
            <a:spLocks noChangeShapeType="1"/>
          </p:cNvSpPr>
          <p:nvPr/>
        </p:nvSpPr>
        <p:spPr bwMode="auto">
          <a:xfrm flipH="1">
            <a:off x="8243888" y="2017713"/>
            <a:ext cx="73025" cy="1223962"/>
          </a:xfrm>
          <a:prstGeom prst="line">
            <a:avLst/>
          </a:prstGeom>
          <a:noFill/>
          <a:ln w="12700">
            <a:solidFill>
              <a:schemeClr val="tx1"/>
            </a:solidFill>
            <a:round/>
            <a:headEnd/>
            <a:tailEnd type="triangle" w="med" len="med"/>
          </a:ln>
        </p:spPr>
        <p:txBody>
          <a:bodyPr/>
          <a:lstStyle/>
          <a:p>
            <a:endParaRPr lang="ja-JP" altLang="en-US"/>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500034" y="428604"/>
            <a:ext cx="7358062" cy="523875"/>
          </a:xfrm>
          <a:prstGeom prst="rect">
            <a:avLst/>
          </a:prstGeom>
          <a:noFill/>
          <a:ln w="9525">
            <a:noFill/>
            <a:miter lim="800000"/>
            <a:headEnd/>
            <a:tailEnd/>
          </a:ln>
        </p:spPr>
        <p:txBody>
          <a:bodyPr>
            <a:spAutoFit/>
          </a:bodyPr>
          <a:lstStyle/>
          <a:p>
            <a:r>
              <a:rPr lang="en-US" altLang="ja-JP" sz="2800" b="1" dirty="0">
                <a:cs typeface="Arial" pitchFamily="34" charset="0"/>
              </a:rPr>
              <a:t>ALICE Installation Status in 2009</a:t>
            </a:r>
          </a:p>
        </p:txBody>
      </p:sp>
      <p:graphicFrame>
        <p:nvGraphicFramePr>
          <p:cNvPr id="8194" name="Object 2"/>
          <p:cNvGraphicFramePr>
            <a:graphicFrameLocks noChangeAspect="1"/>
          </p:cNvGraphicFramePr>
          <p:nvPr/>
        </p:nvGraphicFramePr>
        <p:xfrm>
          <a:off x="1071563" y="898525"/>
          <a:ext cx="8072437" cy="5959475"/>
        </p:xfrm>
        <a:graphic>
          <a:graphicData uri="http://schemas.openxmlformats.org/presentationml/2006/ole">
            <p:oleObj spid="_x0000_s279554" name="Photo Editor Photo" r:id="rId4" imgW="8405588" imgH="6591871" progId="">
              <p:embed/>
            </p:oleObj>
          </a:graphicData>
        </a:graphic>
      </p:graphicFrame>
      <p:sp>
        <p:nvSpPr>
          <p:cNvPr id="8196" name="AutoShape 3"/>
          <p:cNvSpPr>
            <a:spLocks noChangeArrowheads="1"/>
          </p:cNvSpPr>
          <p:nvPr/>
        </p:nvSpPr>
        <p:spPr bwMode="auto">
          <a:xfrm rot="-4521775">
            <a:off x="3086100" y="3259138"/>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vert="eaVert" wrap="none" anchor="ctr"/>
          <a:lstStyle/>
          <a:p>
            <a:endParaRPr lang="ja-JP" altLang="en-US"/>
          </a:p>
        </p:txBody>
      </p:sp>
      <p:sp>
        <p:nvSpPr>
          <p:cNvPr id="8197" name="Rectangle 4"/>
          <p:cNvSpPr>
            <a:spLocks noChangeArrowheads="1"/>
          </p:cNvSpPr>
          <p:nvPr/>
        </p:nvSpPr>
        <p:spPr bwMode="auto">
          <a:xfrm rot="-4438125">
            <a:off x="2781300" y="3259138"/>
            <a:ext cx="533400" cy="152400"/>
          </a:xfrm>
          <a:prstGeom prst="rect">
            <a:avLst/>
          </a:prstGeom>
          <a:solidFill>
            <a:srgbClr val="0070C0"/>
          </a:solidFill>
          <a:ln w="9525">
            <a:solidFill>
              <a:schemeClr val="tx1"/>
            </a:solidFill>
            <a:miter lim="800000"/>
            <a:headEnd/>
            <a:tailEnd/>
          </a:ln>
        </p:spPr>
        <p:txBody>
          <a:bodyPr vert="eaVert" wrap="none" anchor="ctr"/>
          <a:lstStyle/>
          <a:p>
            <a:endParaRPr lang="en-GB" altLang="ja-JP"/>
          </a:p>
        </p:txBody>
      </p:sp>
      <p:sp>
        <p:nvSpPr>
          <p:cNvPr id="8198" name="Rectangle 5"/>
          <p:cNvSpPr>
            <a:spLocks noChangeArrowheads="1"/>
          </p:cNvSpPr>
          <p:nvPr/>
        </p:nvSpPr>
        <p:spPr bwMode="auto">
          <a:xfrm>
            <a:off x="4625975" y="6027738"/>
            <a:ext cx="796925" cy="317500"/>
          </a:xfrm>
          <a:prstGeom prst="rect">
            <a:avLst/>
          </a:prstGeom>
          <a:solidFill>
            <a:srgbClr val="00CC00"/>
          </a:solidFill>
          <a:ln w="9525">
            <a:solidFill>
              <a:schemeClr val="tx1"/>
            </a:solidFill>
            <a:miter lim="800000"/>
            <a:headEnd/>
            <a:tailEnd/>
          </a:ln>
        </p:spPr>
        <p:txBody>
          <a:bodyPr wrap="none" anchor="ctr"/>
          <a:lstStyle/>
          <a:p>
            <a:endParaRPr lang="en-GB" altLang="ja-JP"/>
          </a:p>
        </p:txBody>
      </p:sp>
      <p:sp>
        <p:nvSpPr>
          <p:cNvPr id="8199" name="Rectangle 7"/>
          <p:cNvSpPr>
            <a:spLocks noChangeArrowheads="1"/>
          </p:cNvSpPr>
          <p:nvPr/>
        </p:nvSpPr>
        <p:spPr bwMode="auto">
          <a:xfrm rot="-8589847">
            <a:off x="3514725" y="5099050"/>
            <a:ext cx="533400" cy="152400"/>
          </a:xfrm>
          <a:prstGeom prst="rect">
            <a:avLst/>
          </a:prstGeom>
          <a:solidFill>
            <a:srgbClr val="0070C0"/>
          </a:solidFill>
          <a:ln w="9525">
            <a:solidFill>
              <a:schemeClr val="tx1"/>
            </a:solidFill>
            <a:miter lim="800000"/>
            <a:headEnd/>
            <a:tailEnd/>
          </a:ln>
        </p:spPr>
        <p:txBody>
          <a:bodyPr rot="10800000" wrap="none" anchor="ctr"/>
          <a:lstStyle/>
          <a:p>
            <a:endParaRPr lang="en-GB" altLang="ja-JP"/>
          </a:p>
        </p:txBody>
      </p:sp>
      <p:sp>
        <p:nvSpPr>
          <p:cNvPr id="8200" name="Rectangle 9"/>
          <p:cNvSpPr>
            <a:spLocks noChangeArrowheads="1"/>
          </p:cNvSpPr>
          <p:nvPr/>
        </p:nvSpPr>
        <p:spPr bwMode="auto">
          <a:xfrm rot="-9622570">
            <a:off x="4102100" y="5427663"/>
            <a:ext cx="533400" cy="152400"/>
          </a:xfrm>
          <a:prstGeom prst="rect">
            <a:avLst/>
          </a:prstGeom>
          <a:solidFill>
            <a:srgbClr val="0070C0"/>
          </a:solidFill>
          <a:ln w="9525">
            <a:solidFill>
              <a:schemeClr val="tx1"/>
            </a:solidFill>
            <a:miter lim="800000"/>
            <a:headEnd/>
            <a:tailEnd/>
          </a:ln>
        </p:spPr>
        <p:txBody>
          <a:bodyPr rot="10800000" wrap="none" anchor="ctr"/>
          <a:lstStyle/>
          <a:p>
            <a:endParaRPr lang="en-GB" altLang="ja-JP"/>
          </a:p>
        </p:txBody>
      </p:sp>
      <p:sp>
        <p:nvSpPr>
          <p:cNvPr id="8201" name="Rectangle 11"/>
          <p:cNvSpPr>
            <a:spLocks noChangeArrowheads="1"/>
          </p:cNvSpPr>
          <p:nvPr/>
        </p:nvSpPr>
        <p:spPr bwMode="auto">
          <a:xfrm rot="-10687954">
            <a:off x="4772025" y="5575300"/>
            <a:ext cx="533400" cy="152400"/>
          </a:xfrm>
          <a:prstGeom prst="rect">
            <a:avLst/>
          </a:prstGeom>
          <a:solidFill>
            <a:srgbClr val="0070C0"/>
          </a:solidFill>
          <a:ln w="9525">
            <a:solidFill>
              <a:schemeClr val="tx1"/>
            </a:solidFill>
            <a:miter lim="800000"/>
            <a:headEnd/>
            <a:tailEnd/>
          </a:ln>
        </p:spPr>
        <p:txBody>
          <a:bodyPr rot="10800000" wrap="none" anchor="ctr"/>
          <a:lstStyle/>
          <a:p>
            <a:endParaRPr lang="en-GB" altLang="ja-JP"/>
          </a:p>
        </p:txBody>
      </p:sp>
      <p:sp>
        <p:nvSpPr>
          <p:cNvPr id="8202" name="Rectangle 13"/>
          <p:cNvSpPr>
            <a:spLocks noChangeArrowheads="1"/>
          </p:cNvSpPr>
          <p:nvPr/>
        </p:nvSpPr>
        <p:spPr bwMode="auto">
          <a:xfrm rot="9628367">
            <a:off x="5451475" y="5416550"/>
            <a:ext cx="533400" cy="152400"/>
          </a:xfrm>
          <a:prstGeom prst="rect">
            <a:avLst/>
          </a:prstGeom>
          <a:solidFill>
            <a:srgbClr val="0070C0"/>
          </a:solidFill>
          <a:ln w="9525">
            <a:solidFill>
              <a:schemeClr val="tx1"/>
            </a:solidFill>
            <a:miter lim="800000"/>
            <a:headEnd/>
            <a:tailEnd/>
          </a:ln>
        </p:spPr>
        <p:txBody>
          <a:bodyPr rot="10800000" wrap="none" anchor="ctr"/>
          <a:lstStyle/>
          <a:p>
            <a:endParaRPr lang="en-GB" altLang="ja-JP"/>
          </a:p>
        </p:txBody>
      </p:sp>
      <p:sp>
        <p:nvSpPr>
          <p:cNvPr id="8203" name="AutoShape 16"/>
          <p:cNvSpPr>
            <a:spLocks noChangeArrowheads="1"/>
          </p:cNvSpPr>
          <p:nvPr/>
        </p:nvSpPr>
        <p:spPr bwMode="auto">
          <a:xfrm rot="-6264807">
            <a:off x="3089275" y="3808413"/>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vert="eaVert" wrap="none" anchor="ctr"/>
          <a:lstStyle/>
          <a:p>
            <a:endParaRPr lang="ja-JP" altLang="en-US"/>
          </a:p>
        </p:txBody>
      </p:sp>
      <p:sp>
        <p:nvSpPr>
          <p:cNvPr id="8204" name="Rectangle 17"/>
          <p:cNvSpPr>
            <a:spLocks noChangeArrowheads="1"/>
          </p:cNvSpPr>
          <p:nvPr/>
        </p:nvSpPr>
        <p:spPr bwMode="auto">
          <a:xfrm rot="-6181154">
            <a:off x="2786063" y="3965575"/>
            <a:ext cx="533400" cy="152400"/>
          </a:xfrm>
          <a:prstGeom prst="rect">
            <a:avLst/>
          </a:prstGeom>
          <a:solidFill>
            <a:srgbClr val="0070C0"/>
          </a:solidFill>
          <a:ln w="9525">
            <a:solidFill>
              <a:schemeClr val="tx1"/>
            </a:solidFill>
            <a:miter lim="800000"/>
            <a:headEnd/>
            <a:tailEnd/>
          </a:ln>
        </p:spPr>
        <p:txBody>
          <a:bodyPr vert="eaVert" wrap="none" anchor="ctr"/>
          <a:lstStyle/>
          <a:p>
            <a:endParaRPr lang="en-GB" altLang="ja-JP"/>
          </a:p>
        </p:txBody>
      </p:sp>
      <p:sp>
        <p:nvSpPr>
          <p:cNvPr id="8205" name="Rectangle 19"/>
          <p:cNvSpPr>
            <a:spLocks noChangeArrowheads="1"/>
          </p:cNvSpPr>
          <p:nvPr/>
        </p:nvSpPr>
        <p:spPr bwMode="auto">
          <a:xfrm rot="-7343602">
            <a:off x="3030538" y="4630738"/>
            <a:ext cx="533400" cy="152400"/>
          </a:xfrm>
          <a:prstGeom prst="rect">
            <a:avLst/>
          </a:prstGeom>
          <a:solidFill>
            <a:srgbClr val="0070C0"/>
          </a:solidFill>
          <a:ln w="9525">
            <a:solidFill>
              <a:schemeClr val="tx1"/>
            </a:solidFill>
            <a:miter lim="800000"/>
            <a:headEnd/>
            <a:tailEnd/>
          </a:ln>
        </p:spPr>
        <p:txBody>
          <a:bodyPr vert="eaVert" wrap="none" anchor="ctr"/>
          <a:lstStyle/>
          <a:p>
            <a:endParaRPr lang="en-GB" altLang="ja-JP"/>
          </a:p>
        </p:txBody>
      </p:sp>
      <p:sp>
        <p:nvSpPr>
          <p:cNvPr id="8206" name="AutoShape 22"/>
          <p:cNvSpPr>
            <a:spLocks noChangeArrowheads="1"/>
          </p:cNvSpPr>
          <p:nvPr/>
        </p:nvSpPr>
        <p:spPr bwMode="auto">
          <a:xfrm rot="6044601">
            <a:off x="6435725" y="3875088"/>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rot="10800000" vert="eaVert" wrap="none" anchor="ctr"/>
          <a:lstStyle/>
          <a:p>
            <a:endParaRPr lang="ja-JP" altLang="en-US"/>
          </a:p>
        </p:txBody>
      </p:sp>
      <p:sp>
        <p:nvSpPr>
          <p:cNvPr id="8207" name="Rectangle 23"/>
          <p:cNvSpPr>
            <a:spLocks noChangeArrowheads="1"/>
          </p:cNvSpPr>
          <p:nvPr/>
        </p:nvSpPr>
        <p:spPr bwMode="auto">
          <a:xfrm rot="6128251">
            <a:off x="6745288" y="4006850"/>
            <a:ext cx="533400" cy="152400"/>
          </a:xfrm>
          <a:prstGeom prst="rect">
            <a:avLst/>
          </a:prstGeom>
          <a:solidFill>
            <a:srgbClr val="0070C0"/>
          </a:solidFill>
          <a:ln w="9525">
            <a:solidFill>
              <a:schemeClr val="tx1"/>
            </a:solidFill>
            <a:miter lim="800000"/>
            <a:headEnd/>
            <a:tailEnd/>
          </a:ln>
        </p:spPr>
        <p:txBody>
          <a:bodyPr rot="10800000" vert="eaVert" wrap="none" anchor="ctr"/>
          <a:lstStyle/>
          <a:p>
            <a:endParaRPr lang="en-GB" altLang="ja-JP"/>
          </a:p>
        </p:txBody>
      </p:sp>
      <p:sp>
        <p:nvSpPr>
          <p:cNvPr id="8208" name="AutoShape 24"/>
          <p:cNvSpPr>
            <a:spLocks noChangeArrowheads="1"/>
          </p:cNvSpPr>
          <p:nvPr/>
        </p:nvSpPr>
        <p:spPr bwMode="auto">
          <a:xfrm rot="4525009">
            <a:off x="6434138" y="3319463"/>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rot="10800000" vert="eaVert" wrap="none" anchor="ctr"/>
          <a:lstStyle/>
          <a:p>
            <a:endParaRPr lang="ja-JP" altLang="en-US"/>
          </a:p>
        </p:txBody>
      </p:sp>
      <p:sp>
        <p:nvSpPr>
          <p:cNvPr id="8209" name="Rectangle 25"/>
          <p:cNvSpPr>
            <a:spLocks noChangeArrowheads="1"/>
          </p:cNvSpPr>
          <p:nvPr/>
        </p:nvSpPr>
        <p:spPr bwMode="auto">
          <a:xfrm rot="4608660">
            <a:off x="6737350" y="3313113"/>
            <a:ext cx="533400" cy="152400"/>
          </a:xfrm>
          <a:prstGeom prst="rect">
            <a:avLst/>
          </a:prstGeom>
          <a:solidFill>
            <a:srgbClr val="0070C0"/>
          </a:solidFill>
          <a:ln w="9525">
            <a:solidFill>
              <a:schemeClr val="tx1"/>
            </a:solidFill>
            <a:miter lim="800000"/>
            <a:headEnd/>
            <a:tailEnd/>
          </a:ln>
        </p:spPr>
        <p:txBody>
          <a:bodyPr rot="10800000" vert="eaVert" wrap="none" anchor="ctr"/>
          <a:lstStyle/>
          <a:p>
            <a:endParaRPr lang="en-GB" altLang="ja-JP"/>
          </a:p>
        </p:txBody>
      </p:sp>
      <p:sp>
        <p:nvSpPr>
          <p:cNvPr id="8210" name="Rectangle 27"/>
          <p:cNvSpPr>
            <a:spLocks noChangeArrowheads="1"/>
          </p:cNvSpPr>
          <p:nvPr/>
        </p:nvSpPr>
        <p:spPr bwMode="auto">
          <a:xfrm rot="3701221">
            <a:off x="6486525" y="2657475"/>
            <a:ext cx="533400" cy="152400"/>
          </a:xfrm>
          <a:prstGeom prst="rect">
            <a:avLst/>
          </a:prstGeom>
          <a:solidFill>
            <a:srgbClr val="0070C0"/>
          </a:solidFill>
          <a:ln w="9525">
            <a:solidFill>
              <a:schemeClr val="tx1"/>
            </a:solidFill>
            <a:miter lim="800000"/>
            <a:headEnd/>
            <a:tailEnd/>
          </a:ln>
        </p:spPr>
        <p:txBody>
          <a:bodyPr rot="10800000" vert="eaVert" wrap="none" anchor="ctr"/>
          <a:lstStyle/>
          <a:p>
            <a:endParaRPr lang="en-GB" altLang="ja-JP"/>
          </a:p>
        </p:txBody>
      </p:sp>
      <p:sp>
        <p:nvSpPr>
          <p:cNvPr id="8211" name="Rectangle 29"/>
          <p:cNvSpPr>
            <a:spLocks noChangeArrowheads="1"/>
          </p:cNvSpPr>
          <p:nvPr/>
        </p:nvSpPr>
        <p:spPr bwMode="auto">
          <a:xfrm rot="2515583">
            <a:off x="6059488" y="2151063"/>
            <a:ext cx="533400" cy="152400"/>
          </a:xfrm>
          <a:prstGeom prst="rect">
            <a:avLst/>
          </a:prstGeom>
          <a:solidFill>
            <a:srgbClr val="0070C0"/>
          </a:solidFill>
          <a:ln w="9525">
            <a:solidFill>
              <a:schemeClr val="tx1"/>
            </a:solidFill>
            <a:miter lim="800000"/>
            <a:headEnd/>
            <a:tailEnd/>
          </a:ln>
        </p:spPr>
        <p:txBody>
          <a:bodyPr wrap="none" anchor="ctr"/>
          <a:lstStyle/>
          <a:p>
            <a:endParaRPr lang="en-GB" altLang="ja-JP"/>
          </a:p>
        </p:txBody>
      </p:sp>
      <p:sp>
        <p:nvSpPr>
          <p:cNvPr id="8212" name="Rectangle 31"/>
          <p:cNvSpPr>
            <a:spLocks noChangeArrowheads="1"/>
          </p:cNvSpPr>
          <p:nvPr/>
        </p:nvSpPr>
        <p:spPr bwMode="auto">
          <a:xfrm rot="1249182">
            <a:off x="5500688" y="1852613"/>
            <a:ext cx="533400" cy="152400"/>
          </a:xfrm>
          <a:prstGeom prst="rect">
            <a:avLst/>
          </a:prstGeom>
          <a:solidFill>
            <a:srgbClr val="0070C0"/>
          </a:solidFill>
          <a:ln w="9525">
            <a:solidFill>
              <a:schemeClr val="tx1"/>
            </a:solidFill>
            <a:miter lim="800000"/>
            <a:headEnd/>
            <a:tailEnd/>
          </a:ln>
        </p:spPr>
        <p:txBody>
          <a:bodyPr wrap="none" anchor="ctr"/>
          <a:lstStyle/>
          <a:p>
            <a:endParaRPr lang="en-GB" altLang="ja-JP"/>
          </a:p>
        </p:txBody>
      </p:sp>
      <p:sp>
        <p:nvSpPr>
          <p:cNvPr id="8213" name="Rectangle 33"/>
          <p:cNvSpPr>
            <a:spLocks noChangeArrowheads="1"/>
          </p:cNvSpPr>
          <p:nvPr/>
        </p:nvSpPr>
        <p:spPr bwMode="auto">
          <a:xfrm rot="114675">
            <a:off x="4829175" y="1692275"/>
            <a:ext cx="533400" cy="152400"/>
          </a:xfrm>
          <a:prstGeom prst="rect">
            <a:avLst/>
          </a:prstGeom>
          <a:solidFill>
            <a:srgbClr val="0070C0"/>
          </a:solidFill>
          <a:ln w="9525">
            <a:solidFill>
              <a:schemeClr val="tx1"/>
            </a:solidFill>
            <a:miter lim="800000"/>
            <a:headEnd/>
            <a:tailEnd/>
          </a:ln>
        </p:spPr>
        <p:txBody>
          <a:bodyPr wrap="none" anchor="ctr"/>
          <a:lstStyle/>
          <a:p>
            <a:endParaRPr lang="en-GB" altLang="ja-JP"/>
          </a:p>
        </p:txBody>
      </p:sp>
      <p:sp>
        <p:nvSpPr>
          <p:cNvPr id="8214" name="Rectangle 35"/>
          <p:cNvSpPr>
            <a:spLocks noChangeArrowheads="1"/>
          </p:cNvSpPr>
          <p:nvPr/>
        </p:nvSpPr>
        <p:spPr bwMode="auto">
          <a:xfrm rot="-1110308">
            <a:off x="4151313" y="1784350"/>
            <a:ext cx="533400" cy="152400"/>
          </a:xfrm>
          <a:prstGeom prst="rect">
            <a:avLst/>
          </a:prstGeom>
          <a:solidFill>
            <a:srgbClr val="0070C0"/>
          </a:solidFill>
          <a:ln w="9525">
            <a:solidFill>
              <a:schemeClr val="tx1"/>
            </a:solidFill>
            <a:miter lim="800000"/>
            <a:headEnd/>
            <a:tailEnd/>
          </a:ln>
        </p:spPr>
        <p:txBody>
          <a:bodyPr wrap="none" anchor="ctr"/>
          <a:lstStyle/>
          <a:p>
            <a:endParaRPr lang="en-GB" altLang="ja-JP"/>
          </a:p>
        </p:txBody>
      </p:sp>
      <p:sp>
        <p:nvSpPr>
          <p:cNvPr id="8215" name="Rectangle 37"/>
          <p:cNvSpPr>
            <a:spLocks noChangeArrowheads="1"/>
          </p:cNvSpPr>
          <p:nvPr/>
        </p:nvSpPr>
        <p:spPr bwMode="auto">
          <a:xfrm rot="-2131190">
            <a:off x="3500438" y="2143125"/>
            <a:ext cx="533400" cy="152400"/>
          </a:xfrm>
          <a:prstGeom prst="rect">
            <a:avLst/>
          </a:prstGeom>
          <a:solidFill>
            <a:srgbClr val="0070C0"/>
          </a:solidFill>
          <a:ln w="9525">
            <a:solidFill>
              <a:schemeClr val="tx1"/>
            </a:solidFill>
            <a:miter lim="800000"/>
            <a:headEnd/>
            <a:tailEnd/>
          </a:ln>
        </p:spPr>
        <p:txBody>
          <a:bodyPr wrap="none" anchor="ctr"/>
          <a:lstStyle/>
          <a:p>
            <a:endParaRPr lang="en-GB" altLang="ja-JP"/>
          </a:p>
        </p:txBody>
      </p:sp>
      <p:sp>
        <p:nvSpPr>
          <p:cNvPr id="8216" name="Rectangle 39"/>
          <p:cNvSpPr>
            <a:spLocks noChangeArrowheads="1"/>
          </p:cNvSpPr>
          <p:nvPr/>
        </p:nvSpPr>
        <p:spPr bwMode="auto">
          <a:xfrm rot="-3509015">
            <a:off x="3062288" y="2649538"/>
            <a:ext cx="533400" cy="152400"/>
          </a:xfrm>
          <a:prstGeom prst="rect">
            <a:avLst/>
          </a:prstGeom>
          <a:solidFill>
            <a:srgbClr val="0070C0"/>
          </a:solidFill>
          <a:ln w="9525">
            <a:solidFill>
              <a:schemeClr val="tx1"/>
            </a:solidFill>
            <a:miter lim="800000"/>
            <a:headEnd/>
            <a:tailEnd/>
          </a:ln>
        </p:spPr>
        <p:txBody>
          <a:bodyPr vert="eaVert" wrap="none" anchor="ctr"/>
          <a:lstStyle/>
          <a:p>
            <a:endParaRPr lang="en-GB" altLang="ja-JP"/>
          </a:p>
        </p:txBody>
      </p:sp>
      <p:sp>
        <p:nvSpPr>
          <p:cNvPr id="8217" name="Text Box 45"/>
          <p:cNvSpPr txBox="1">
            <a:spLocks noChangeArrowheads="1"/>
          </p:cNvSpPr>
          <p:nvPr/>
        </p:nvSpPr>
        <p:spPr bwMode="auto">
          <a:xfrm>
            <a:off x="0" y="928688"/>
            <a:ext cx="2635250" cy="3662362"/>
          </a:xfrm>
          <a:prstGeom prst="rect">
            <a:avLst/>
          </a:prstGeom>
          <a:noFill/>
          <a:ln w="9525">
            <a:noFill/>
            <a:miter lim="800000"/>
            <a:headEnd/>
            <a:tailEnd/>
          </a:ln>
        </p:spPr>
        <p:txBody>
          <a:bodyPr wrap="none">
            <a:spAutoFit/>
          </a:bodyPr>
          <a:lstStyle/>
          <a:p>
            <a:r>
              <a:rPr lang="en-US" altLang="ja-JP" b="1" u="sng">
                <a:solidFill>
                  <a:srgbClr val="0033CC"/>
                </a:solidFill>
              </a:rPr>
              <a:t>Complete:</a:t>
            </a:r>
            <a:r>
              <a:rPr lang="en-US" altLang="ja-JP" b="1">
                <a:solidFill>
                  <a:srgbClr val="00CC00"/>
                </a:solidFill>
              </a:rPr>
              <a:t> </a:t>
            </a:r>
          </a:p>
          <a:p>
            <a:r>
              <a:rPr lang="en-US" altLang="ja-JP" b="1">
                <a:solidFill>
                  <a:srgbClr val="00CC00"/>
                </a:solidFill>
              </a:rPr>
              <a:t>ITS, TPC, TOF, HMPID,</a:t>
            </a:r>
          </a:p>
          <a:p>
            <a:r>
              <a:rPr lang="en-US" altLang="ja-JP" b="1">
                <a:solidFill>
                  <a:srgbClr val="00CC00"/>
                </a:solidFill>
              </a:rPr>
              <a:t>FMD, T0, V0, ZDC, </a:t>
            </a:r>
          </a:p>
          <a:p>
            <a:r>
              <a:rPr lang="en-US" altLang="ja-JP" b="1">
                <a:solidFill>
                  <a:srgbClr val="00CC00"/>
                </a:solidFill>
              </a:rPr>
              <a:t>Muon arm, Acorde </a:t>
            </a:r>
          </a:p>
          <a:p>
            <a:r>
              <a:rPr lang="en-US" altLang="ja-JP" b="1">
                <a:solidFill>
                  <a:srgbClr val="996633"/>
                </a:solidFill>
              </a:rPr>
              <a:t>PMD</a:t>
            </a:r>
            <a:r>
              <a:rPr lang="en-US" altLang="ja-JP"/>
              <a:t> </a:t>
            </a:r>
            <a:r>
              <a:rPr lang="en-US" altLang="ja-JP" b="1">
                <a:solidFill>
                  <a:srgbClr val="00CC00"/>
                </a:solidFill>
              </a:rPr>
              <a:t>, </a:t>
            </a:r>
            <a:r>
              <a:rPr lang="en-US" altLang="ja-JP" b="1">
                <a:solidFill>
                  <a:srgbClr val="FF00FF"/>
                </a:solidFill>
              </a:rPr>
              <a:t>PHOS(3/5), </a:t>
            </a:r>
            <a:r>
              <a:rPr lang="en-US" altLang="ja-JP" b="1">
                <a:solidFill>
                  <a:srgbClr val="0066FF"/>
                </a:solidFill>
              </a:rPr>
              <a:t>DAQ</a:t>
            </a:r>
            <a:br>
              <a:rPr lang="en-US" altLang="ja-JP" b="1">
                <a:solidFill>
                  <a:srgbClr val="0066FF"/>
                </a:solidFill>
              </a:rPr>
            </a:br>
            <a:r>
              <a:rPr lang="en-US" altLang="ja-JP" b="1">
                <a:solidFill>
                  <a:srgbClr val="0066FF"/>
                </a:solidFill>
              </a:rPr>
              <a:t/>
            </a:r>
            <a:br>
              <a:rPr lang="en-US" altLang="ja-JP" b="1">
                <a:solidFill>
                  <a:srgbClr val="0066FF"/>
                </a:solidFill>
              </a:rPr>
            </a:br>
            <a:endParaRPr lang="en-US" altLang="ja-JP" b="1">
              <a:solidFill>
                <a:srgbClr val="00CC00"/>
              </a:solidFill>
            </a:endParaRPr>
          </a:p>
          <a:p>
            <a:r>
              <a:rPr lang="en-US" altLang="ja-JP" b="1" u="sng">
                <a:solidFill>
                  <a:srgbClr val="0033CC"/>
                </a:solidFill>
              </a:rPr>
              <a:t>Partial installation:</a:t>
            </a:r>
            <a:r>
              <a:rPr lang="en-US" altLang="ja-JP" b="1">
                <a:solidFill>
                  <a:srgbClr val="FF00FF"/>
                </a:solidFill>
              </a:rPr>
              <a:t> </a:t>
            </a:r>
            <a:r>
              <a:rPr lang="en-US" altLang="ja-JP" b="1"/>
              <a:t>  </a:t>
            </a:r>
          </a:p>
          <a:p>
            <a:r>
              <a:rPr lang="en-US" altLang="ja-JP" b="1">
                <a:solidFill>
                  <a:srgbClr val="FF0000"/>
                </a:solidFill>
              </a:rPr>
              <a:t>7/18 TRD</a:t>
            </a:r>
            <a:r>
              <a:rPr lang="en-US" altLang="ja-JP" b="1"/>
              <a:t>  </a:t>
            </a:r>
          </a:p>
          <a:p>
            <a:r>
              <a:rPr lang="en-US" altLang="ja-JP" b="1"/>
              <a:t>4/12 EMCAL</a:t>
            </a:r>
          </a:p>
          <a:p>
            <a:endParaRPr lang="en-US" altLang="ja-JP" b="1"/>
          </a:p>
          <a:p>
            <a:r>
              <a:rPr lang="en-US" altLang="ja-JP" b="1">
                <a:solidFill>
                  <a:srgbClr val="0066FF"/>
                </a:solidFill>
              </a:rPr>
              <a:t>~ 60% HLT</a:t>
            </a:r>
          </a:p>
          <a:p>
            <a:endParaRPr lang="en-US" altLang="ja-JP" b="1"/>
          </a:p>
        </p:txBody>
      </p:sp>
      <p:sp>
        <p:nvSpPr>
          <p:cNvPr id="8218" name="Rectangle 31"/>
          <p:cNvSpPr>
            <a:spLocks noChangeArrowheads="1"/>
          </p:cNvSpPr>
          <p:nvPr/>
        </p:nvSpPr>
        <p:spPr bwMode="auto">
          <a:xfrm rot="2340592">
            <a:off x="6462713" y="1589088"/>
            <a:ext cx="696912" cy="200025"/>
          </a:xfrm>
          <a:prstGeom prst="rect">
            <a:avLst/>
          </a:prstGeom>
          <a:solidFill>
            <a:srgbClr val="FFC000"/>
          </a:solidFill>
          <a:ln w="9525">
            <a:solidFill>
              <a:schemeClr val="tx1"/>
            </a:solidFill>
            <a:miter lim="800000"/>
            <a:headEnd/>
            <a:tailEnd/>
          </a:ln>
        </p:spPr>
        <p:txBody>
          <a:bodyPr wrap="none" anchor="ctr"/>
          <a:lstStyle/>
          <a:p>
            <a:endParaRPr lang="en-GB" altLang="ja-JP"/>
          </a:p>
        </p:txBody>
      </p:sp>
      <p:sp>
        <p:nvSpPr>
          <p:cNvPr id="8219" name="Rectangle 31"/>
          <p:cNvSpPr>
            <a:spLocks noChangeArrowheads="1"/>
          </p:cNvSpPr>
          <p:nvPr/>
        </p:nvSpPr>
        <p:spPr bwMode="auto">
          <a:xfrm rot="3561200">
            <a:off x="7077076" y="2252662"/>
            <a:ext cx="698500" cy="200025"/>
          </a:xfrm>
          <a:prstGeom prst="rect">
            <a:avLst/>
          </a:prstGeom>
          <a:solidFill>
            <a:srgbClr val="FFC000"/>
          </a:solidFill>
          <a:ln w="9525">
            <a:solidFill>
              <a:schemeClr val="tx1"/>
            </a:solidFill>
            <a:miter lim="800000"/>
            <a:headEnd/>
            <a:tailEnd/>
          </a:ln>
        </p:spPr>
        <p:txBody>
          <a:bodyPr rot="10800000" vert="eaVert" wrap="none" anchor="ctr"/>
          <a:lstStyle/>
          <a:p>
            <a:endParaRPr lang="en-GB" altLang="ja-JP"/>
          </a:p>
        </p:txBody>
      </p:sp>
      <p:sp>
        <p:nvSpPr>
          <p:cNvPr id="8220" name="Rectangle 31"/>
          <p:cNvSpPr>
            <a:spLocks noChangeArrowheads="1"/>
          </p:cNvSpPr>
          <p:nvPr/>
        </p:nvSpPr>
        <p:spPr bwMode="auto">
          <a:xfrm rot="4771778">
            <a:off x="7357270" y="3101181"/>
            <a:ext cx="696912" cy="200025"/>
          </a:xfrm>
          <a:prstGeom prst="rect">
            <a:avLst/>
          </a:prstGeom>
          <a:solidFill>
            <a:srgbClr val="FFC000"/>
          </a:solidFill>
          <a:ln w="9525">
            <a:solidFill>
              <a:schemeClr val="tx1"/>
            </a:solidFill>
            <a:miter lim="800000"/>
            <a:headEnd/>
            <a:tailEnd/>
          </a:ln>
        </p:spPr>
        <p:txBody>
          <a:bodyPr rot="10800000" vert="eaVert" wrap="none" anchor="ctr"/>
          <a:lstStyle/>
          <a:p>
            <a:endParaRPr lang="en-GB" altLang="ja-JP"/>
          </a:p>
        </p:txBody>
      </p:sp>
      <p:sp>
        <p:nvSpPr>
          <p:cNvPr id="8221" name="AutoShape 3"/>
          <p:cNvSpPr>
            <a:spLocks noChangeArrowheads="1"/>
          </p:cNvSpPr>
          <p:nvPr/>
        </p:nvSpPr>
        <p:spPr bwMode="auto">
          <a:xfrm rot="-3431594">
            <a:off x="3327400" y="2679700"/>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vert="eaVert" wrap="none" anchor="ctr"/>
          <a:lstStyle/>
          <a:p>
            <a:endParaRPr lang="ja-JP" altLang="en-US"/>
          </a:p>
        </p:txBody>
      </p:sp>
      <p:sp>
        <p:nvSpPr>
          <p:cNvPr id="8222" name="AutoShape 3"/>
          <p:cNvSpPr>
            <a:spLocks noChangeArrowheads="1"/>
          </p:cNvSpPr>
          <p:nvPr/>
        </p:nvSpPr>
        <p:spPr bwMode="auto">
          <a:xfrm rot="-7553760">
            <a:off x="3262313" y="4335463"/>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hlink"/>
          </a:solidFill>
          <a:ln w="9525">
            <a:solidFill>
              <a:schemeClr val="tx1"/>
            </a:solidFill>
            <a:miter lim="800000"/>
            <a:headEnd/>
            <a:tailEnd/>
          </a:ln>
        </p:spPr>
        <p:txBody>
          <a:bodyPr vert="eaVert" wrap="none" anchor="ctr"/>
          <a:lstStyle/>
          <a:p>
            <a:endParaRPr lang="ja-JP" altLang="en-US"/>
          </a:p>
        </p:txBody>
      </p:sp>
      <p:sp>
        <p:nvSpPr>
          <p:cNvPr id="8223" name="AutoShape 24"/>
          <p:cNvSpPr>
            <a:spLocks noChangeArrowheads="1"/>
          </p:cNvSpPr>
          <p:nvPr/>
        </p:nvSpPr>
        <p:spPr bwMode="auto">
          <a:xfrm rot="3578164">
            <a:off x="6253163" y="2751138"/>
            <a:ext cx="5334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p:spPr>
        <p:txBody>
          <a:bodyPr rot="10800000" vert="eaVert" wrap="none" anchor="ctr"/>
          <a:lstStyle/>
          <a:p>
            <a:endParaRPr lang="ja-JP" altLang="en-US"/>
          </a:p>
        </p:txBody>
      </p:sp>
      <p:sp>
        <p:nvSpPr>
          <p:cNvPr id="8224" name="Rectangle 5"/>
          <p:cNvSpPr>
            <a:spLocks noChangeArrowheads="1"/>
          </p:cNvSpPr>
          <p:nvPr/>
        </p:nvSpPr>
        <p:spPr bwMode="auto">
          <a:xfrm rot="-1217404">
            <a:off x="5502275" y="5876925"/>
            <a:ext cx="735013" cy="357188"/>
          </a:xfrm>
          <a:prstGeom prst="rect">
            <a:avLst/>
          </a:prstGeom>
          <a:solidFill>
            <a:srgbClr val="00CC00"/>
          </a:solidFill>
          <a:ln w="9525">
            <a:solidFill>
              <a:schemeClr val="tx1"/>
            </a:solidFill>
            <a:miter lim="800000"/>
            <a:headEnd/>
            <a:tailEnd/>
          </a:ln>
        </p:spPr>
        <p:txBody>
          <a:bodyPr wrap="none" anchor="ctr"/>
          <a:lstStyle/>
          <a:p>
            <a:endParaRPr lang="en-GB" altLang="ja-JP"/>
          </a:p>
        </p:txBody>
      </p:sp>
      <p:sp>
        <p:nvSpPr>
          <p:cNvPr id="8225" name="Rectangle 5"/>
          <p:cNvSpPr>
            <a:spLocks noChangeArrowheads="1"/>
          </p:cNvSpPr>
          <p:nvPr/>
        </p:nvSpPr>
        <p:spPr bwMode="auto">
          <a:xfrm rot="-2321647">
            <a:off x="6234113" y="5445125"/>
            <a:ext cx="733425" cy="357188"/>
          </a:xfrm>
          <a:prstGeom prst="rect">
            <a:avLst/>
          </a:prstGeom>
          <a:solidFill>
            <a:srgbClr val="00CC00"/>
          </a:solidFill>
          <a:ln w="9525">
            <a:solidFill>
              <a:schemeClr val="tx1"/>
            </a:solidFill>
            <a:miter lim="800000"/>
            <a:headEnd/>
            <a:tailEnd/>
          </a:ln>
        </p:spPr>
        <p:txBody>
          <a:bodyPr wrap="none" anchor="ctr"/>
          <a:lstStyle/>
          <a:p>
            <a:endParaRPr lang="en-GB" altLang="ja-JP"/>
          </a:p>
        </p:txBody>
      </p:sp>
      <p:sp>
        <p:nvSpPr>
          <p:cNvPr id="8226" name="Rectangle 31"/>
          <p:cNvSpPr>
            <a:spLocks noChangeArrowheads="1"/>
          </p:cNvSpPr>
          <p:nvPr/>
        </p:nvSpPr>
        <p:spPr bwMode="auto">
          <a:xfrm>
            <a:off x="4638675" y="1196975"/>
            <a:ext cx="822325" cy="200025"/>
          </a:xfrm>
          <a:prstGeom prst="rect">
            <a:avLst/>
          </a:prstGeom>
          <a:solidFill>
            <a:schemeClr val="tx2"/>
          </a:solidFill>
          <a:ln w="9525">
            <a:solidFill>
              <a:schemeClr val="tx1"/>
            </a:solidFill>
            <a:miter lim="800000"/>
            <a:headEnd/>
            <a:tailEnd/>
          </a:ln>
        </p:spPr>
        <p:txBody>
          <a:bodyPr wrap="none" anchor="ctr"/>
          <a:lstStyle/>
          <a:p>
            <a:endParaRPr lang="en-GB" altLang="ja-JP"/>
          </a:p>
        </p:txBody>
      </p:sp>
      <p:sp>
        <p:nvSpPr>
          <p:cNvPr id="8227" name="Rectangle 31"/>
          <p:cNvSpPr>
            <a:spLocks noChangeArrowheads="1"/>
          </p:cNvSpPr>
          <p:nvPr/>
        </p:nvSpPr>
        <p:spPr bwMode="auto">
          <a:xfrm rot="-1105122">
            <a:off x="3775075" y="1341438"/>
            <a:ext cx="823913" cy="200025"/>
          </a:xfrm>
          <a:prstGeom prst="rect">
            <a:avLst/>
          </a:prstGeom>
          <a:solidFill>
            <a:schemeClr val="tx2"/>
          </a:solidFill>
          <a:ln w="9525">
            <a:solidFill>
              <a:schemeClr val="tx1"/>
            </a:solidFill>
            <a:miter lim="800000"/>
            <a:headEnd/>
            <a:tailEnd/>
          </a:ln>
        </p:spPr>
        <p:txBody>
          <a:bodyPr wrap="none" anchor="ctr"/>
          <a:lstStyle/>
          <a:p>
            <a:endParaRPr lang="en-GB" altLang="ja-JP"/>
          </a:p>
        </p:txBody>
      </p:sp>
      <p:sp>
        <p:nvSpPr>
          <p:cNvPr id="8228" name="Rectangle 15"/>
          <p:cNvSpPr>
            <a:spLocks noChangeArrowheads="1"/>
          </p:cNvSpPr>
          <p:nvPr/>
        </p:nvSpPr>
        <p:spPr bwMode="auto">
          <a:xfrm rot="8426841">
            <a:off x="6032500" y="5126038"/>
            <a:ext cx="533400" cy="152400"/>
          </a:xfrm>
          <a:prstGeom prst="rect">
            <a:avLst/>
          </a:prstGeom>
          <a:solidFill>
            <a:srgbClr val="0070C0"/>
          </a:solidFill>
          <a:ln w="9525">
            <a:solidFill>
              <a:schemeClr val="tx1"/>
            </a:solidFill>
            <a:miter lim="800000"/>
            <a:headEnd/>
            <a:tailEnd/>
          </a:ln>
        </p:spPr>
        <p:txBody>
          <a:bodyPr rot="10800000" wrap="none" anchor="ctr"/>
          <a:lstStyle/>
          <a:p>
            <a:endParaRPr lang="en-GB" altLang="ja-JP"/>
          </a:p>
        </p:txBody>
      </p:sp>
      <p:sp>
        <p:nvSpPr>
          <p:cNvPr id="8230" name="Rectangle 21"/>
          <p:cNvSpPr>
            <a:spLocks noChangeArrowheads="1"/>
          </p:cNvSpPr>
          <p:nvPr/>
        </p:nvSpPr>
        <p:spPr bwMode="auto">
          <a:xfrm rot="7229634">
            <a:off x="6570663" y="4814888"/>
            <a:ext cx="533400" cy="152400"/>
          </a:xfrm>
          <a:prstGeom prst="rect">
            <a:avLst/>
          </a:prstGeom>
          <a:solidFill>
            <a:srgbClr val="0070C0"/>
          </a:solidFill>
          <a:ln w="9525">
            <a:solidFill>
              <a:schemeClr val="tx1"/>
            </a:solidFill>
            <a:miter lim="800000"/>
            <a:headEnd/>
            <a:tailEnd/>
          </a:ln>
        </p:spPr>
        <p:txBody>
          <a:bodyPr rot="10800000" vert="eaVert" wrap="none" anchor="ctr"/>
          <a:lstStyle/>
          <a:p>
            <a:endParaRPr lang="en-GB" altLang="ja-JP"/>
          </a:p>
        </p:txBody>
      </p:sp>
      <p:sp>
        <p:nvSpPr>
          <p:cNvPr id="39" name="テキスト ボックス 38"/>
          <p:cNvSpPr txBox="1"/>
          <p:nvPr/>
        </p:nvSpPr>
        <p:spPr>
          <a:xfrm>
            <a:off x="6429388" y="5786454"/>
            <a:ext cx="1928826" cy="523220"/>
          </a:xfrm>
          <a:prstGeom prst="rect">
            <a:avLst/>
          </a:prstGeom>
          <a:noFill/>
        </p:spPr>
        <p:txBody>
          <a:bodyPr wrap="square" rtlCol="0">
            <a:spAutoFit/>
          </a:bodyPr>
          <a:lstStyle/>
          <a:p>
            <a:r>
              <a:rPr kumimoji="1" lang="en-US" altLang="ja-JP" sz="2800" dirty="0" smtClean="0">
                <a:solidFill>
                  <a:srgbClr val="00B050"/>
                </a:solidFill>
              </a:rPr>
              <a:t>PHOS</a:t>
            </a:r>
            <a:endParaRPr kumimoji="1" lang="ja-JP" altLang="en-US" sz="2800" dirty="0">
              <a:solidFill>
                <a:srgbClr val="00B050"/>
              </a:solidFill>
            </a:endParaRPr>
          </a:p>
        </p:txBody>
      </p:sp>
      <p:sp>
        <p:nvSpPr>
          <p:cNvPr id="40" name="テキスト ボックス 39"/>
          <p:cNvSpPr txBox="1"/>
          <p:nvPr/>
        </p:nvSpPr>
        <p:spPr>
          <a:xfrm>
            <a:off x="3857620" y="714356"/>
            <a:ext cx="1928826" cy="523220"/>
          </a:xfrm>
          <a:prstGeom prst="rect">
            <a:avLst/>
          </a:prstGeom>
          <a:noFill/>
        </p:spPr>
        <p:txBody>
          <a:bodyPr wrap="square" rtlCol="0">
            <a:spAutoFit/>
          </a:bodyPr>
          <a:lstStyle/>
          <a:p>
            <a:r>
              <a:rPr kumimoji="1" lang="en-US" altLang="ja-JP" sz="2800" dirty="0" smtClean="0"/>
              <a:t>EMCAL</a:t>
            </a:r>
            <a:endParaRPr kumimoji="1" lang="ja-JP" altLang="en-US" sz="2800" dirty="0"/>
          </a:p>
        </p:txBody>
      </p:sp>
      <p:pic>
        <p:nvPicPr>
          <p:cNvPr id="41" name="Picture 2" descr="C:\Users\htorii\Documents\ALICE\広大オフィス用\baby.jpg"/>
          <p:cNvPicPr>
            <a:picLocks noChangeAspect="1" noChangeArrowheads="1"/>
          </p:cNvPicPr>
          <p:nvPr/>
        </p:nvPicPr>
        <p:blipFill>
          <a:blip r:embed="rId5" cstate="print"/>
          <a:srcRect/>
          <a:stretch>
            <a:fillRect/>
          </a:stretch>
        </p:blipFill>
        <p:spPr bwMode="auto">
          <a:xfrm>
            <a:off x="0" y="4965700"/>
            <a:ext cx="1130300" cy="1892300"/>
          </a:xfrm>
          <a:prstGeom prst="rect">
            <a:avLst/>
          </a:prstGeom>
          <a:noFill/>
        </p:spPr>
      </p:pic>
      <p:sp>
        <p:nvSpPr>
          <p:cNvPr id="42" name="スライド番号プレースホルダ 41"/>
          <p:cNvSpPr>
            <a:spLocks noGrp="1"/>
          </p:cNvSpPr>
          <p:nvPr>
            <p:ph type="sldNum" sz="quarter" idx="12"/>
          </p:nvPr>
        </p:nvSpPr>
        <p:spPr/>
        <p:txBody>
          <a:bodyPr/>
          <a:lstStyle/>
          <a:p>
            <a:fld id="{D2D8002D-B5B0-4BAC-B1F6-782DDCCE6D9C}" type="slidenum">
              <a:rPr kumimoji="1" lang="ja-JP" altLang="en-US" smtClean="0"/>
              <a:pPr/>
              <a:t>35</a:t>
            </a:fld>
            <a:endParaRPr kumimoji="1" lang="ja-JP" altLang="en-US"/>
          </a:p>
        </p:txBody>
      </p:sp>
      <p:sp>
        <p:nvSpPr>
          <p:cNvPr id="43" name="フッター プレースホルダ 42"/>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167" name="Group 599"/>
          <p:cNvGraphicFramePr>
            <a:graphicFrameLocks noGrp="1"/>
          </p:cNvGraphicFramePr>
          <p:nvPr>
            <p:ph sz="half" idx="2"/>
          </p:nvPr>
        </p:nvGraphicFramePr>
        <p:xfrm>
          <a:off x="76200" y="2378053"/>
          <a:ext cx="8985250" cy="3946208"/>
        </p:xfrm>
        <a:graphic>
          <a:graphicData uri="http://schemas.openxmlformats.org/drawingml/2006/table">
            <a:tbl>
              <a:tblPr/>
              <a:tblGrid>
                <a:gridCol w="804863"/>
                <a:gridCol w="1179512"/>
                <a:gridCol w="1174750"/>
                <a:gridCol w="1249363"/>
                <a:gridCol w="1306512"/>
                <a:gridCol w="1593850"/>
                <a:gridCol w="1676400"/>
              </a:tblGrid>
              <a:tr h="5286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ＭＳ Ｐゴシック" charset="-128"/>
                          <a:ea typeface="ＭＳ Ｐゴシック" charset="-128"/>
                        </a:rPr>
                        <a:t>Exp.</a:t>
                      </a:r>
                      <a:endParaRPr kumimoji="1" lang="en-US" altLang="ja-JP" sz="16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chemeClr val="tx1"/>
                          </a:solidFill>
                          <a:effectLst/>
                          <a:latin typeface="ＭＳ Ｐゴシック" charset="-128"/>
                          <a:ea typeface="ＭＳ Ｐゴシック" charset="-128"/>
                        </a:rPr>
                        <a:t>ATLAS</a:t>
                      </a:r>
                      <a:endParaRPr kumimoji="1" lang="en-US" altLang="ja-JP" sz="32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kumimoji="1" lang="ja-JP" altLang="en-US"/>
                    </a:p>
                  </a:txBody>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chemeClr val="tx1"/>
                          </a:solidFill>
                          <a:effectLst/>
                          <a:latin typeface="ＭＳ Ｐゴシック" charset="-128"/>
                          <a:ea typeface="ＭＳ Ｐゴシック" charset="-128"/>
                        </a:rPr>
                        <a:t>CMS</a:t>
                      </a:r>
                      <a:endParaRPr kumimoji="1" lang="en-US" altLang="ja-JP" sz="32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kumimoji="1" lang="ja-JP" altLang="en-US"/>
                    </a:p>
                  </a:txBody>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1" i="0" u="none" strike="noStrike" cap="none" normalizeH="0" baseline="0" smtClean="0">
                          <a:ln>
                            <a:noFill/>
                          </a:ln>
                          <a:solidFill>
                            <a:schemeClr val="tx1"/>
                          </a:solidFill>
                          <a:effectLst/>
                          <a:latin typeface="ＭＳ Ｐゴシック" charset="-128"/>
                          <a:ea typeface="ＭＳ Ｐゴシック" charset="-128"/>
                        </a:rPr>
                        <a:t>ALICE</a:t>
                      </a:r>
                      <a:endParaRPr kumimoji="1" lang="en-US" altLang="ja-JP" sz="32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kumimoji="1" lang="ja-JP" altLang="en-US"/>
                    </a:p>
                  </a:txBody>
                  <a:tcPr/>
                </a:tc>
              </a:tr>
              <a:tr h="4778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ＭＳ Ｐゴシック" charset="-128"/>
                          <a:ea typeface="ＭＳ Ｐゴシック" charset="-128"/>
                        </a:rPr>
                        <a:t>Name</a:t>
                      </a:r>
                      <a:endParaRPr kumimoji="1" lang="en-US" altLang="ja-JP" sz="16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ＭＳ Ｐゴシック" charset="-128"/>
                          <a:ea typeface="ＭＳ Ｐゴシック" charset="-128"/>
                        </a:rPr>
                        <a:t>LAr Barrel</a:t>
                      </a:r>
                      <a:endParaRPr kumimoji="1" lang="en-US" altLang="ja-JP" sz="2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ＭＳ Ｐゴシック" charset="-128"/>
                          <a:ea typeface="ＭＳ Ｐゴシック" charset="-128"/>
                        </a:rPr>
                        <a:t>LAr Endcap</a:t>
                      </a:r>
                      <a:endParaRPr kumimoji="1" lang="en-US" altLang="ja-JP" sz="2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ＭＳ Ｐゴシック" charset="-128"/>
                          <a:ea typeface="ＭＳ Ｐゴシック" charset="-128"/>
                        </a:rPr>
                        <a:t>ECAL(EB)</a:t>
                      </a:r>
                      <a:endParaRPr kumimoji="1" lang="en-US" altLang="ja-JP" sz="2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ＭＳ Ｐゴシック" charset="-128"/>
                          <a:ea typeface="ＭＳ Ｐゴシック" charset="-128"/>
                        </a:rPr>
                        <a:t>ECAL(EE)</a:t>
                      </a:r>
                      <a:endParaRPr kumimoji="1" lang="en-US" altLang="ja-JP" sz="2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chemeClr val="tx1"/>
                          </a:solidFill>
                          <a:effectLst/>
                          <a:latin typeface="ＭＳ Ｐゴシック" charset="-128"/>
                          <a:ea typeface="ＭＳ Ｐゴシック" charset="-128"/>
                        </a:rPr>
                        <a:t>PHOS</a:t>
                      </a:r>
                      <a:endParaRPr kumimoji="1" lang="en-US" altLang="ja-JP" sz="40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chemeClr val="tx1"/>
                          </a:solidFill>
                          <a:effectLst/>
                          <a:latin typeface="ＭＳ Ｐゴシック" charset="-128"/>
                          <a:ea typeface="ＭＳ Ｐゴシック" charset="-128"/>
                        </a:rPr>
                        <a:t>EMCAL</a:t>
                      </a:r>
                      <a:endParaRPr kumimoji="1" lang="en-US" altLang="ja-JP" sz="28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ＭＳ Ｐゴシック" charset="-128"/>
                          <a:ea typeface="ＭＳ Ｐゴシック" charset="-128"/>
                        </a:rPr>
                        <a:t>Structure</a:t>
                      </a:r>
                      <a:endParaRPr kumimoji="1" lang="en-US" altLang="ja-JP" sz="16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charset="-128"/>
                          <a:ea typeface="ＭＳ Ｐゴシック" charset="-128"/>
                        </a:rPr>
                        <a:t>Liquid Ar</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charset="-128"/>
                          <a:ea typeface="ＭＳ Ｐゴシック" charset="-128"/>
                        </a:rPr>
                        <a:t>PWO + APD</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000" b="1" i="0" u="none" strike="noStrike" cap="none" normalizeH="0" baseline="0" dirty="0" smtClean="0">
                          <a:ln>
                            <a:noFill/>
                          </a:ln>
                          <a:solidFill>
                            <a:schemeClr val="tx1"/>
                          </a:solidFill>
                          <a:effectLst/>
                          <a:latin typeface="ＭＳ Ｐゴシック" charset="-128"/>
                          <a:ea typeface="ＭＳ Ｐゴシック" charset="-128"/>
                        </a:rPr>
                        <a:t>PWO + APD</a:t>
                      </a:r>
                      <a:endParaRPr kumimoji="1" lang="en-US" altLang="ja-JP" sz="32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1" i="0" u="none" strike="noStrike" cap="none" normalizeH="0" baseline="0" dirty="0" err="1" smtClean="0">
                          <a:ln>
                            <a:noFill/>
                          </a:ln>
                          <a:solidFill>
                            <a:schemeClr val="tx1"/>
                          </a:solidFill>
                          <a:effectLst/>
                          <a:latin typeface="ＭＳ Ｐゴシック" charset="-128"/>
                          <a:ea typeface="ＭＳ Ｐゴシック" charset="-128"/>
                        </a:rPr>
                        <a:t>Pb</a:t>
                      </a:r>
                      <a:r>
                        <a:rPr kumimoji="1" lang="en-US" altLang="ja-JP" sz="2400" b="1" i="0" u="none" strike="noStrike" cap="none" normalizeH="0" baseline="0" dirty="0" smtClean="0">
                          <a:ln>
                            <a:noFill/>
                          </a:ln>
                          <a:solidFill>
                            <a:schemeClr val="tx1"/>
                          </a:solidFill>
                          <a:effectLst/>
                          <a:latin typeface="ＭＳ Ｐゴシック" charset="-128"/>
                          <a:ea typeface="ＭＳ Ｐゴシック" charset="-128"/>
                        </a:rPr>
                        <a:t> + APD</a:t>
                      </a:r>
                      <a:endParaRPr kumimoji="1" lang="en-US" altLang="ja-JP" sz="36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ＭＳ Ｐゴシック" charset="-128"/>
                          <a:ea typeface="ＭＳ Ｐゴシック" charset="-128"/>
                        </a:rPr>
                        <a:t>Coverage</a:t>
                      </a:r>
                      <a:endParaRPr kumimoji="1" lang="en-US" altLang="ja-JP" sz="16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charset="-128"/>
                          <a:ea typeface="ＭＳ Ｐゴシック" charset="-128"/>
                        </a:rPr>
                        <a:t>0&lt;|</a:t>
                      </a:r>
                      <a:r>
                        <a:rPr kumimoji="1" lang="en-US" altLang="ja-JP" sz="1800" b="0" i="0" u="none" strike="noStrike" cap="none" normalizeH="0" baseline="0" dirty="0" smtClean="0">
                          <a:ln>
                            <a:noFill/>
                          </a:ln>
                          <a:solidFill>
                            <a:schemeClr val="tx1"/>
                          </a:solidFill>
                          <a:effectLst/>
                          <a:latin typeface="Symbol" pitchFamily="18" charset="2"/>
                          <a:ea typeface="ＭＳ Ｐゴシック" charset="-128"/>
                        </a:rPr>
                        <a:t>h</a:t>
                      </a:r>
                      <a:r>
                        <a:rPr kumimoji="1" lang="en-US" altLang="ja-JP" sz="1800" b="0" i="0" u="none" strike="noStrike" cap="none" normalizeH="0" baseline="0" dirty="0" smtClean="0">
                          <a:ln>
                            <a:noFill/>
                          </a:ln>
                          <a:solidFill>
                            <a:schemeClr val="tx1"/>
                          </a:solidFill>
                          <a:effectLst/>
                          <a:latin typeface="ＭＳ Ｐゴシック" charset="-128"/>
                          <a:ea typeface="ＭＳ Ｐゴシック" charset="-128"/>
                        </a:rPr>
                        <a:t>|&lt;1.4, 2</a:t>
                      </a:r>
                      <a:r>
                        <a:rPr kumimoji="1" lang="en-US" altLang="ja-JP" sz="1800" b="0" i="0" u="none" strike="noStrike" cap="none" normalizeH="0" baseline="0" dirty="0" smtClean="0">
                          <a:ln>
                            <a:noFill/>
                          </a:ln>
                          <a:solidFill>
                            <a:schemeClr val="tx1"/>
                          </a:solidFill>
                          <a:effectLst/>
                          <a:latin typeface="Symbol" pitchFamily="18" charset="2"/>
                          <a:ea typeface="ＭＳ Ｐゴシック" charset="-128"/>
                        </a:rPr>
                        <a:t>p</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ＭＳ Ｐゴシック" charset="-128"/>
                          <a:ea typeface="ＭＳ Ｐゴシック" charset="-128"/>
                        </a:rPr>
                        <a:t>1.4&lt;|</a:t>
                      </a:r>
                      <a:r>
                        <a:rPr kumimoji="1" lang="en-US" altLang="ja-JP" sz="1600" b="0" i="0" u="none" strike="noStrike" cap="none" normalizeH="0" baseline="0" dirty="0" smtClean="0">
                          <a:ln>
                            <a:noFill/>
                          </a:ln>
                          <a:solidFill>
                            <a:schemeClr val="tx1"/>
                          </a:solidFill>
                          <a:effectLst/>
                          <a:latin typeface="Symbol" pitchFamily="18" charset="2"/>
                          <a:ea typeface="ＭＳ Ｐゴシック" charset="-128"/>
                        </a:rPr>
                        <a:t>h</a:t>
                      </a:r>
                      <a:r>
                        <a:rPr kumimoji="1" lang="en-US" altLang="ja-JP" sz="1600" b="0" i="0" u="none" strike="noStrike" cap="none" normalizeH="0" baseline="0" dirty="0" smtClean="0">
                          <a:ln>
                            <a:noFill/>
                          </a:ln>
                          <a:solidFill>
                            <a:schemeClr val="tx1"/>
                          </a:solidFill>
                          <a:effectLst/>
                          <a:latin typeface="ＭＳ Ｐゴシック" charset="-128"/>
                          <a:ea typeface="ＭＳ Ｐゴシック" charset="-128"/>
                        </a:rPr>
                        <a:t>|&lt;3.2</a:t>
                      </a:r>
                      <a:r>
                        <a:rPr kumimoji="1" lang="en-US" altLang="ja-JP" sz="1800" b="0" i="0" u="none" strike="noStrike" cap="none" normalizeH="0" baseline="0" dirty="0" smtClean="0">
                          <a:ln>
                            <a:noFill/>
                          </a:ln>
                          <a:solidFill>
                            <a:schemeClr val="tx1"/>
                          </a:solidFill>
                          <a:effectLst/>
                          <a:latin typeface="ＭＳ Ｐゴシック" charset="-128"/>
                          <a:ea typeface="ＭＳ Ｐゴシック" charset="-128"/>
                        </a:rPr>
                        <a:t>, 2</a:t>
                      </a:r>
                      <a:r>
                        <a:rPr kumimoji="1" lang="en-US" altLang="ja-JP" sz="1800" b="0" i="0" u="none" strike="noStrike" cap="none" normalizeH="0" baseline="0" dirty="0" smtClean="0">
                          <a:ln>
                            <a:noFill/>
                          </a:ln>
                          <a:solidFill>
                            <a:schemeClr val="tx1"/>
                          </a:solidFill>
                          <a:effectLst/>
                          <a:latin typeface="Symbol" pitchFamily="18" charset="2"/>
                          <a:ea typeface="ＭＳ Ｐゴシック" charset="-128"/>
                        </a:rPr>
                        <a:t>p</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charset="-128"/>
                          <a:ea typeface="ＭＳ Ｐゴシック" charset="-128"/>
                        </a:rPr>
                        <a:t>0&lt;|</a:t>
                      </a:r>
                      <a:r>
                        <a:rPr kumimoji="1" lang="en-US" altLang="ja-JP" sz="1800" b="0" i="0" u="none" strike="noStrike" cap="none" normalizeH="0" baseline="0" smtClean="0">
                          <a:ln>
                            <a:noFill/>
                          </a:ln>
                          <a:solidFill>
                            <a:schemeClr val="tx1"/>
                          </a:solidFill>
                          <a:effectLst/>
                          <a:latin typeface="Symbol" pitchFamily="18" charset="2"/>
                          <a:ea typeface="ＭＳ Ｐゴシック" charset="-128"/>
                        </a:rPr>
                        <a:t>h</a:t>
                      </a:r>
                      <a:r>
                        <a:rPr kumimoji="1" lang="en-US" altLang="ja-JP" sz="1800" b="0" i="0" u="none" strike="noStrike" cap="none" normalizeH="0" baseline="0" smtClean="0">
                          <a:ln>
                            <a:noFill/>
                          </a:ln>
                          <a:solidFill>
                            <a:schemeClr val="tx1"/>
                          </a:solidFill>
                          <a:effectLst/>
                          <a:latin typeface="ＭＳ Ｐゴシック" charset="-128"/>
                          <a:ea typeface="ＭＳ Ｐゴシック" charset="-128"/>
                        </a:rPr>
                        <a:t>|&lt;1.5, 2</a:t>
                      </a:r>
                      <a:r>
                        <a:rPr kumimoji="1" lang="en-US" altLang="ja-JP" sz="1800" b="0" i="0" u="none" strike="noStrike" cap="none" normalizeH="0" baseline="0" smtClean="0">
                          <a:ln>
                            <a:noFill/>
                          </a:ln>
                          <a:solidFill>
                            <a:schemeClr val="tx1"/>
                          </a:solidFill>
                          <a:effectLst/>
                          <a:latin typeface="Symbol" pitchFamily="18" charset="2"/>
                          <a:ea typeface="ＭＳ Ｐゴシック" charset="-128"/>
                        </a:rPr>
                        <a:t>p</a:t>
                      </a:r>
                      <a:endParaRPr kumimoji="1" lang="en-US" altLang="ja-JP" sz="18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charset="-128"/>
                          <a:ea typeface="ＭＳ Ｐゴシック" charset="-128"/>
                        </a:rPr>
                        <a:t>1.5&lt;|</a:t>
                      </a:r>
                      <a:r>
                        <a:rPr kumimoji="1" lang="en-US" altLang="ja-JP" sz="1800" b="0" i="0" u="none" strike="noStrike" cap="none" normalizeH="0" baseline="0" smtClean="0">
                          <a:ln>
                            <a:noFill/>
                          </a:ln>
                          <a:solidFill>
                            <a:schemeClr val="tx1"/>
                          </a:solidFill>
                          <a:effectLst/>
                          <a:latin typeface="Symbol" pitchFamily="18" charset="2"/>
                          <a:ea typeface="ＭＳ Ｐゴシック" charset="-128"/>
                        </a:rPr>
                        <a:t>h</a:t>
                      </a:r>
                      <a:r>
                        <a:rPr kumimoji="1" lang="en-US" altLang="ja-JP" sz="1800" b="0" i="0" u="none" strike="noStrike" cap="none" normalizeH="0" baseline="0" smtClean="0">
                          <a:ln>
                            <a:noFill/>
                          </a:ln>
                          <a:solidFill>
                            <a:schemeClr val="tx1"/>
                          </a:solidFill>
                          <a:effectLst/>
                          <a:latin typeface="ＭＳ Ｐゴシック" charset="-128"/>
                          <a:ea typeface="ＭＳ Ｐゴシック" charset="-128"/>
                        </a:rPr>
                        <a:t>|&lt;3.0, 2</a:t>
                      </a:r>
                      <a:r>
                        <a:rPr kumimoji="1" lang="en-US" altLang="ja-JP" sz="1800" b="0" i="0" u="none" strike="noStrike" cap="none" normalizeH="0" baseline="0" smtClean="0">
                          <a:ln>
                            <a:noFill/>
                          </a:ln>
                          <a:solidFill>
                            <a:schemeClr val="tx1"/>
                          </a:solidFill>
                          <a:effectLst/>
                          <a:latin typeface="Symbol" pitchFamily="18" charset="2"/>
                          <a:ea typeface="ＭＳ Ｐゴシック" charset="-128"/>
                        </a:rPr>
                        <a:t>p</a:t>
                      </a:r>
                      <a:endParaRPr kumimoji="1" lang="en-US" altLang="ja-JP" sz="18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a:t>
                      </a:r>
                      <a:r>
                        <a:rPr kumimoji="1" lang="en-US" altLang="ja-JP" sz="1800" b="1" i="0" u="none" strike="noStrike" cap="none" normalizeH="0" baseline="0" dirty="0" smtClean="0">
                          <a:ln>
                            <a:noFill/>
                          </a:ln>
                          <a:solidFill>
                            <a:schemeClr val="tx1"/>
                          </a:solidFill>
                          <a:effectLst/>
                          <a:latin typeface="Symbol" pitchFamily="18" charset="2"/>
                          <a:ea typeface="ＭＳ Ｐゴシック" charset="-128"/>
                        </a:rPr>
                        <a:t>h</a:t>
                      </a: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|&lt;0.12,</a:t>
                      </a:r>
                      <a:b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b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 0.6</a:t>
                      </a:r>
                      <a:r>
                        <a:rPr kumimoji="1" lang="en-US" altLang="ja-JP" sz="1800" b="1" i="0" u="none" strike="noStrike" cap="none" normalizeH="0" baseline="0" dirty="0" smtClean="0">
                          <a:ln>
                            <a:noFill/>
                          </a:ln>
                          <a:solidFill>
                            <a:schemeClr val="tx1"/>
                          </a:solidFill>
                          <a:effectLst/>
                          <a:latin typeface="Symbol" pitchFamily="18" charset="2"/>
                          <a:ea typeface="ＭＳ Ｐゴシック" charset="-128"/>
                        </a:rPr>
                        <a:t>p</a:t>
                      </a:r>
                      <a:endParaRPr kumimoji="1" lang="en-US" altLang="ja-JP"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a:t>
                      </a:r>
                      <a:r>
                        <a:rPr kumimoji="1" lang="en-US" altLang="ja-JP" sz="1800" b="1" i="0" u="none" strike="noStrike" cap="none" normalizeH="0" baseline="0" dirty="0" smtClean="0">
                          <a:ln>
                            <a:noFill/>
                          </a:ln>
                          <a:solidFill>
                            <a:schemeClr val="tx1"/>
                          </a:solidFill>
                          <a:effectLst/>
                          <a:latin typeface="Symbol" pitchFamily="18" charset="2"/>
                          <a:ea typeface="ＭＳ Ｐゴシック" charset="-128"/>
                        </a:rPr>
                        <a:t>h</a:t>
                      </a: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|&lt;0.7, </a:t>
                      </a:r>
                      <a:b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b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0.6</a:t>
                      </a:r>
                      <a:r>
                        <a:rPr kumimoji="1" lang="en-US" altLang="ja-JP" sz="1800" b="1" i="0" u="none" strike="noStrike" cap="none" normalizeH="0" baseline="0" dirty="0" smtClean="0">
                          <a:ln>
                            <a:noFill/>
                          </a:ln>
                          <a:solidFill>
                            <a:schemeClr val="tx1"/>
                          </a:solidFill>
                          <a:effectLst/>
                          <a:latin typeface="Symbol" pitchFamily="18" charset="2"/>
                          <a:ea typeface="ＭＳ Ｐゴシック" charset="-128"/>
                        </a:rPr>
                        <a:t>p</a:t>
                      </a:r>
                      <a:endParaRPr kumimoji="1" lang="en-US" altLang="ja-JP"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080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ＭＳ Ｐゴシック" charset="-128"/>
                          <a:ea typeface="ＭＳ Ｐゴシック" charset="-128"/>
                        </a:rPr>
                        <a:t>Granularity</a:t>
                      </a:r>
                      <a:br>
                        <a:rPr kumimoji="1" lang="en-US" altLang="ja-JP" sz="1000" b="0" i="0" u="none" strike="noStrike" cap="none" normalizeH="0" baseline="0" smtClean="0">
                          <a:ln>
                            <a:noFill/>
                          </a:ln>
                          <a:solidFill>
                            <a:schemeClr val="tx1"/>
                          </a:solidFill>
                          <a:effectLst/>
                          <a:latin typeface="ＭＳ Ｐゴシック" charset="-128"/>
                          <a:ea typeface="ＭＳ Ｐゴシック" charset="-128"/>
                        </a:rPr>
                      </a:br>
                      <a:r>
                        <a:rPr kumimoji="1" lang="en-US" altLang="ja-JP" sz="1000" b="0" i="0" u="none" strike="noStrike" cap="none" normalizeH="0" baseline="0" smtClean="0">
                          <a:ln>
                            <a:noFill/>
                          </a:ln>
                          <a:solidFill>
                            <a:schemeClr val="tx1"/>
                          </a:solidFill>
                          <a:effectLst/>
                          <a:latin typeface="ＭＳ Ｐゴシック" charset="-128"/>
                          <a:ea typeface="ＭＳ Ｐゴシック" charset="-128"/>
                          <a:sym typeface="Symbol" pitchFamily="18" charset="2"/>
                        </a:rPr>
                        <a:t></a:t>
                      </a:r>
                      <a:r>
                        <a:rPr kumimoji="1" lang="el-GR" altLang="ja-JP" sz="1000" b="0" i="0" u="none" strike="noStrike" cap="none" normalizeH="0" baseline="0" smtClean="0">
                          <a:ln>
                            <a:noFill/>
                          </a:ln>
                          <a:solidFill>
                            <a:schemeClr val="tx1"/>
                          </a:solidFill>
                          <a:effectLst/>
                          <a:latin typeface="ＭＳ Ｐゴシック" charset="-128"/>
                          <a:ea typeface="ＭＳ Ｐゴシック" charset="-128"/>
                          <a:sym typeface="Symbol" pitchFamily="18" charset="2"/>
                        </a:rPr>
                        <a:t></a:t>
                      </a:r>
                      <a:r>
                        <a:rPr kumimoji="1" lang="en-US" altLang="ja-JP" sz="1000" b="0" i="0" u="none" strike="noStrike" cap="none" normalizeH="0" baseline="0" smtClean="0">
                          <a:ln>
                            <a:noFill/>
                          </a:ln>
                          <a:solidFill>
                            <a:schemeClr val="tx1"/>
                          </a:solidFill>
                          <a:effectLst/>
                          <a:latin typeface="ＭＳ Ｐゴシック" charset="-128"/>
                          <a:ea typeface="ＭＳ Ｐゴシック" charset="-128"/>
                          <a:sym typeface="Symbol" pitchFamily="18" charset="2"/>
                        </a:rPr>
                        <a:t>x</a:t>
                      </a:r>
                      <a:r>
                        <a:rPr kumimoji="1" lang="el-GR" altLang="ja-JP" sz="1000" b="0" i="0" u="none" strike="noStrike" cap="none" normalizeH="0" baseline="0" smtClean="0">
                          <a:ln>
                            <a:noFill/>
                          </a:ln>
                          <a:solidFill>
                            <a:schemeClr val="tx1"/>
                          </a:solidFill>
                          <a:effectLst/>
                          <a:latin typeface="ＭＳ Ｐゴシック" charset="-128"/>
                          <a:ea typeface="ＭＳ Ｐゴシック" charset="-128"/>
                          <a:sym typeface="Symbol" pitchFamily="18" charset="2"/>
                        </a:rPr>
                        <a:t></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0.003x0.100 0.025x0.025 0.025x0.050</a:t>
                      </a:r>
                      <a:endParaRPr kumimoji="1" lang="en-US" altLang="ja-JP" sz="1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0.025x0.100 0.025x0.025 0.025x0.050</a:t>
                      </a:r>
                      <a:endParaRPr kumimoji="1" lang="en-US" altLang="ja-JP" sz="1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0.0174x0.0174</a:t>
                      </a:r>
                      <a:endParaRPr kumimoji="1" lang="en-US" altLang="ja-JP" sz="1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0.0174x0.0174 to 0.05x0.05</a:t>
                      </a:r>
                      <a:endParaRPr kumimoji="1" lang="en-US" altLang="ja-JP" sz="14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0.004x0.004</a:t>
                      </a:r>
                      <a:endParaRPr kumimoji="1" lang="en-US" altLang="ja-JP" sz="2000" b="1"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Ｐゴシック" charset="-128"/>
                          <a:ea typeface="ＭＳ Ｐゴシック" charset="-128"/>
                        </a:rPr>
                        <a:t>0.0143x0.0143</a:t>
                      </a:r>
                      <a:endParaRPr kumimoji="1" lang="en-US" altLang="ja-JP" sz="14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ＭＳ Ｐゴシック" charset="-128"/>
                          <a:ea typeface="ＭＳ Ｐゴシック" charset="-128"/>
                        </a:rPr>
                        <a:t>Res.</a:t>
                      </a:r>
                      <a:endParaRPr kumimoji="1" lang="en-US" altLang="ja-JP" sz="1600" b="0" i="0" u="none" strike="noStrike" cap="none" normalizeH="0" baseline="0" smtClean="0">
                        <a:ln>
                          <a:noFill/>
                        </a:ln>
                        <a:solidFill>
                          <a:schemeClr val="tx1"/>
                        </a:solidFill>
                        <a:effectLst/>
                        <a:latin typeface="Arial" charset="0"/>
                        <a:ea typeface="ＭＳ Ｐゴシック" charset="-128"/>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rPr>
                        <a:t>10%/</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E</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0.5%</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rPr>
                        <a:t>10%/</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E</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0.5%</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rPr>
                        <a:t>2.7%/</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E</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0.55%</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rPr>
                        <a:t>5.7%/</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E</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0.55%</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rPr>
                        <a:t>3.3%/</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smtClean="0">
                          <a:ln>
                            <a:noFill/>
                          </a:ln>
                          <a:solidFill>
                            <a:schemeClr val="tx1"/>
                          </a:solidFill>
                          <a:effectLst/>
                          <a:latin typeface="Arial" charset="0"/>
                          <a:ea typeface="ＭＳ Ｐゴシック" charset="-128"/>
                        </a:rPr>
                        <a:t>E</a:t>
                      </a:r>
                      <a:r>
                        <a:rPr kumimoji="1" lang="en-US" altLang="ja-JP" sz="1800" b="0" i="0" u="none" strike="noStrike" cap="none" normalizeH="0" baseline="0" smtClean="0">
                          <a:ln>
                            <a:noFill/>
                          </a:ln>
                          <a:solidFill>
                            <a:schemeClr val="tx1"/>
                          </a:solidFill>
                          <a:effectLst/>
                          <a:latin typeface="Arial" charset="0"/>
                          <a:ea typeface="ＭＳ Ｐゴシック" charset="-128"/>
                          <a:sym typeface="Symbol" pitchFamily="18" charset="2"/>
                        </a:rPr>
                        <a:t> </a:t>
                      </a:r>
                      <a:r>
                        <a:rPr kumimoji="1" lang="en-US" altLang="ja-JP" sz="1800" b="0" i="0" u="none" strike="noStrike" cap="none" normalizeH="0" baseline="0" smtClean="0">
                          <a:ln>
                            <a:noFill/>
                          </a:ln>
                          <a:solidFill>
                            <a:schemeClr val="tx1"/>
                          </a:solidFill>
                          <a:effectLst/>
                          <a:latin typeface="Arial" charset="0"/>
                          <a:ea typeface="ＭＳ Ｐゴシック" charset="-128"/>
                        </a:rPr>
                        <a:t>1.1%</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Arial" charset="0"/>
                          <a:ea typeface="ＭＳ Ｐゴシック" charset="-128"/>
                        </a:rPr>
                        <a:t>7%/</a:t>
                      </a:r>
                      <a:r>
                        <a:rPr kumimoji="1" lang="en-US" altLang="ja-JP" sz="1800" b="0" i="0" u="none" strike="noStrike" cap="none" normalizeH="0" baseline="0" dirty="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dirty="0" smtClean="0">
                          <a:ln>
                            <a:noFill/>
                          </a:ln>
                          <a:solidFill>
                            <a:schemeClr val="tx1"/>
                          </a:solidFill>
                          <a:effectLst/>
                          <a:latin typeface="Arial" charset="0"/>
                          <a:ea typeface="ＭＳ Ｐゴシック" charset="-128"/>
                        </a:rPr>
                        <a:t>E</a:t>
                      </a:r>
                      <a:r>
                        <a:rPr kumimoji="1" lang="en-US" altLang="ja-JP" sz="1800" b="0" i="0" u="none" strike="noStrike" cap="none" normalizeH="0" baseline="0" dirty="0" smtClean="0">
                          <a:ln>
                            <a:noFill/>
                          </a:ln>
                          <a:solidFill>
                            <a:schemeClr val="tx1"/>
                          </a:solidFill>
                          <a:effectLst/>
                          <a:latin typeface="Arial" charset="0"/>
                          <a:ea typeface="ＭＳ Ｐゴシック" charset="-128"/>
                          <a:sym typeface="Symbol" pitchFamily="18" charset="2"/>
                        </a:rPr>
                        <a:t></a:t>
                      </a:r>
                      <a:r>
                        <a:rPr kumimoji="1" lang="en-US" altLang="ja-JP" sz="1800" b="0" i="0" u="none" strike="noStrike" cap="none" normalizeH="0" baseline="0" dirty="0" smtClean="0">
                          <a:ln>
                            <a:noFill/>
                          </a:ln>
                          <a:solidFill>
                            <a:schemeClr val="tx1"/>
                          </a:solidFill>
                          <a:effectLst/>
                          <a:latin typeface="Arial" charset="0"/>
                          <a:ea typeface="ＭＳ Ｐゴシック" charset="-128"/>
                        </a:rPr>
                        <a:t>1.5%</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6" name="スライド番号プレースホルダ 6"/>
          <p:cNvSpPr>
            <a:spLocks noGrp="1"/>
          </p:cNvSpPr>
          <p:nvPr>
            <p:ph type="sldNum" sz="quarter" idx="12"/>
          </p:nvPr>
        </p:nvSpPr>
        <p:spPr>
          <a:xfrm>
            <a:off x="8143900" y="0"/>
            <a:ext cx="762000" cy="304800"/>
          </a:xfrm>
        </p:spPr>
        <p:txBody>
          <a:bodyPr/>
          <a:lstStyle/>
          <a:p>
            <a:fld id="{B70B71B3-283C-4F89-8DEC-84621124B419}" type="slidenum">
              <a:rPr lang="en-US" altLang="ja-JP"/>
              <a:pPr/>
              <a:t>36</a:t>
            </a:fld>
            <a:endParaRPr lang="en-US" altLang="ja-JP" dirty="0"/>
          </a:p>
        </p:txBody>
      </p:sp>
      <p:pic>
        <p:nvPicPr>
          <p:cNvPr id="110113" name="Picture 545" descr="CMS3d_medium"/>
          <p:cNvPicPr>
            <a:picLocks noChangeAspect="1" noChangeArrowheads="1"/>
          </p:cNvPicPr>
          <p:nvPr/>
        </p:nvPicPr>
        <p:blipFill>
          <a:blip r:embed="rId3" cstate="print"/>
          <a:srcRect/>
          <a:stretch>
            <a:fillRect/>
          </a:stretch>
        </p:blipFill>
        <p:spPr bwMode="auto">
          <a:xfrm>
            <a:off x="3492500" y="704483"/>
            <a:ext cx="1935163" cy="1619250"/>
          </a:xfrm>
          <a:prstGeom prst="rect">
            <a:avLst/>
          </a:prstGeom>
          <a:noFill/>
          <a:ln w="9525">
            <a:noFill/>
            <a:miter lim="800000"/>
            <a:headEnd/>
            <a:tailEnd/>
          </a:ln>
        </p:spPr>
      </p:pic>
      <p:pic>
        <p:nvPicPr>
          <p:cNvPr id="109572" name="Picture 4"/>
          <p:cNvPicPr>
            <a:picLocks noChangeAspect="1" noChangeArrowheads="1"/>
          </p:cNvPicPr>
          <p:nvPr/>
        </p:nvPicPr>
        <p:blipFill>
          <a:blip r:embed="rId4" cstate="print"/>
          <a:srcRect/>
          <a:stretch>
            <a:fillRect/>
          </a:stretch>
        </p:blipFill>
        <p:spPr bwMode="auto">
          <a:xfrm>
            <a:off x="5791200" y="680659"/>
            <a:ext cx="2921000" cy="1700213"/>
          </a:xfrm>
          <a:prstGeom prst="rect">
            <a:avLst/>
          </a:prstGeom>
          <a:noFill/>
          <a:ln w="9525">
            <a:noFill/>
            <a:miter lim="800000"/>
            <a:headEnd/>
            <a:tailEnd/>
          </a:ln>
          <a:effectLst/>
        </p:spPr>
      </p:pic>
      <p:pic>
        <p:nvPicPr>
          <p:cNvPr id="110116" name="Picture 548" descr="Detector"/>
          <p:cNvPicPr>
            <a:picLocks noChangeAspect="1" noChangeArrowheads="1"/>
          </p:cNvPicPr>
          <p:nvPr/>
        </p:nvPicPr>
        <p:blipFill>
          <a:blip r:embed="rId5" cstate="print"/>
          <a:srcRect/>
          <a:stretch>
            <a:fillRect/>
          </a:stretch>
        </p:blipFill>
        <p:spPr bwMode="auto">
          <a:xfrm>
            <a:off x="881063" y="757215"/>
            <a:ext cx="1981200" cy="1863725"/>
          </a:xfrm>
          <a:prstGeom prst="rect">
            <a:avLst/>
          </a:prstGeom>
          <a:noFill/>
          <a:ln w="9525">
            <a:noFill/>
            <a:miter lim="800000"/>
            <a:headEnd/>
            <a:tailEnd/>
          </a:ln>
        </p:spPr>
      </p:pic>
      <p:sp>
        <p:nvSpPr>
          <p:cNvPr id="110158" name="AutoShape 590"/>
          <p:cNvSpPr>
            <a:spLocks noChangeArrowheads="1"/>
          </p:cNvSpPr>
          <p:nvPr/>
        </p:nvSpPr>
        <p:spPr bwMode="auto">
          <a:xfrm>
            <a:off x="571473" y="6381774"/>
            <a:ext cx="8275666" cy="40481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400" baseline="0" dirty="0" smtClean="0">
                <a:solidFill>
                  <a:srgbClr val="FF0000"/>
                </a:solidFill>
              </a:rPr>
              <a:t>PHOS</a:t>
            </a:r>
            <a:r>
              <a:rPr lang="en-US" altLang="ja-JP" sz="2400" dirty="0" smtClean="0">
                <a:solidFill>
                  <a:srgbClr val="FF0000"/>
                </a:solidFill>
              </a:rPr>
              <a:t> for</a:t>
            </a:r>
            <a:r>
              <a:rPr lang="en-US" altLang="ja-JP" sz="2400" baseline="0" dirty="0" smtClean="0">
                <a:solidFill>
                  <a:srgbClr val="FF0000"/>
                </a:solidFill>
              </a:rPr>
              <a:t> </a:t>
            </a:r>
            <a:r>
              <a:rPr lang="en-US" altLang="ja-JP" sz="2400" baseline="0" dirty="0">
                <a:solidFill>
                  <a:srgbClr val="FF0000"/>
                </a:solidFill>
              </a:rPr>
              <a:t>low energy </a:t>
            </a:r>
            <a:r>
              <a:rPr lang="en-US" altLang="ja-JP" sz="2400" baseline="0" dirty="0" smtClean="0">
                <a:solidFill>
                  <a:srgbClr val="FF0000"/>
                </a:solidFill>
              </a:rPr>
              <a:t>photon</a:t>
            </a:r>
            <a:r>
              <a:rPr lang="en-US" altLang="ja-JP" sz="2400" dirty="0" smtClean="0">
                <a:solidFill>
                  <a:srgbClr val="FF0000"/>
                </a:solidFill>
              </a:rPr>
              <a:t>, EMCAL for jet energy</a:t>
            </a:r>
            <a:endParaRPr lang="en-US" altLang="ja-JP" sz="2400" baseline="0" dirty="0">
              <a:solidFill>
                <a:srgbClr val="FF0000"/>
              </a:solidFill>
            </a:endParaRPr>
          </a:p>
        </p:txBody>
      </p:sp>
      <p:sp>
        <p:nvSpPr>
          <p:cNvPr id="109570" name="Rectangle 2"/>
          <p:cNvSpPr>
            <a:spLocks noGrp="1" noChangeArrowheads="1"/>
          </p:cNvSpPr>
          <p:nvPr>
            <p:ph type="title"/>
          </p:nvPr>
        </p:nvSpPr>
        <p:spPr>
          <a:xfrm>
            <a:off x="357158" y="285728"/>
            <a:ext cx="8229600" cy="715962"/>
          </a:xfrm>
        </p:spPr>
        <p:txBody>
          <a:bodyPr>
            <a:normAutofit/>
          </a:bodyPr>
          <a:lstStyle/>
          <a:p>
            <a:r>
              <a:rPr lang="en-US" altLang="ja-JP" sz="4000" dirty="0"/>
              <a:t>Photon Detectors at LHC</a:t>
            </a:r>
          </a:p>
        </p:txBody>
      </p:sp>
      <p:grpSp>
        <p:nvGrpSpPr>
          <p:cNvPr id="24" name="グループ化 23"/>
          <p:cNvGrpSpPr/>
          <p:nvPr/>
        </p:nvGrpSpPr>
        <p:grpSpPr>
          <a:xfrm>
            <a:off x="7286644" y="3681055"/>
            <a:ext cx="2143140" cy="857256"/>
            <a:chOff x="7286644" y="3786190"/>
            <a:chExt cx="2143140" cy="857256"/>
          </a:xfrm>
        </p:grpSpPr>
        <p:grpSp>
          <p:nvGrpSpPr>
            <p:cNvPr id="21" name="グループ化 20"/>
            <p:cNvGrpSpPr/>
            <p:nvPr/>
          </p:nvGrpSpPr>
          <p:grpSpPr>
            <a:xfrm>
              <a:off x="7429520" y="3786190"/>
              <a:ext cx="2000264" cy="857256"/>
              <a:chOff x="7429520" y="3786190"/>
              <a:chExt cx="2000264" cy="857256"/>
            </a:xfrm>
          </p:grpSpPr>
          <p:sp>
            <p:nvSpPr>
              <p:cNvPr id="12" name="AutoShape 585"/>
              <p:cNvSpPr>
                <a:spLocks noChangeArrowheads="1"/>
              </p:cNvSpPr>
              <p:nvPr/>
            </p:nvSpPr>
            <p:spPr bwMode="auto">
              <a:xfrm>
                <a:off x="7429520" y="4071942"/>
                <a:ext cx="1500198" cy="571504"/>
              </a:xfrm>
              <a:prstGeom prst="roundRect">
                <a:avLst>
                  <a:gd name="adj" fmla="val 16667"/>
                </a:avLst>
              </a:prstGeom>
              <a:solidFill>
                <a:srgbClr val="FF0000">
                  <a:alpha val="9000"/>
                </a:srgbClr>
              </a:solidFill>
              <a:ln w="38100">
                <a:solidFill>
                  <a:srgbClr val="FF0000"/>
                </a:solidFill>
                <a:round/>
                <a:headEnd/>
                <a:tailEnd/>
              </a:ln>
              <a:effectLst/>
            </p:spPr>
            <p:txBody>
              <a:bodyPr wrap="none" anchor="ctr"/>
              <a:lstStyle/>
              <a:p>
                <a:endParaRPr lang="ja-JP" altLang="en-US"/>
              </a:p>
            </p:txBody>
          </p:sp>
          <p:sp>
            <p:nvSpPr>
              <p:cNvPr id="14" name="テキスト ボックス 13"/>
              <p:cNvSpPr txBox="1"/>
              <p:nvPr/>
            </p:nvSpPr>
            <p:spPr>
              <a:xfrm>
                <a:off x="7572396" y="3786190"/>
                <a:ext cx="1857388" cy="369332"/>
              </a:xfrm>
              <a:prstGeom prst="rect">
                <a:avLst/>
              </a:prstGeom>
              <a:noFill/>
            </p:spPr>
            <p:txBody>
              <a:bodyPr wrap="square" rtlCol="0">
                <a:spAutoFit/>
              </a:bodyPr>
              <a:lstStyle/>
              <a:p>
                <a:r>
                  <a:rPr lang="en-US" altLang="ja-JP" dirty="0" smtClean="0">
                    <a:solidFill>
                      <a:srgbClr val="FF0000"/>
                    </a:solidFill>
                  </a:rPr>
                  <a:t>Cover Jet Size</a:t>
                </a:r>
                <a:endParaRPr kumimoji="1" lang="ja-JP" altLang="en-US" dirty="0">
                  <a:solidFill>
                    <a:srgbClr val="FF0000"/>
                  </a:solidFill>
                </a:endParaRPr>
              </a:p>
            </p:txBody>
          </p:sp>
        </p:grpSp>
        <p:pic>
          <p:nvPicPr>
            <p:cNvPr id="55298" name="Picture 2" descr="C:\Users\htorii\AppData\Local\Microsoft\Windows\Temporary Internet Files\Content.IE5\B8QMF2BR\MPj04331600000[1].jpg"/>
            <p:cNvPicPr>
              <a:picLocks noChangeAspect="1" noChangeArrowheads="1"/>
            </p:cNvPicPr>
            <p:nvPr/>
          </p:nvPicPr>
          <p:blipFill>
            <a:blip r:embed="rId6" cstate="print"/>
            <a:srcRect/>
            <a:stretch>
              <a:fillRect/>
            </a:stretch>
          </p:blipFill>
          <p:spPr bwMode="auto">
            <a:xfrm>
              <a:off x="7286644" y="3857628"/>
              <a:ext cx="400008" cy="400008"/>
            </a:xfrm>
            <a:prstGeom prst="rect">
              <a:avLst/>
            </a:prstGeom>
            <a:noFill/>
          </p:spPr>
        </p:pic>
      </p:grpSp>
      <p:grpSp>
        <p:nvGrpSpPr>
          <p:cNvPr id="22" name="グループ化 21"/>
          <p:cNvGrpSpPr/>
          <p:nvPr/>
        </p:nvGrpSpPr>
        <p:grpSpPr>
          <a:xfrm>
            <a:off x="5743628" y="4538311"/>
            <a:ext cx="2400272" cy="857256"/>
            <a:chOff x="5743628" y="4643446"/>
            <a:chExt cx="2400272" cy="857256"/>
          </a:xfrm>
        </p:grpSpPr>
        <p:grpSp>
          <p:nvGrpSpPr>
            <p:cNvPr id="19" name="グループ化 18"/>
            <p:cNvGrpSpPr/>
            <p:nvPr/>
          </p:nvGrpSpPr>
          <p:grpSpPr>
            <a:xfrm>
              <a:off x="5876925" y="4643446"/>
              <a:ext cx="2266975" cy="857256"/>
              <a:chOff x="5876925" y="4643446"/>
              <a:chExt cx="2266975" cy="857256"/>
            </a:xfrm>
          </p:grpSpPr>
          <p:sp>
            <p:nvSpPr>
              <p:cNvPr id="110153" name="AutoShape 585"/>
              <p:cNvSpPr>
                <a:spLocks noChangeArrowheads="1"/>
              </p:cNvSpPr>
              <p:nvPr/>
            </p:nvSpPr>
            <p:spPr bwMode="auto">
              <a:xfrm>
                <a:off x="5876925" y="4929198"/>
                <a:ext cx="1439863" cy="571504"/>
              </a:xfrm>
              <a:prstGeom prst="roundRect">
                <a:avLst>
                  <a:gd name="adj" fmla="val 16667"/>
                </a:avLst>
              </a:prstGeom>
              <a:solidFill>
                <a:srgbClr val="FF0000">
                  <a:alpha val="9000"/>
                </a:srgbClr>
              </a:solidFill>
              <a:ln w="38100">
                <a:solidFill>
                  <a:srgbClr val="FF0000"/>
                </a:solidFill>
                <a:round/>
                <a:headEnd/>
                <a:tailEnd/>
              </a:ln>
              <a:effectLst/>
            </p:spPr>
            <p:txBody>
              <a:bodyPr wrap="none" anchor="ctr"/>
              <a:lstStyle/>
              <a:p>
                <a:endParaRPr lang="ja-JP" altLang="en-US"/>
              </a:p>
            </p:txBody>
          </p:sp>
          <p:sp>
            <p:nvSpPr>
              <p:cNvPr id="18" name="テキスト ボックス 17"/>
              <p:cNvSpPr txBox="1"/>
              <p:nvPr/>
            </p:nvSpPr>
            <p:spPr>
              <a:xfrm>
                <a:off x="6072198" y="4643446"/>
                <a:ext cx="2071702" cy="369332"/>
              </a:xfrm>
              <a:prstGeom prst="rect">
                <a:avLst/>
              </a:prstGeom>
              <a:noFill/>
            </p:spPr>
            <p:txBody>
              <a:bodyPr wrap="square" rtlCol="0">
                <a:spAutoFit/>
              </a:bodyPr>
              <a:lstStyle/>
              <a:p>
                <a:r>
                  <a:rPr lang="en-US" altLang="ja-JP" dirty="0" smtClean="0">
                    <a:solidFill>
                      <a:srgbClr val="FF0000"/>
                    </a:solidFill>
                  </a:rPr>
                  <a:t>Two Separation</a:t>
                </a:r>
                <a:endParaRPr kumimoji="1" lang="ja-JP" altLang="en-US" dirty="0">
                  <a:solidFill>
                    <a:srgbClr val="FF0000"/>
                  </a:solidFill>
                </a:endParaRPr>
              </a:p>
            </p:txBody>
          </p:sp>
        </p:grpSp>
        <p:pic>
          <p:nvPicPr>
            <p:cNvPr id="17" name="Picture 2" descr="C:\Users\htorii\AppData\Local\Microsoft\Windows\Temporary Internet Files\Content.IE5\B8QMF2BR\MPj04331600000[1].jpg"/>
            <p:cNvPicPr>
              <a:picLocks noChangeAspect="1" noChangeArrowheads="1"/>
            </p:cNvPicPr>
            <p:nvPr/>
          </p:nvPicPr>
          <p:blipFill>
            <a:blip r:embed="rId6" cstate="print"/>
            <a:srcRect/>
            <a:stretch>
              <a:fillRect/>
            </a:stretch>
          </p:blipFill>
          <p:spPr bwMode="auto">
            <a:xfrm>
              <a:off x="5743628" y="4672066"/>
              <a:ext cx="400008" cy="400008"/>
            </a:xfrm>
            <a:prstGeom prst="rect">
              <a:avLst/>
            </a:prstGeom>
            <a:noFill/>
          </p:spPr>
        </p:pic>
      </p:grpSp>
      <p:grpSp>
        <p:nvGrpSpPr>
          <p:cNvPr id="23" name="グループ化 22"/>
          <p:cNvGrpSpPr/>
          <p:nvPr/>
        </p:nvGrpSpPr>
        <p:grpSpPr>
          <a:xfrm>
            <a:off x="5786446" y="5395567"/>
            <a:ext cx="2357454" cy="897261"/>
            <a:chOff x="5786446" y="5500702"/>
            <a:chExt cx="2357454" cy="897261"/>
          </a:xfrm>
        </p:grpSpPr>
        <p:grpSp>
          <p:nvGrpSpPr>
            <p:cNvPr id="20" name="グループ化 19"/>
            <p:cNvGrpSpPr/>
            <p:nvPr/>
          </p:nvGrpSpPr>
          <p:grpSpPr>
            <a:xfrm>
              <a:off x="5876925" y="5500702"/>
              <a:ext cx="2266975" cy="897261"/>
              <a:chOff x="5876925" y="5500702"/>
              <a:chExt cx="2266975" cy="897261"/>
            </a:xfrm>
          </p:grpSpPr>
          <p:sp>
            <p:nvSpPr>
              <p:cNvPr id="110154" name="AutoShape 586"/>
              <p:cNvSpPr>
                <a:spLocks noChangeArrowheads="1"/>
              </p:cNvSpPr>
              <p:nvPr/>
            </p:nvSpPr>
            <p:spPr bwMode="auto">
              <a:xfrm>
                <a:off x="5876925" y="5812175"/>
                <a:ext cx="1439863" cy="585788"/>
              </a:xfrm>
              <a:prstGeom prst="roundRect">
                <a:avLst>
                  <a:gd name="adj" fmla="val 16667"/>
                </a:avLst>
              </a:prstGeom>
              <a:solidFill>
                <a:srgbClr val="FF0000">
                  <a:alpha val="9000"/>
                </a:srgbClr>
              </a:solidFill>
              <a:ln w="38100">
                <a:solidFill>
                  <a:srgbClr val="FF0000"/>
                </a:solidFill>
                <a:round/>
                <a:headEnd/>
                <a:tailEnd/>
              </a:ln>
              <a:effectLst/>
            </p:spPr>
            <p:txBody>
              <a:bodyPr wrap="none" anchor="ctr"/>
              <a:lstStyle/>
              <a:p>
                <a:endParaRPr lang="ja-JP" altLang="en-US"/>
              </a:p>
            </p:txBody>
          </p:sp>
          <p:sp>
            <p:nvSpPr>
              <p:cNvPr id="16" name="テキスト ボックス 15"/>
              <p:cNvSpPr txBox="1"/>
              <p:nvPr/>
            </p:nvSpPr>
            <p:spPr>
              <a:xfrm>
                <a:off x="6072198" y="5500702"/>
                <a:ext cx="2071702" cy="369332"/>
              </a:xfrm>
              <a:prstGeom prst="rect">
                <a:avLst/>
              </a:prstGeom>
              <a:noFill/>
            </p:spPr>
            <p:txBody>
              <a:bodyPr wrap="square" rtlCol="0">
                <a:spAutoFit/>
              </a:bodyPr>
              <a:lstStyle/>
              <a:p>
                <a:r>
                  <a:rPr lang="en-US" altLang="ja-JP" dirty="0" smtClean="0">
                    <a:solidFill>
                      <a:srgbClr val="FF0000"/>
                    </a:solidFill>
                  </a:rPr>
                  <a:t>Cover Low Energy</a:t>
                </a:r>
                <a:endParaRPr kumimoji="1" lang="ja-JP" altLang="en-US" dirty="0">
                  <a:solidFill>
                    <a:srgbClr val="FF0000"/>
                  </a:solidFill>
                </a:endParaRPr>
              </a:p>
            </p:txBody>
          </p:sp>
        </p:grpSp>
        <p:pic>
          <p:nvPicPr>
            <p:cNvPr id="15" name="Picture 2" descr="C:\Users\htorii\AppData\Local\Microsoft\Windows\Temporary Internet Files\Content.IE5\B8QMF2BR\MPj04331600000[1].jpg"/>
            <p:cNvPicPr>
              <a:picLocks noChangeAspect="1" noChangeArrowheads="1"/>
            </p:cNvPicPr>
            <p:nvPr/>
          </p:nvPicPr>
          <p:blipFill>
            <a:blip r:embed="rId6" cstate="print"/>
            <a:srcRect/>
            <a:stretch>
              <a:fillRect/>
            </a:stretch>
          </p:blipFill>
          <p:spPr bwMode="auto">
            <a:xfrm>
              <a:off x="5786446" y="5500702"/>
              <a:ext cx="400008" cy="400008"/>
            </a:xfrm>
            <a:prstGeom prst="rect">
              <a:avLst/>
            </a:prstGeom>
            <a:noFill/>
          </p:spPr>
        </p:pic>
      </p:grpSp>
      <p:sp>
        <p:nvSpPr>
          <p:cNvPr id="25" name="フッター プレースホルダ 24"/>
          <p:cNvSpPr>
            <a:spLocks noGrp="1"/>
          </p:cNvSpPr>
          <p:nvPr>
            <p:ph type="ftr" sz="quarter" idx="11"/>
          </p:nvPr>
        </p:nvSpPr>
        <p:spPr>
          <a:xfrm>
            <a:off x="5786446" y="0"/>
            <a:ext cx="2501900" cy="279400"/>
          </a:xfrm>
        </p:spPr>
        <p:txBody>
          <a:bodyPr/>
          <a:lstStyle/>
          <a:p>
            <a:r>
              <a:rPr lang="en-US" altLang="ja-JP" smtClean="0"/>
              <a:t>Heavy Ion Pub 2009/11/20 H.Torii</a:t>
            </a:r>
            <a:endParaRPr lang="en-US" altLang="ja-JP"/>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76" name="AutoShape 24"/>
          <p:cNvSpPr>
            <a:spLocks noChangeArrowheads="1"/>
          </p:cNvSpPr>
          <p:nvPr/>
        </p:nvSpPr>
        <p:spPr bwMode="auto">
          <a:xfrm>
            <a:off x="71438" y="995386"/>
            <a:ext cx="4005262" cy="2835275"/>
          </a:xfrm>
          <a:prstGeom prst="roundRect">
            <a:avLst>
              <a:gd name="adj" fmla="val 16667"/>
            </a:avLst>
          </a:prstGeom>
          <a:solidFill>
            <a:schemeClr val="accent1"/>
          </a:solidFill>
          <a:ln w="9525">
            <a:noFill/>
            <a:round/>
            <a:headEnd/>
            <a:tailEnd/>
          </a:ln>
          <a:effectLst/>
        </p:spPr>
        <p:txBody>
          <a:bodyPr wrap="none" anchor="ctr"/>
          <a:lstStyle/>
          <a:p>
            <a:endParaRPr lang="ja-JP" altLang="en-US"/>
          </a:p>
        </p:txBody>
      </p:sp>
      <p:sp>
        <p:nvSpPr>
          <p:cNvPr id="49154" name="Rectangle 2"/>
          <p:cNvSpPr>
            <a:spLocks noGrp="1" noChangeArrowheads="1"/>
          </p:cNvSpPr>
          <p:nvPr>
            <p:ph type="title"/>
          </p:nvPr>
        </p:nvSpPr>
        <p:spPr>
          <a:xfrm>
            <a:off x="214282" y="357166"/>
            <a:ext cx="8229600" cy="642942"/>
          </a:xfrm>
        </p:spPr>
        <p:txBody>
          <a:bodyPr>
            <a:normAutofit fontScale="90000"/>
          </a:bodyPr>
          <a:lstStyle/>
          <a:p>
            <a:r>
              <a:rPr lang="en-US" altLang="ja-JP" dirty="0"/>
              <a:t>PHOS Calorimeter</a:t>
            </a:r>
          </a:p>
        </p:txBody>
      </p:sp>
      <p:sp>
        <p:nvSpPr>
          <p:cNvPr id="49155" name="Rectangle 3"/>
          <p:cNvSpPr>
            <a:spLocks noGrp="1" noChangeArrowheads="1"/>
          </p:cNvSpPr>
          <p:nvPr>
            <p:ph idx="1"/>
          </p:nvPr>
        </p:nvSpPr>
        <p:spPr>
          <a:xfrm>
            <a:off x="161925" y="1130323"/>
            <a:ext cx="3960813" cy="1369983"/>
          </a:xfrm>
        </p:spPr>
        <p:txBody>
          <a:bodyPr>
            <a:normAutofit fontScale="92500" lnSpcReduction="10000"/>
          </a:bodyPr>
          <a:lstStyle/>
          <a:p>
            <a:pPr>
              <a:lnSpc>
                <a:spcPct val="90000"/>
              </a:lnSpc>
              <a:buFontTx/>
              <a:buNone/>
            </a:pPr>
            <a:r>
              <a:rPr lang="en-US" altLang="ja-JP" sz="2000" dirty="0">
                <a:solidFill>
                  <a:schemeClr val="bg1"/>
                </a:solidFill>
              </a:rPr>
              <a:t>PbWO</a:t>
            </a:r>
            <a:r>
              <a:rPr lang="en-US" altLang="ja-JP" sz="2000" baseline="-25000" dirty="0">
                <a:solidFill>
                  <a:schemeClr val="bg1"/>
                </a:solidFill>
              </a:rPr>
              <a:t>4</a:t>
            </a:r>
            <a:r>
              <a:rPr lang="en-US" altLang="ja-JP" sz="2000" dirty="0">
                <a:solidFill>
                  <a:schemeClr val="bg1"/>
                </a:solidFill>
              </a:rPr>
              <a:t> Crystal</a:t>
            </a:r>
          </a:p>
          <a:p>
            <a:pPr lvl="1">
              <a:lnSpc>
                <a:spcPct val="90000"/>
              </a:lnSpc>
            </a:pPr>
            <a:r>
              <a:rPr lang="en-US" altLang="ja-JP" sz="1800" dirty="0">
                <a:solidFill>
                  <a:schemeClr val="bg1"/>
                </a:solidFill>
              </a:rPr>
              <a:t>Fast Signal (~</a:t>
            </a:r>
            <a:r>
              <a:rPr lang="en-US" altLang="ja-JP" sz="1800" dirty="0" err="1">
                <a:solidFill>
                  <a:schemeClr val="bg1"/>
                </a:solidFill>
              </a:rPr>
              <a:t>nsec</a:t>
            </a:r>
            <a:r>
              <a:rPr lang="en-US" altLang="ja-JP" sz="1800" dirty="0" smtClean="0">
                <a:solidFill>
                  <a:schemeClr val="bg1"/>
                </a:solidFill>
              </a:rPr>
              <a:t>)</a:t>
            </a:r>
            <a:endParaRPr lang="en-US" altLang="ja-JP" sz="900" baseline="30000" dirty="0">
              <a:solidFill>
                <a:schemeClr val="bg1"/>
              </a:solidFill>
            </a:endParaRPr>
          </a:p>
          <a:p>
            <a:pPr lvl="1">
              <a:lnSpc>
                <a:spcPct val="90000"/>
              </a:lnSpc>
            </a:pPr>
            <a:r>
              <a:rPr lang="en-US" altLang="ja-JP" sz="1800" dirty="0" smtClean="0">
                <a:solidFill>
                  <a:schemeClr val="bg1"/>
                </a:solidFill>
              </a:rPr>
              <a:t>Operation at -25deg</a:t>
            </a:r>
            <a:endParaRPr lang="en-US" altLang="ja-JP" sz="900" baseline="30000" dirty="0" smtClean="0">
              <a:solidFill>
                <a:schemeClr val="bg1"/>
              </a:solidFill>
            </a:endParaRPr>
          </a:p>
          <a:p>
            <a:pPr lvl="1">
              <a:lnSpc>
                <a:spcPct val="90000"/>
              </a:lnSpc>
            </a:pPr>
            <a:r>
              <a:rPr lang="en-US" altLang="ja-JP" sz="1800" dirty="0" smtClean="0">
                <a:solidFill>
                  <a:schemeClr val="bg1"/>
                </a:solidFill>
              </a:rPr>
              <a:t>Smaller </a:t>
            </a:r>
            <a:r>
              <a:rPr lang="en-US" altLang="ja-JP" sz="1800" dirty="0">
                <a:solidFill>
                  <a:schemeClr val="bg1"/>
                </a:solidFill>
              </a:rPr>
              <a:t>Moliere Radius (2cm)</a:t>
            </a:r>
            <a:br>
              <a:rPr lang="en-US" altLang="ja-JP" sz="1800" dirty="0">
                <a:solidFill>
                  <a:schemeClr val="bg1"/>
                </a:solidFill>
              </a:rPr>
            </a:br>
            <a:r>
              <a:rPr lang="en-US" altLang="ja-JP" sz="1800" dirty="0">
                <a:solidFill>
                  <a:schemeClr val="bg1"/>
                </a:solidFill>
                <a:sym typeface="Wingdings" pitchFamily="2" charset="2"/>
              </a:rPr>
              <a:t> Good 2 photon </a:t>
            </a:r>
            <a:r>
              <a:rPr lang="en-US" altLang="ja-JP" sz="1800" dirty="0" smtClean="0">
                <a:solidFill>
                  <a:schemeClr val="bg1"/>
                </a:solidFill>
                <a:sym typeface="Wingdings" pitchFamily="2" charset="2"/>
              </a:rPr>
              <a:t>Separation</a:t>
            </a:r>
            <a:endParaRPr lang="en-US" altLang="ja-JP" sz="1800" dirty="0">
              <a:solidFill>
                <a:schemeClr val="bg1"/>
              </a:solidFill>
              <a:sym typeface="Wingdings" pitchFamily="2" charset="2"/>
            </a:endParaRPr>
          </a:p>
        </p:txBody>
      </p:sp>
      <p:sp>
        <p:nvSpPr>
          <p:cNvPr id="30" name="スライド番号プレースホルダ 5"/>
          <p:cNvSpPr>
            <a:spLocks noGrp="1"/>
          </p:cNvSpPr>
          <p:nvPr>
            <p:ph type="sldNum" sz="quarter" idx="12"/>
          </p:nvPr>
        </p:nvSpPr>
        <p:spPr/>
        <p:txBody>
          <a:bodyPr/>
          <a:lstStyle/>
          <a:p>
            <a:fld id="{EB1FB01E-566C-467F-9964-50990737209D}" type="slidenum">
              <a:rPr lang="en-US" altLang="ja-JP"/>
              <a:pPr/>
              <a:t>37</a:t>
            </a:fld>
            <a:endParaRPr lang="en-US" altLang="ja-JP"/>
          </a:p>
        </p:txBody>
      </p:sp>
      <p:sp>
        <p:nvSpPr>
          <p:cNvPr id="49177" name="AutoShape 25"/>
          <p:cNvSpPr>
            <a:spLocks noChangeArrowheads="1"/>
          </p:cNvSpPr>
          <p:nvPr/>
        </p:nvSpPr>
        <p:spPr bwMode="auto">
          <a:xfrm>
            <a:off x="26988" y="3876698"/>
            <a:ext cx="4005262" cy="2879725"/>
          </a:xfrm>
          <a:prstGeom prst="roundRect">
            <a:avLst>
              <a:gd name="adj" fmla="val 16667"/>
            </a:avLst>
          </a:prstGeom>
          <a:solidFill>
            <a:schemeClr val="accent1"/>
          </a:solidFill>
          <a:ln w="9525">
            <a:noFill/>
            <a:round/>
            <a:headEnd/>
            <a:tailEnd/>
          </a:ln>
          <a:effectLst/>
        </p:spPr>
        <p:txBody>
          <a:bodyPr wrap="none" anchor="ctr"/>
          <a:lstStyle/>
          <a:p>
            <a:endParaRPr lang="ja-JP" altLang="en-US"/>
          </a:p>
        </p:txBody>
      </p:sp>
      <p:sp>
        <p:nvSpPr>
          <p:cNvPr id="49164" name="Rectangle 12"/>
          <p:cNvSpPr>
            <a:spLocks noChangeArrowheads="1"/>
          </p:cNvSpPr>
          <p:nvPr/>
        </p:nvSpPr>
        <p:spPr bwMode="auto">
          <a:xfrm>
            <a:off x="160338" y="3965598"/>
            <a:ext cx="3871912" cy="1350963"/>
          </a:xfrm>
          <a:prstGeom prst="rect">
            <a:avLst/>
          </a:prstGeom>
          <a:noFill/>
          <a:ln w="9525">
            <a:noFill/>
            <a:miter lim="800000"/>
            <a:headEnd/>
            <a:tailEnd/>
          </a:ln>
          <a:effectLst/>
        </p:spPr>
        <p:txBody>
          <a:bodyPr/>
          <a:lstStyle/>
          <a:p>
            <a:pPr marL="342900" indent="-342900">
              <a:lnSpc>
                <a:spcPct val="80000"/>
              </a:lnSpc>
              <a:spcBef>
                <a:spcPct val="20000"/>
              </a:spcBef>
            </a:pPr>
            <a:r>
              <a:rPr lang="en-US" altLang="ja-JP" sz="2000" baseline="0" dirty="0">
                <a:solidFill>
                  <a:schemeClr val="bg1"/>
                </a:solidFill>
                <a:sym typeface="Wingdings" pitchFamily="2" charset="2"/>
              </a:rPr>
              <a:t>Avalanche Photo Diode (APD)</a:t>
            </a:r>
          </a:p>
          <a:p>
            <a:pPr marL="742950" lvl="1" indent="-285750">
              <a:lnSpc>
                <a:spcPct val="80000"/>
              </a:lnSpc>
              <a:spcBef>
                <a:spcPct val="20000"/>
              </a:spcBef>
              <a:buFontTx/>
              <a:buChar char="–"/>
            </a:pPr>
            <a:r>
              <a:rPr lang="en-US" altLang="ja-JP" baseline="0" dirty="0">
                <a:solidFill>
                  <a:schemeClr val="bg1"/>
                </a:solidFill>
                <a:sym typeface="Wingdings" pitchFamily="2" charset="2"/>
              </a:rPr>
              <a:t>High Q.E.(60%-80%)</a:t>
            </a:r>
          </a:p>
          <a:p>
            <a:pPr marL="742950" lvl="1" indent="-285750">
              <a:lnSpc>
                <a:spcPct val="80000"/>
              </a:lnSpc>
              <a:spcBef>
                <a:spcPct val="20000"/>
              </a:spcBef>
              <a:buFontTx/>
              <a:buChar char="–"/>
            </a:pPr>
            <a:r>
              <a:rPr lang="en-US" altLang="ja-JP" baseline="0" dirty="0">
                <a:solidFill>
                  <a:schemeClr val="bg1"/>
                </a:solidFill>
                <a:sym typeface="Wingdings" pitchFamily="2" charset="2"/>
              </a:rPr>
              <a:t>Thin photo-sensor</a:t>
            </a:r>
          </a:p>
          <a:p>
            <a:pPr marL="742950" lvl="1" indent="-285750">
              <a:lnSpc>
                <a:spcPct val="80000"/>
              </a:lnSpc>
              <a:spcBef>
                <a:spcPct val="20000"/>
              </a:spcBef>
              <a:buFontTx/>
              <a:buChar char="–"/>
            </a:pPr>
            <a:r>
              <a:rPr lang="en-US" altLang="ja-JP" baseline="0" dirty="0">
                <a:solidFill>
                  <a:schemeClr val="bg1"/>
                </a:solidFill>
                <a:sym typeface="Wingdings" pitchFamily="2" charset="2"/>
              </a:rPr>
              <a:t>Operational in magnetic field</a:t>
            </a:r>
            <a:endParaRPr lang="en-US" altLang="ja-JP" baseline="0" dirty="0">
              <a:solidFill>
                <a:schemeClr val="bg1"/>
              </a:solidFill>
            </a:endParaRPr>
          </a:p>
        </p:txBody>
      </p:sp>
      <p:grpSp>
        <p:nvGrpSpPr>
          <p:cNvPr id="2" name="Group 20"/>
          <p:cNvGrpSpPr>
            <a:grpSpLocks/>
          </p:cNvGrpSpPr>
          <p:nvPr/>
        </p:nvGrpSpPr>
        <p:grpSpPr bwMode="auto">
          <a:xfrm>
            <a:off x="1016000" y="2346348"/>
            <a:ext cx="2338731" cy="1347788"/>
            <a:chOff x="470" y="1366"/>
            <a:chExt cx="2288" cy="1318"/>
          </a:xfrm>
        </p:grpSpPr>
        <p:grpSp>
          <p:nvGrpSpPr>
            <p:cNvPr id="3" name="Group 4"/>
            <p:cNvGrpSpPr>
              <a:grpSpLocks/>
            </p:cNvGrpSpPr>
            <p:nvPr/>
          </p:nvGrpSpPr>
          <p:grpSpPr bwMode="auto">
            <a:xfrm>
              <a:off x="470" y="1366"/>
              <a:ext cx="1973" cy="1318"/>
              <a:chOff x="3110" y="1001"/>
              <a:chExt cx="2650" cy="1771"/>
            </a:xfrm>
          </p:grpSpPr>
          <p:pic>
            <p:nvPicPr>
              <p:cNvPr id="49157" name="Picture 5" descr="phos1"/>
              <p:cNvPicPr>
                <a:picLocks noChangeAspect="1" noChangeArrowheads="1"/>
              </p:cNvPicPr>
              <p:nvPr/>
            </p:nvPicPr>
            <p:blipFill>
              <a:blip r:embed="rId3" cstate="print"/>
              <a:srcRect/>
              <a:stretch>
                <a:fillRect/>
              </a:stretch>
            </p:blipFill>
            <p:spPr bwMode="auto">
              <a:xfrm>
                <a:off x="3110" y="1001"/>
                <a:ext cx="2650" cy="1771"/>
              </a:xfrm>
              <a:prstGeom prst="rect">
                <a:avLst/>
              </a:prstGeom>
              <a:noFill/>
            </p:spPr>
          </p:pic>
          <p:sp>
            <p:nvSpPr>
              <p:cNvPr id="49158" name="Text Box 6"/>
              <p:cNvSpPr txBox="1">
                <a:spLocks noChangeArrowheads="1"/>
              </p:cNvSpPr>
              <p:nvPr/>
            </p:nvSpPr>
            <p:spPr bwMode="auto">
              <a:xfrm>
                <a:off x="3194" y="2324"/>
                <a:ext cx="1243" cy="358"/>
              </a:xfrm>
              <a:prstGeom prst="rect">
                <a:avLst/>
              </a:prstGeom>
              <a:solidFill>
                <a:srgbClr val="FFFF99"/>
              </a:solidFill>
              <a:ln w="28575">
                <a:solidFill>
                  <a:schemeClr val="hlink"/>
                </a:solidFill>
                <a:miter lim="800000"/>
                <a:headEnd/>
                <a:tailEnd/>
              </a:ln>
              <a:effectLst/>
            </p:spPr>
            <p:txBody>
              <a:bodyPr wrap="none" lIns="92075" tIns="46038" rIns="92075" bIns="46038" anchor="ctr">
                <a:spAutoFit/>
              </a:bodyPr>
              <a:lstStyle/>
              <a:p>
                <a:pPr algn="ctr" eaLnBrk="0" hangingPunct="0"/>
                <a:r>
                  <a:rPr kumimoji="0" lang="en-US" altLang="ja-JP" sz="1000" baseline="0">
                    <a:latin typeface="Times New Roman" pitchFamily="18" charset="0"/>
                  </a:rPr>
                  <a:t>PbW0</a:t>
                </a:r>
                <a:r>
                  <a:rPr kumimoji="0" lang="en-US" altLang="ja-JP" sz="1000" baseline="-25000">
                    <a:latin typeface="Times New Roman" pitchFamily="18" charset="0"/>
                  </a:rPr>
                  <a:t>4</a:t>
                </a:r>
                <a:r>
                  <a:rPr kumimoji="0" lang="en-US" altLang="ja-JP" sz="1000" baseline="0">
                    <a:latin typeface="Times New Roman" pitchFamily="18" charset="0"/>
                  </a:rPr>
                  <a:t> crystal</a:t>
                </a:r>
              </a:p>
            </p:txBody>
          </p:sp>
        </p:grpSp>
        <p:sp>
          <p:nvSpPr>
            <p:cNvPr id="49165" name="Line 13"/>
            <p:cNvSpPr>
              <a:spLocks noChangeShapeType="1"/>
            </p:cNvSpPr>
            <p:nvPr/>
          </p:nvSpPr>
          <p:spPr bwMode="auto">
            <a:xfrm>
              <a:off x="1224" y="1423"/>
              <a:ext cx="953" cy="635"/>
            </a:xfrm>
            <a:prstGeom prst="line">
              <a:avLst/>
            </a:prstGeom>
            <a:noFill/>
            <a:ln w="38100">
              <a:solidFill>
                <a:schemeClr val="bg1"/>
              </a:solidFill>
              <a:round/>
              <a:headEnd type="arrow" w="med" len="med"/>
              <a:tailEnd type="triangle" w="med" len="med"/>
            </a:ln>
            <a:effectLst/>
          </p:spPr>
          <p:txBody>
            <a:bodyPr>
              <a:spAutoFit/>
            </a:bodyPr>
            <a:lstStyle/>
            <a:p>
              <a:endParaRPr lang="ja-JP" altLang="en-US"/>
            </a:p>
          </p:txBody>
        </p:sp>
        <p:sp>
          <p:nvSpPr>
            <p:cNvPr id="49166" name="Text Box 14"/>
            <p:cNvSpPr txBox="1">
              <a:spLocks noChangeArrowheads="1"/>
            </p:cNvSpPr>
            <p:nvPr/>
          </p:nvSpPr>
          <p:spPr bwMode="auto">
            <a:xfrm rot="1965260">
              <a:off x="1536" y="1557"/>
              <a:ext cx="545" cy="269"/>
            </a:xfrm>
            <a:prstGeom prst="rect">
              <a:avLst/>
            </a:prstGeom>
            <a:noFill/>
            <a:ln w="38100">
              <a:noFill/>
              <a:miter lim="800000"/>
              <a:headEnd/>
              <a:tailEnd/>
            </a:ln>
            <a:effectLst/>
          </p:spPr>
          <p:txBody>
            <a:bodyPr>
              <a:spAutoFit/>
            </a:bodyPr>
            <a:lstStyle/>
            <a:p>
              <a:pPr algn="ctr">
                <a:spcBef>
                  <a:spcPct val="50000"/>
                </a:spcBef>
              </a:pPr>
              <a:r>
                <a:rPr lang="en-US" altLang="ja-JP" sz="1200" baseline="0" dirty="0" smtClean="0">
                  <a:solidFill>
                    <a:schemeClr val="bg1"/>
                  </a:solidFill>
                  <a:latin typeface="Times New Roman" pitchFamily="18" charset="0"/>
                </a:rPr>
                <a:t>18cm</a:t>
              </a:r>
              <a:endParaRPr lang="en-US" altLang="ja-JP" sz="1200" baseline="0" dirty="0">
                <a:solidFill>
                  <a:schemeClr val="bg1"/>
                </a:solidFill>
                <a:latin typeface="Times New Roman" pitchFamily="18" charset="0"/>
              </a:endParaRPr>
            </a:p>
          </p:txBody>
        </p:sp>
        <p:sp>
          <p:nvSpPr>
            <p:cNvPr id="49167" name="Text Box 15"/>
            <p:cNvSpPr txBox="1">
              <a:spLocks noChangeArrowheads="1"/>
            </p:cNvSpPr>
            <p:nvPr/>
          </p:nvSpPr>
          <p:spPr bwMode="auto">
            <a:xfrm rot="19986909">
              <a:off x="1675" y="2272"/>
              <a:ext cx="1083" cy="273"/>
            </a:xfrm>
            <a:prstGeom prst="rect">
              <a:avLst/>
            </a:prstGeom>
            <a:noFill/>
            <a:ln w="38100">
              <a:noFill/>
              <a:miter lim="800000"/>
              <a:headEnd/>
              <a:tailEnd/>
            </a:ln>
            <a:effectLst/>
          </p:spPr>
          <p:txBody>
            <a:bodyPr wrap="square">
              <a:spAutoFit/>
            </a:bodyPr>
            <a:lstStyle/>
            <a:p>
              <a:pPr algn="ctr">
                <a:spcBef>
                  <a:spcPct val="50000"/>
                </a:spcBef>
              </a:pPr>
              <a:r>
                <a:rPr lang="en-US" altLang="ja-JP" sz="1200" baseline="0" dirty="0">
                  <a:solidFill>
                    <a:schemeClr val="bg1"/>
                  </a:solidFill>
                  <a:latin typeface="Times New Roman" pitchFamily="18" charset="0"/>
                </a:rPr>
                <a:t>2.2x2.2cm</a:t>
              </a:r>
              <a:r>
                <a:rPr lang="en-US" altLang="ja-JP" sz="1200" baseline="30000" dirty="0">
                  <a:solidFill>
                    <a:schemeClr val="bg1"/>
                  </a:solidFill>
                  <a:latin typeface="Times New Roman" pitchFamily="18" charset="0"/>
                </a:rPr>
                <a:t>2</a:t>
              </a:r>
            </a:p>
          </p:txBody>
        </p:sp>
      </p:grpSp>
      <p:grpSp>
        <p:nvGrpSpPr>
          <p:cNvPr id="4" name="Group 21"/>
          <p:cNvGrpSpPr>
            <a:grpSpLocks/>
          </p:cNvGrpSpPr>
          <p:nvPr/>
        </p:nvGrpSpPr>
        <p:grpSpPr bwMode="auto">
          <a:xfrm>
            <a:off x="924465" y="5046686"/>
            <a:ext cx="1982247" cy="1616075"/>
            <a:chOff x="3312" y="1735"/>
            <a:chExt cx="2105" cy="1715"/>
          </a:xfrm>
        </p:grpSpPr>
        <p:grpSp>
          <p:nvGrpSpPr>
            <p:cNvPr id="5" name="Group 9"/>
            <p:cNvGrpSpPr>
              <a:grpSpLocks/>
            </p:cNvGrpSpPr>
            <p:nvPr/>
          </p:nvGrpSpPr>
          <p:grpSpPr bwMode="auto">
            <a:xfrm>
              <a:off x="3312" y="1735"/>
              <a:ext cx="2105" cy="1715"/>
              <a:chOff x="3655" y="2605"/>
              <a:chExt cx="2105" cy="1715"/>
            </a:xfrm>
          </p:grpSpPr>
          <p:pic>
            <p:nvPicPr>
              <p:cNvPr id="49162" name="Picture 10" descr="GN-0261-30A"/>
              <p:cNvPicPr>
                <a:picLocks noChangeAspect="1" noChangeArrowheads="1"/>
              </p:cNvPicPr>
              <p:nvPr/>
            </p:nvPicPr>
            <p:blipFill>
              <a:blip r:embed="rId4" cstate="print"/>
              <a:srcRect/>
              <a:stretch>
                <a:fillRect/>
              </a:stretch>
            </p:blipFill>
            <p:spPr bwMode="auto">
              <a:xfrm>
                <a:off x="3705" y="2605"/>
                <a:ext cx="2055" cy="1715"/>
              </a:xfrm>
              <a:prstGeom prst="rect">
                <a:avLst/>
              </a:prstGeom>
              <a:noFill/>
            </p:spPr>
          </p:pic>
          <p:sp>
            <p:nvSpPr>
              <p:cNvPr id="49163" name="Text Box 11"/>
              <p:cNvSpPr txBox="1">
                <a:spLocks noChangeArrowheads="1"/>
              </p:cNvSpPr>
              <p:nvPr/>
            </p:nvSpPr>
            <p:spPr bwMode="auto">
              <a:xfrm>
                <a:off x="3655" y="3424"/>
                <a:ext cx="1977" cy="421"/>
              </a:xfrm>
              <a:prstGeom prst="rect">
                <a:avLst/>
              </a:prstGeom>
              <a:noFill/>
              <a:ln w="9525">
                <a:noFill/>
                <a:miter lim="800000"/>
                <a:headEnd/>
                <a:tailEnd/>
              </a:ln>
              <a:effectLst/>
            </p:spPr>
            <p:txBody>
              <a:bodyPr>
                <a:spAutoFit/>
              </a:bodyPr>
              <a:lstStyle/>
              <a:p>
                <a:r>
                  <a:rPr lang="en-US" altLang="ja-JP" sz="1000" baseline="0" dirty="0">
                    <a:latin typeface="Arial Black" pitchFamily="34" charset="0"/>
                  </a:rPr>
                  <a:t>APD: Hamamatsu S8148/S8664-55</a:t>
                </a:r>
              </a:p>
            </p:txBody>
          </p:sp>
        </p:grpSp>
        <p:sp>
          <p:nvSpPr>
            <p:cNvPr id="49168" name="Text Box 16"/>
            <p:cNvSpPr txBox="1">
              <a:spLocks noChangeArrowheads="1"/>
            </p:cNvSpPr>
            <p:nvPr/>
          </p:nvSpPr>
          <p:spPr bwMode="auto">
            <a:xfrm>
              <a:off x="3787" y="3113"/>
              <a:ext cx="679" cy="260"/>
            </a:xfrm>
            <a:prstGeom prst="rect">
              <a:avLst/>
            </a:prstGeom>
            <a:noFill/>
            <a:ln w="38100">
              <a:noFill/>
              <a:miter lim="800000"/>
              <a:headEnd/>
              <a:tailEnd/>
            </a:ln>
            <a:effectLst/>
          </p:spPr>
          <p:txBody>
            <a:bodyPr>
              <a:spAutoFit/>
            </a:bodyPr>
            <a:lstStyle/>
            <a:p>
              <a:pPr algn="ctr">
                <a:spcBef>
                  <a:spcPct val="50000"/>
                </a:spcBef>
              </a:pPr>
              <a:r>
                <a:rPr lang="en-US" altLang="ja-JP" sz="1000" baseline="0">
                  <a:latin typeface="Times New Roman" pitchFamily="18" charset="0"/>
                </a:rPr>
                <a:t>5x5mm</a:t>
              </a:r>
            </a:p>
          </p:txBody>
        </p:sp>
        <p:sp>
          <p:nvSpPr>
            <p:cNvPr id="49169" name="Line 17"/>
            <p:cNvSpPr>
              <a:spLocks noChangeShapeType="1"/>
            </p:cNvSpPr>
            <p:nvPr/>
          </p:nvSpPr>
          <p:spPr bwMode="auto">
            <a:xfrm>
              <a:off x="3447" y="1848"/>
              <a:ext cx="862" cy="0"/>
            </a:xfrm>
            <a:prstGeom prst="line">
              <a:avLst/>
            </a:prstGeom>
            <a:noFill/>
            <a:ln w="38100">
              <a:solidFill>
                <a:schemeClr val="tx1"/>
              </a:solidFill>
              <a:round/>
              <a:headEnd type="triangle" w="med" len="med"/>
              <a:tailEnd type="triangle" w="med" len="med"/>
            </a:ln>
            <a:effectLst/>
          </p:spPr>
          <p:txBody>
            <a:bodyPr>
              <a:spAutoFit/>
            </a:bodyPr>
            <a:lstStyle/>
            <a:p>
              <a:endParaRPr lang="ja-JP" altLang="en-US"/>
            </a:p>
          </p:txBody>
        </p:sp>
        <p:sp>
          <p:nvSpPr>
            <p:cNvPr id="49170" name="Text Box 18"/>
            <p:cNvSpPr txBox="1">
              <a:spLocks noChangeArrowheads="1"/>
            </p:cNvSpPr>
            <p:nvPr/>
          </p:nvSpPr>
          <p:spPr bwMode="auto">
            <a:xfrm>
              <a:off x="3468" y="1847"/>
              <a:ext cx="944" cy="294"/>
            </a:xfrm>
            <a:prstGeom prst="rect">
              <a:avLst/>
            </a:prstGeom>
            <a:noFill/>
            <a:ln w="38100">
              <a:noFill/>
              <a:miter lim="800000"/>
              <a:headEnd/>
              <a:tailEnd/>
            </a:ln>
            <a:effectLst/>
          </p:spPr>
          <p:txBody>
            <a:bodyPr wrap="square">
              <a:spAutoFit/>
            </a:bodyPr>
            <a:lstStyle/>
            <a:p>
              <a:pPr algn="ctr">
                <a:spcBef>
                  <a:spcPct val="50000"/>
                </a:spcBef>
              </a:pPr>
              <a:r>
                <a:rPr lang="en-US" altLang="ja-JP" sz="1200" baseline="0" dirty="0" smtClean="0">
                  <a:latin typeface="Times New Roman" pitchFamily="18" charset="0"/>
                </a:rPr>
                <a:t>2x2cm</a:t>
              </a:r>
              <a:endParaRPr lang="en-US" altLang="ja-JP" sz="1200" dirty="0">
                <a:latin typeface="Times New Roman" pitchFamily="18" charset="0"/>
              </a:endParaRPr>
            </a:p>
          </p:txBody>
        </p:sp>
      </p:grpSp>
      <p:sp>
        <p:nvSpPr>
          <p:cNvPr id="49175" name="Rectangle 23"/>
          <p:cNvSpPr>
            <a:spLocks noChangeArrowheads="1"/>
          </p:cNvSpPr>
          <p:nvPr/>
        </p:nvSpPr>
        <p:spPr bwMode="auto">
          <a:xfrm>
            <a:off x="4283075" y="2930548"/>
            <a:ext cx="4860925" cy="809625"/>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altLang="ja-JP" sz="2800" baseline="0" dirty="0"/>
              <a:t>Total 17920 channel</a:t>
            </a:r>
          </a:p>
          <a:p>
            <a:pPr marL="742950" lvl="1" indent="-285750">
              <a:lnSpc>
                <a:spcPct val="80000"/>
              </a:lnSpc>
              <a:spcBef>
                <a:spcPct val="20000"/>
              </a:spcBef>
            </a:pPr>
            <a:r>
              <a:rPr lang="en-US" altLang="ja-JP" sz="2400" baseline="0" dirty="0" smtClean="0"/>
              <a:t>      100deg </a:t>
            </a:r>
            <a:r>
              <a:rPr lang="ja-JP" altLang="en-US" sz="2400" dirty="0" smtClean="0"/>
              <a:t> </a:t>
            </a:r>
            <a:r>
              <a:rPr lang="en-US" altLang="ja-JP" sz="2400" baseline="0" dirty="0" smtClean="0"/>
              <a:t> </a:t>
            </a:r>
            <a:r>
              <a:rPr lang="en-US" altLang="ja-JP" sz="2400" baseline="0" dirty="0"/>
              <a:t>-</a:t>
            </a:r>
            <a:r>
              <a:rPr lang="en-US" altLang="ja-JP" sz="2400" baseline="0" dirty="0" smtClean="0"/>
              <a:t>0.12&lt;</a:t>
            </a:r>
            <a:r>
              <a:rPr lang="el-GR" altLang="ja-JP" sz="2400" baseline="0" dirty="0" smtClean="0"/>
              <a:t>η</a:t>
            </a:r>
            <a:r>
              <a:rPr lang="en-US" altLang="ja-JP" sz="2400" baseline="0" dirty="0" smtClean="0"/>
              <a:t>&lt;0.12 </a:t>
            </a:r>
            <a:endParaRPr lang="en-US" altLang="ja-JP" sz="2400" baseline="0" dirty="0"/>
          </a:p>
        </p:txBody>
      </p:sp>
      <p:pic>
        <p:nvPicPr>
          <p:cNvPr id="49178" name="Picture 26"/>
          <p:cNvPicPr>
            <a:picLocks noChangeAspect="1" noChangeArrowheads="1"/>
          </p:cNvPicPr>
          <p:nvPr/>
        </p:nvPicPr>
        <p:blipFill>
          <a:blip r:embed="rId5" cstate="print"/>
          <a:srcRect/>
          <a:stretch>
            <a:fillRect/>
          </a:stretch>
        </p:blipFill>
        <p:spPr bwMode="auto">
          <a:xfrm>
            <a:off x="4430713" y="3786211"/>
            <a:ext cx="4713287" cy="1935162"/>
          </a:xfrm>
          <a:prstGeom prst="rect">
            <a:avLst/>
          </a:prstGeom>
          <a:noFill/>
          <a:ln w="38100">
            <a:noFill/>
            <a:miter lim="800000"/>
            <a:headEnd/>
            <a:tailEnd/>
          </a:ln>
          <a:effectLst/>
        </p:spPr>
      </p:pic>
      <p:sp>
        <p:nvSpPr>
          <p:cNvPr id="49179" name="Line 27"/>
          <p:cNvSpPr>
            <a:spLocks noChangeShapeType="1"/>
          </p:cNvSpPr>
          <p:nvPr/>
        </p:nvSpPr>
        <p:spPr bwMode="auto">
          <a:xfrm>
            <a:off x="4371975" y="6786586"/>
            <a:ext cx="4248150" cy="0"/>
          </a:xfrm>
          <a:prstGeom prst="line">
            <a:avLst/>
          </a:prstGeom>
          <a:noFill/>
          <a:ln w="38100">
            <a:solidFill>
              <a:schemeClr val="bg1"/>
            </a:solidFill>
            <a:round/>
            <a:headEnd type="triangle" w="med" len="med"/>
            <a:tailEnd type="triangle" w="med" len="med"/>
          </a:ln>
          <a:effectLst/>
        </p:spPr>
        <p:txBody>
          <a:bodyPr>
            <a:spAutoFit/>
          </a:bodyPr>
          <a:lstStyle/>
          <a:p>
            <a:endParaRPr lang="ja-JP" altLang="en-US"/>
          </a:p>
        </p:txBody>
      </p:sp>
      <p:sp>
        <p:nvSpPr>
          <p:cNvPr id="49180" name="Text Box 28"/>
          <p:cNvSpPr txBox="1">
            <a:spLocks noChangeArrowheads="1"/>
          </p:cNvSpPr>
          <p:nvPr/>
        </p:nvSpPr>
        <p:spPr bwMode="auto">
          <a:xfrm>
            <a:off x="5811838" y="6491288"/>
            <a:ext cx="1162050" cy="366712"/>
          </a:xfrm>
          <a:prstGeom prst="rect">
            <a:avLst/>
          </a:prstGeom>
          <a:noFill/>
          <a:ln w="38100">
            <a:noFill/>
            <a:miter lim="800000"/>
            <a:headEnd/>
            <a:tailEnd/>
          </a:ln>
          <a:effectLst/>
        </p:spPr>
        <p:txBody>
          <a:bodyPr>
            <a:spAutoFit/>
          </a:bodyPr>
          <a:lstStyle/>
          <a:p>
            <a:pPr algn="ctr">
              <a:spcBef>
                <a:spcPct val="50000"/>
              </a:spcBef>
            </a:pPr>
            <a:r>
              <a:rPr lang="ja-JP" altLang="en-US" baseline="0">
                <a:solidFill>
                  <a:schemeClr val="bg1"/>
                </a:solidFill>
                <a:latin typeface="Times New Roman" pitchFamily="18" charset="0"/>
              </a:rPr>
              <a:t>約７</a:t>
            </a:r>
            <a:r>
              <a:rPr lang="en-US" altLang="ja-JP" baseline="0">
                <a:solidFill>
                  <a:schemeClr val="bg1"/>
                </a:solidFill>
                <a:latin typeface="Times New Roman" pitchFamily="18" charset="0"/>
              </a:rPr>
              <a:t>m</a:t>
            </a:r>
          </a:p>
        </p:txBody>
      </p:sp>
      <p:sp>
        <p:nvSpPr>
          <p:cNvPr id="49181" name="Text Box 29"/>
          <p:cNvSpPr txBox="1">
            <a:spLocks noChangeArrowheads="1"/>
          </p:cNvSpPr>
          <p:nvPr/>
        </p:nvSpPr>
        <p:spPr bwMode="auto">
          <a:xfrm>
            <a:off x="6532563" y="5202261"/>
            <a:ext cx="1162050" cy="366712"/>
          </a:xfrm>
          <a:prstGeom prst="rect">
            <a:avLst/>
          </a:prstGeom>
          <a:noFill/>
          <a:ln w="38100">
            <a:noFill/>
            <a:miter lim="800000"/>
            <a:headEnd/>
            <a:tailEnd/>
          </a:ln>
          <a:effectLst/>
        </p:spPr>
        <p:txBody>
          <a:bodyPr>
            <a:spAutoFit/>
          </a:bodyPr>
          <a:lstStyle/>
          <a:p>
            <a:pPr algn="ctr">
              <a:spcBef>
                <a:spcPct val="50000"/>
              </a:spcBef>
            </a:pPr>
            <a:r>
              <a:rPr lang="en-US" altLang="ja-JP" baseline="0" dirty="0" smtClean="0">
                <a:solidFill>
                  <a:schemeClr val="bg1"/>
                </a:solidFill>
                <a:latin typeface="Times New Roman" pitchFamily="18" charset="0"/>
              </a:rPr>
              <a:t>~12.5ton</a:t>
            </a:r>
            <a:endParaRPr lang="en-US" altLang="ja-JP" baseline="0" dirty="0">
              <a:solidFill>
                <a:schemeClr val="bg1"/>
              </a:solidFill>
              <a:latin typeface="Times New Roman" pitchFamily="18" charset="0"/>
            </a:endParaRPr>
          </a:p>
        </p:txBody>
      </p:sp>
      <p:sp>
        <p:nvSpPr>
          <p:cNvPr id="49182" name="Line 30"/>
          <p:cNvSpPr>
            <a:spLocks noChangeShapeType="1"/>
          </p:cNvSpPr>
          <p:nvPr/>
        </p:nvSpPr>
        <p:spPr bwMode="auto">
          <a:xfrm>
            <a:off x="4076700" y="3202011"/>
            <a:ext cx="1081088" cy="1035050"/>
          </a:xfrm>
          <a:prstGeom prst="line">
            <a:avLst/>
          </a:prstGeom>
          <a:noFill/>
          <a:ln w="57150">
            <a:solidFill>
              <a:srgbClr val="33CCCC"/>
            </a:solidFill>
            <a:round/>
            <a:headEnd/>
            <a:tailEnd type="arrow" w="lg" len="lg"/>
          </a:ln>
          <a:effectLst/>
        </p:spPr>
        <p:txBody>
          <a:bodyPr/>
          <a:lstStyle/>
          <a:p>
            <a:endParaRPr lang="ja-JP" altLang="en-US"/>
          </a:p>
        </p:txBody>
      </p:sp>
      <p:sp>
        <p:nvSpPr>
          <p:cNvPr id="49183" name="Line 31"/>
          <p:cNvSpPr>
            <a:spLocks noChangeShapeType="1"/>
          </p:cNvSpPr>
          <p:nvPr/>
        </p:nvSpPr>
        <p:spPr bwMode="auto">
          <a:xfrm flipV="1">
            <a:off x="3986213" y="4281511"/>
            <a:ext cx="1081087" cy="404812"/>
          </a:xfrm>
          <a:prstGeom prst="line">
            <a:avLst/>
          </a:prstGeom>
          <a:noFill/>
          <a:ln w="57150">
            <a:solidFill>
              <a:srgbClr val="33CCCC"/>
            </a:solidFill>
            <a:round/>
            <a:headEnd/>
            <a:tailEnd type="arrow" w="lg" len="lg"/>
          </a:ln>
          <a:effectLst/>
        </p:spPr>
        <p:txBody>
          <a:bodyPr/>
          <a:lstStyle/>
          <a:p>
            <a:endParaRPr lang="ja-JP" altLang="en-US"/>
          </a:p>
        </p:txBody>
      </p:sp>
      <p:sp>
        <p:nvSpPr>
          <p:cNvPr id="49184" name="AutoShape 32"/>
          <p:cNvSpPr>
            <a:spLocks noChangeArrowheads="1"/>
          </p:cNvSpPr>
          <p:nvPr/>
        </p:nvSpPr>
        <p:spPr bwMode="auto">
          <a:xfrm>
            <a:off x="4302125" y="1760561"/>
            <a:ext cx="4365625" cy="90011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400" baseline="0" dirty="0" smtClean="0"/>
              <a:t>Combination of recent high technology.</a:t>
            </a:r>
            <a:endParaRPr lang="en-US" altLang="ja-JP" sz="2400" baseline="0" dirty="0"/>
          </a:p>
        </p:txBody>
      </p:sp>
      <p:sp>
        <p:nvSpPr>
          <p:cNvPr id="31" name="AutoShape 32"/>
          <p:cNvSpPr>
            <a:spLocks noChangeArrowheads="1"/>
          </p:cNvSpPr>
          <p:nvPr/>
        </p:nvSpPr>
        <p:spPr bwMode="auto">
          <a:xfrm>
            <a:off x="4214810" y="5786454"/>
            <a:ext cx="4714876" cy="90011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400" dirty="0" smtClean="0"/>
              <a:t>3/5 modules for 2009 runs</a:t>
            </a:r>
            <a:br>
              <a:rPr lang="en-US" altLang="ja-JP" sz="2400" dirty="0" smtClean="0"/>
            </a:br>
            <a:r>
              <a:rPr lang="en-US" altLang="ja-JP" sz="2400" dirty="0" smtClean="0"/>
              <a:t>Under cosmic commissioning</a:t>
            </a:r>
            <a:endParaRPr lang="en-US" altLang="ja-JP" sz="2400" baseline="0" dirty="0"/>
          </a:p>
        </p:txBody>
      </p:sp>
      <p:sp>
        <p:nvSpPr>
          <p:cNvPr id="32" name="フッター プレースホルダ 31"/>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4786314" y="2786058"/>
          <a:ext cx="3857652" cy="2930987"/>
        </p:xfrm>
        <a:graphic>
          <a:graphicData uri="http://schemas.openxmlformats.org/presentationml/2006/ole">
            <p:oleObj spid="_x0000_s57346" name="Bitmap Image" r:id="rId4" imgW="18476190" imgH="10409524" progId="PBrush">
              <p:embed/>
            </p:oleObj>
          </a:graphicData>
        </a:graphic>
      </p:graphicFrame>
      <p:sp>
        <p:nvSpPr>
          <p:cNvPr id="49176" name="AutoShape 24"/>
          <p:cNvSpPr>
            <a:spLocks noChangeArrowheads="1"/>
          </p:cNvSpPr>
          <p:nvPr/>
        </p:nvSpPr>
        <p:spPr bwMode="auto">
          <a:xfrm>
            <a:off x="71438" y="995386"/>
            <a:ext cx="4005262" cy="2835275"/>
          </a:xfrm>
          <a:prstGeom prst="roundRect">
            <a:avLst>
              <a:gd name="adj" fmla="val 16667"/>
            </a:avLst>
          </a:prstGeom>
          <a:solidFill>
            <a:schemeClr val="accent1"/>
          </a:solidFill>
          <a:ln w="9525">
            <a:noFill/>
            <a:round/>
            <a:headEnd/>
            <a:tailEnd/>
          </a:ln>
          <a:effectLst/>
        </p:spPr>
        <p:txBody>
          <a:bodyPr wrap="none" anchor="ctr"/>
          <a:lstStyle/>
          <a:p>
            <a:endParaRPr lang="ja-JP" altLang="en-US"/>
          </a:p>
        </p:txBody>
      </p:sp>
      <p:sp>
        <p:nvSpPr>
          <p:cNvPr id="49154" name="Rectangle 2"/>
          <p:cNvSpPr>
            <a:spLocks noGrp="1" noChangeArrowheads="1"/>
          </p:cNvSpPr>
          <p:nvPr>
            <p:ph type="title"/>
          </p:nvPr>
        </p:nvSpPr>
        <p:spPr>
          <a:xfrm>
            <a:off x="214282" y="357166"/>
            <a:ext cx="8229600" cy="642942"/>
          </a:xfrm>
        </p:spPr>
        <p:txBody>
          <a:bodyPr>
            <a:normAutofit fontScale="90000"/>
          </a:bodyPr>
          <a:lstStyle/>
          <a:p>
            <a:r>
              <a:rPr lang="en-US" altLang="ja-JP" dirty="0" smtClean="0"/>
              <a:t>EMCAL </a:t>
            </a:r>
            <a:r>
              <a:rPr lang="en-US" altLang="ja-JP" dirty="0"/>
              <a:t>Calorimeter</a:t>
            </a:r>
          </a:p>
        </p:txBody>
      </p:sp>
      <p:sp>
        <p:nvSpPr>
          <p:cNvPr id="49155" name="Rectangle 3"/>
          <p:cNvSpPr>
            <a:spLocks noGrp="1" noChangeArrowheads="1"/>
          </p:cNvSpPr>
          <p:nvPr>
            <p:ph idx="1"/>
          </p:nvPr>
        </p:nvSpPr>
        <p:spPr>
          <a:xfrm>
            <a:off x="161925" y="1130323"/>
            <a:ext cx="3960813" cy="1260475"/>
          </a:xfrm>
        </p:spPr>
        <p:txBody>
          <a:bodyPr>
            <a:normAutofit/>
          </a:bodyPr>
          <a:lstStyle/>
          <a:p>
            <a:pPr>
              <a:lnSpc>
                <a:spcPct val="90000"/>
              </a:lnSpc>
              <a:buFontTx/>
              <a:buNone/>
            </a:pPr>
            <a:r>
              <a:rPr lang="en-US" altLang="ja-JP" sz="2000" dirty="0" err="1" smtClean="0">
                <a:solidFill>
                  <a:schemeClr val="bg1"/>
                </a:solidFill>
              </a:rPr>
              <a:t>Pb</a:t>
            </a:r>
            <a:r>
              <a:rPr lang="en-US" altLang="ja-JP" sz="2000" dirty="0" smtClean="0">
                <a:solidFill>
                  <a:schemeClr val="bg1"/>
                </a:solidFill>
              </a:rPr>
              <a:t>/Sc </a:t>
            </a:r>
            <a:r>
              <a:rPr lang="en-US" altLang="ja-JP" sz="2000" dirty="0" err="1" smtClean="0">
                <a:solidFill>
                  <a:schemeClr val="bg1"/>
                </a:solidFill>
              </a:rPr>
              <a:t>Shashlik</a:t>
            </a:r>
            <a:endParaRPr lang="en-US" altLang="ja-JP" sz="2000" dirty="0" smtClean="0">
              <a:solidFill>
                <a:schemeClr val="bg1"/>
              </a:solidFill>
            </a:endParaRPr>
          </a:p>
          <a:p>
            <a:pPr>
              <a:lnSpc>
                <a:spcPct val="90000"/>
              </a:lnSpc>
              <a:buFontTx/>
              <a:buNone/>
            </a:pPr>
            <a:r>
              <a:rPr lang="en-US" altLang="ja-JP" sz="1800" dirty="0" smtClean="0">
                <a:solidFill>
                  <a:schemeClr val="bg1"/>
                </a:solidFill>
                <a:sym typeface="Wingdings" pitchFamily="2" charset="2"/>
              </a:rPr>
              <a:t>	77 x (1.44mm </a:t>
            </a:r>
            <a:r>
              <a:rPr lang="en-US" altLang="ja-JP" sz="1800" dirty="0" err="1" smtClean="0">
                <a:solidFill>
                  <a:schemeClr val="bg1"/>
                </a:solidFill>
                <a:sym typeface="Wingdings" pitchFamily="2" charset="2"/>
              </a:rPr>
              <a:t>Pb</a:t>
            </a:r>
            <a:r>
              <a:rPr lang="en-US" altLang="ja-JP" sz="1800" dirty="0" smtClean="0">
                <a:solidFill>
                  <a:schemeClr val="bg1"/>
                </a:solidFill>
                <a:sym typeface="Wingdings" pitchFamily="2" charset="2"/>
              </a:rPr>
              <a:t> + 1.76mm Sci.)</a:t>
            </a:r>
          </a:p>
          <a:p>
            <a:pPr>
              <a:lnSpc>
                <a:spcPct val="90000"/>
              </a:lnSpc>
              <a:buFontTx/>
              <a:buNone/>
            </a:pPr>
            <a:r>
              <a:rPr lang="en-US" altLang="ja-JP" sz="1800" dirty="0" smtClean="0">
                <a:solidFill>
                  <a:schemeClr val="bg1"/>
                </a:solidFill>
                <a:sym typeface="Wingdings" pitchFamily="2" charset="2"/>
              </a:rPr>
              <a:t>	6.0x6.0x24.6cm</a:t>
            </a:r>
            <a:r>
              <a:rPr lang="en-US" altLang="ja-JP" sz="1800" baseline="30000" dirty="0" smtClean="0">
                <a:solidFill>
                  <a:schemeClr val="bg1"/>
                </a:solidFill>
                <a:sym typeface="Wingdings" pitchFamily="2" charset="2"/>
              </a:rPr>
              <a:t>3</a:t>
            </a:r>
            <a:r>
              <a:rPr lang="en-US" altLang="ja-JP" sz="1800" dirty="0" smtClean="0">
                <a:solidFill>
                  <a:schemeClr val="bg1"/>
                </a:solidFill>
                <a:sym typeface="Wingdings" pitchFamily="2" charset="2"/>
              </a:rPr>
              <a:t> active vol.</a:t>
            </a:r>
            <a:endParaRPr lang="en-US" altLang="ja-JP" sz="1600" dirty="0">
              <a:solidFill>
                <a:schemeClr val="bg1"/>
              </a:solidFill>
              <a:sym typeface="Wingdings" pitchFamily="2" charset="2"/>
            </a:endParaRPr>
          </a:p>
        </p:txBody>
      </p:sp>
      <p:sp>
        <p:nvSpPr>
          <p:cNvPr id="30" name="スライド番号プレースホルダ 5"/>
          <p:cNvSpPr>
            <a:spLocks noGrp="1"/>
          </p:cNvSpPr>
          <p:nvPr>
            <p:ph type="sldNum" sz="quarter" idx="12"/>
          </p:nvPr>
        </p:nvSpPr>
        <p:spPr/>
        <p:txBody>
          <a:bodyPr/>
          <a:lstStyle/>
          <a:p>
            <a:fld id="{EB1FB01E-566C-467F-9964-50990737209D}" type="slidenum">
              <a:rPr lang="en-US" altLang="ja-JP"/>
              <a:pPr/>
              <a:t>38</a:t>
            </a:fld>
            <a:endParaRPr lang="en-US" altLang="ja-JP"/>
          </a:p>
        </p:txBody>
      </p:sp>
      <p:sp>
        <p:nvSpPr>
          <p:cNvPr id="49177" name="AutoShape 25"/>
          <p:cNvSpPr>
            <a:spLocks noChangeArrowheads="1"/>
          </p:cNvSpPr>
          <p:nvPr/>
        </p:nvSpPr>
        <p:spPr bwMode="auto">
          <a:xfrm>
            <a:off x="26988" y="3876698"/>
            <a:ext cx="4005262" cy="2879725"/>
          </a:xfrm>
          <a:prstGeom prst="roundRect">
            <a:avLst>
              <a:gd name="adj" fmla="val 16667"/>
            </a:avLst>
          </a:prstGeom>
          <a:solidFill>
            <a:schemeClr val="accent1"/>
          </a:solidFill>
          <a:ln w="9525">
            <a:noFill/>
            <a:round/>
            <a:headEnd/>
            <a:tailEnd/>
          </a:ln>
          <a:effectLst/>
        </p:spPr>
        <p:txBody>
          <a:bodyPr wrap="none" anchor="ctr"/>
          <a:lstStyle/>
          <a:p>
            <a:endParaRPr lang="ja-JP" altLang="en-US"/>
          </a:p>
        </p:txBody>
      </p:sp>
      <p:sp>
        <p:nvSpPr>
          <p:cNvPr id="49164" name="Rectangle 12"/>
          <p:cNvSpPr>
            <a:spLocks noChangeArrowheads="1"/>
          </p:cNvSpPr>
          <p:nvPr/>
        </p:nvSpPr>
        <p:spPr bwMode="auto">
          <a:xfrm>
            <a:off x="160338" y="3965598"/>
            <a:ext cx="3871912" cy="1350963"/>
          </a:xfrm>
          <a:prstGeom prst="rect">
            <a:avLst/>
          </a:prstGeom>
          <a:noFill/>
          <a:ln w="9525">
            <a:noFill/>
            <a:miter lim="800000"/>
            <a:headEnd/>
            <a:tailEnd/>
          </a:ln>
          <a:effectLst/>
        </p:spPr>
        <p:txBody>
          <a:bodyPr/>
          <a:lstStyle/>
          <a:p>
            <a:pPr marL="342900" indent="-342900">
              <a:lnSpc>
                <a:spcPct val="80000"/>
              </a:lnSpc>
              <a:spcBef>
                <a:spcPct val="20000"/>
              </a:spcBef>
            </a:pPr>
            <a:r>
              <a:rPr lang="en-US" altLang="ja-JP" sz="2000" baseline="0" dirty="0">
                <a:solidFill>
                  <a:schemeClr val="bg1"/>
                </a:solidFill>
                <a:sym typeface="Wingdings" pitchFamily="2" charset="2"/>
              </a:rPr>
              <a:t>Avalanche Photo Diode (APD)</a:t>
            </a:r>
          </a:p>
          <a:p>
            <a:pPr marL="742950" lvl="1" indent="-285750">
              <a:lnSpc>
                <a:spcPct val="80000"/>
              </a:lnSpc>
              <a:spcBef>
                <a:spcPct val="20000"/>
              </a:spcBef>
              <a:buFontTx/>
              <a:buChar char="–"/>
            </a:pPr>
            <a:r>
              <a:rPr lang="en-US" altLang="ja-JP" baseline="0" dirty="0">
                <a:solidFill>
                  <a:schemeClr val="bg1"/>
                </a:solidFill>
                <a:sym typeface="Wingdings" pitchFamily="2" charset="2"/>
              </a:rPr>
              <a:t>High Q.E.(60%-80%)</a:t>
            </a:r>
          </a:p>
          <a:p>
            <a:pPr marL="742950" lvl="1" indent="-285750">
              <a:lnSpc>
                <a:spcPct val="80000"/>
              </a:lnSpc>
              <a:spcBef>
                <a:spcPct val="20000"/>
              </a:spcBef>
              <a:buFontTx/>
              <a:buChar char="–"/>
            </a:pPr>
            <a:r>
              <a:rPr lang="en-US" altLang="ja-JP" baseline="0" dirty="0">
                <a:solidFill>
                  <a:schemeClr val="bg1"/>
                </a:solidFill>
                <a:sym typeface="Wingdings" pitchFamily="2" charset="2"/>
              </a:rPr>
              <a:t>Thin photo-sensor</a:t>
            </a:r>
          </a:p>
          <a:p>
            <a:pPr marL="742950" lvl="1" indent="-285750">
              <a:lnSpc>
                <a:spcPct val="80000"/>
              </a:lnSpc>
              <a:spcBef>
                <a:spcPct val="20000"/>
              </a:spcBef>
              <a:buFontTx/>
              <a:buChar char="–"/>
            </a:pPr>
            <a:r>
              <a:rPr lang="en-US" altLang="ja-JP" baseline="0" dirty="0">
                <a:solidFill>
                  <a:schemeClr val="bg1"/>
                </a:solidFill>
                <a:sym typeface="Wingdings" pitchFamily="2" charset="2"/>
              </a:rPr>
              <a:t>Operational in magnetic field</a:t>
            </a:r>
            <a:endParaRPr lang="en-US" altLang="ja-JP" baseline="0" dirty="0">
              <a:solidFill>
                <a:schemeClr val="bg1"/>
              </a:solidFill>
            </a:endParaRPr>
          </a:p>
        </p:txBody>
      </p:sp>
      <p:grpSp>
        <p:nvGrpSpPr>
          <p:cNvPr id="4" name="Group 21"/>
          <p:cNvGrpSpPr>
            <a:grpSpLocks/>
          </p:cNvGrpSpPr>
          <p:nvPr/>
        </p:nvGrpSpPr>
        <p:grpSpPr bwMode="auto">
          <a:xfrm>
            <a:off x="924465" y="5046686"/>
            <a:ext cx="1982247" cy="1616075"/>
            <a:chOff x="3312" y="1735"/>
            <a:chExt cx="2105" cy="1715"/>
          </a:xfrm>
        </p:grpSpPr>
        <p:grpSp>
          <p:nvGrpSpPr>
            <p:cNvPr id="5" name="Group 9"/>
            <p:cNvGrpSpPr>
              <a:grpSpLocks/>
            </p:cNvGrpSpPr>
            <p:nvPr/>
          </p:nvGrpSpPr>
          <p:grpSpPr bwMode="auto">
            <a:xfrm>
              <a:off x="3312" y="1735"/>
              <a:ext cx="2105" cy="1715"/>
              <a:chOff x="3655" y="2605"/>
              <a:chExt cx="2105" cy="1715"/>
            </a:xfrm>
          </p:grpSpPr>
          <p:pic>
            <p:nvPicPr>
              <p:cNvPr id="49162" name="Picture 10" descr="GN-0261-30A"/>
              <p:cNvPicPr>
                <a:picLocks noChangeAspect="1" noChangeArrowheads="1"/>
              </p:cNvPicPr>
              <p:nvPr/>
            </p:nvPicPr>
            <p:blipFill>
              <a:blip r:embed="rId5" cstate="print"/>
              <a:srcRect/>
              <a:stretch>
                <a:fillRect/>
              </a:stretch>
            </p:blipFill>
            <p:spPr bwMode="auto">
              <a:xfrm>
                <a:off x="3705" y="2605"/>
                <a:ext cx="2055" cy="1715"/>
              </a:xfrm>
              <a:prstGeom prst="rect">
                <a:avLst/>
              </a:prstGeom>
              <a:noFill/>
            </p:spPr>
          </p:pic>
          <p:sp>
            <p:nvSpPr>
              <p:cNvPr id="49163" name="Text Box 11"/>
              <p:cNvSpPr txBox="1">
                <a:spLocks noChangeArrowheads="1"/>
              </p:cNvSpPr>
              <p:nvPr/>
            </p:nvSpPr>
            <p:spPr bwMode="auto">
              <a:xfrm>
                <a:off x="3655" y="3424"/>
                <a:ext cx="1977" cy="421"/>
              </a:xfrm>
              <a:prstGeom prst="rect">
                <a:avLst/>
              </a:prstGeom>
              <a:noFill/>
              <a:ln w="9525">
                <a:noFill/>
                <a:miter lim="800000"/>
                <a:headEnd/>
                <a:tailEnd/>
              </a:ln>
              <a:effectLst/>
            </p:spPr>
            <p:txBody>
              <a:bodyPr>
                <a:spAutoFit/>
              </a:bodyPr>
              <a:lstStyle/>
              <a:p>
                <a:r>
                  <a:rPr lang="en-US" altLang="ja-JP" sz="1000" baseline="0" dirty="0">
                    <a:latin typeface="Arial Black" pitchFamily="34" charset="0"/>
                  </a:rPr>
                  <a:t>APD: Hamamatsu S8148/S8664-55</a:t>
                </a:r>
              </a:p>
            </p:txBody>
          </p:sp>
        </p:grpSp>
        <p:sp>
          <p:nvSpPr>
            <p:cNvPr id="49168" name="Text Box 16"/>
            <p:cNvSpPr txBox="1">
              <a:spLocks noChangeArrowheads="1"/>
            </p:cNvSpPr>
            <p:nvPr/>
          </p:nvSpPr>
          <p:spPr bwMode="auto">
            <a:xfrm>
              <a:off x="3787" y="3113"/>
              <a:ext cx="679" cy="260"/>
            </a:xfrm>
            <a:prstGeom prst="rect">
              <a:avLst/>
            </a:prstGeom>
            <a:noFill/>
            <a:ln w="38100">
              <a:noFill/>
              <a:miter lim="800000"/>
              <a:headEnd/>
              <a:tailEnd/>
            </a:ln>
            <a:effectLst/>
          </p:spPr>
          <p:txBody>
            <a:bodyPr>
              <a:spAutoFit/>
            </a:bodyPr>
            <a:lstStyle/>
            <a:p>
              <a:pPr algn="ctr">
                <a:spcBef>
                  <a:spcPct val="50000"/>
                </a:spcBef>
              </a:pPr>
              <a:r>
                <a:rPr lang="en-US" altLang="ja-JP" sz="1000" baseline="0">
                  <a:latin typeface="Times New Roman" pitchFamily="18" charset="0"/>
                </a:rPr>
                <a:t>5x5mm</a:t>
              </a:r>
            </a:p>
          </p:txBody>
        </p:sp>
        <p:sp>
          <p:nvSpPr>
            <p:cNvPr id="49169" name="Line 17"/>
            <p:cNvSpPr>
              <a:spLocks noChangeShapeType="1"/>
            </p:cNvSpPr>
            <p:nvPr/>
          </p:nvSpPr>
          <p:spPr bwMode="auto">
            <a:xfrm>
              <a:off x="3447" y="1848"/>
              <a:ext cx="862" cy="0"/>
            </a:xfrm>
            <a:prstGeom prst="line">
              <a:avLst/>
            </a:prstGeom>
            <a:noFill/>
            <a:ln w="38100">
              <a:solidFill>
                <a:schemeClr val="tx1"/>
              </a:solidFill>
              <a:round/>
              <a:headEnd type="triangle" w="med" len="med"/>
              <a:tailEnd type="triangle" w="med" len="med"/>
            </a:ln>
            <a:effectLst/>
          </p:spPr>
          <p:txBody>
            <a:bodyPr>
              <a:spAutoFit/>
            </a:bodyPr>
            <a:lstStyle/>
            <a:p>
              <a:endParaRPr lang="ja-JP" altLang="en-US"/>
            </a:p>
          </p:txBody>
        </p:sp>
        <p:sp>
          <p:nvSpPr>
            <p:cNvPr id="49170" name="Text Box 18"/>
            <p:cNvSpPr txBox="1">
              <a:spLocks noChangeArrowheads="1"/>
            </p:cNvSpPr>
            <p:nvPr/>
          </p:nvSpPr>
          <p:spPr bwMode="auto">
            <a:xfrm>
              <a:off x="3468" y="1847"/>
              <a:ext cx="944" cy="294"/>
            </a:xfrm>
            <a:prstGeom prst="rect">
              <a:avLst/>
            </a:prstGeom>
            <a:noFill/>
            <a:ln w="38100">
              <a:noFill/>
              <a:miter lim="800000"/>
              <a:headEnd/>
              <a:tailEnd/>
            </a:ln>
            <a:effectLst/>
          </p:spPr>
          <p:txBody>
            <a:bodyPr wrap="square">
              <a:spAutoFit/>
            </a:bodyPr>
            <a:lstStyle/>
            <a:p>
              <a:pPr algn="ctr">
                <a:spcBef>
                  <a:spcPct val="50000"/>
                </a:spcBef>
              </a:pPr>
              <a:r>
                <a:rPr lang="en-US" altLang="ja-JP" sz="1200" baseline="0" dirty="0" smtClean="0">
                  <a:latin typeface="Times New Roman" pitchFamily="18" charset="0"/>
                </a:rPr>
                <a:t>2x2cm</a:t>
              </a:r>
              <a:endParaRPr lang="en-US" altLang="ja-JP" sz="1200" dirty="0">
                <a:latin typeface="Times New Roman" pitchFamily="18" charset="0"/>
              </a:endParaRPr>
            </a:p>
          </p:txBody>
        </p:sp>
      </p:grpSp>
      <p:sp>
        <p:nvSpPr>
          <p:cNvPr id="49179" name="Line 27"/>
          <p:cNvSpPr>
            <a:spLocks noChangeShapeType="1"/>
          </p:cNvSpPr>
          <p:nvPr/>
        </p:nvSpPr>
        <p:spPr bwMode="auto">
          <a:xfrm>
            <a:off x="4371975" y="6786586"/>
            <a:ext cx="4248150" cy="0"/>
          </a:xfrm>
          <a:prstGeom prst="line">
            <a:avLst/>
          </a:prstGeom>
          <a:noFill/>
          <a:ln w="38100">
            <a:solidFill>
              <a:schemeClr val="bg1"/>
            </a:solidFill>
            <a:round/>
            <a:headEnd type="triangle" w="med" len="med"/>
            <a:tailEnd type="triangle" w="med" len="med"/>
          </a:ln>
          <a:effectLst/>
        </p:spPr>
        <p:txBody>
          <a:bodyPr>
            <a:spAutoFit/>
          </a:bodyPr>
          <a:lstStyle/>
          <a:p>
            <a:endParaRPr lang="ja-JP" altLang="en-US"/>
          </a:p>
        </p:txBody>
      </p:sp>
      <p:sp>
        <p:nvSpPr>
          <p:cNvPr id="49182" name="Line 30"/>
          <p:cNvSpPr>
            <a:spLocks noChangeShapeType="1"/>
          </p:cNvSpPr>
          <p:nvPr/>
        </p:nvSpPr>
        <p:spPr bwMode="auto">
          <a:xfrm>
            <a:off x="4076700" y="3202011"/>
            <a:ext cx="1081088" cy="1035050"/>
          </a:xfrm>
          <a:prstGeom prst="line">
            <a:avLst/>
          </a:prstGeom>
          <a:noFill/>
          <a:ln w="57150">
            <a:solidFill>
              <a:srgbClr val="33CCCC"/>
            </a:solidFill>
            <a:round/>
            <a:headEnd/>
            <a:tailEnd type="arrow" w="lg" len="lg"/>
          </a:ln>
          <a:effectLst/>
        </p:spPr>
        <p:txBody>
          <a:bodyPr/>
          <a:lstStyle/>
          <a:p>
            <a:endParaRPr lang="ja-JP" altLang="en-US"/>
          </a:p>
        </p:txBody>
      </p:sp>
      <p:sp>
        <p:nvSpPr>
          <p:cNvPr id="49183" name="Line 31"/>
          <p:cNvSpPr>
            <a:spLocks noChangeShapeType="1"/>
          </p:cNvSpPr>
          <p:nvPr/>
        </p:nvSpPr>
        <p:spPr bwMode="auto">
          <a:xfrm flipV="1">
            <a:off x="3986213" y="4281511"/>
            <a:ext cx="1081087" cy="404812"/>
          </a:xfrm>
          <a:prstGeom prst="line">
            <a:avLst/>
          </a:prstGeom>
          <a:noFill/>
          <a:ln w="57150">
            <a:solidFill>
              <a:srgbClr val="33CCCC"/>
            </a:solidFill>
            <a:round/>
            <a:headEnd/>
            <a:tailEnd type="arrow" w="lg" len="lg"/>
          </a:ln>
          <a:effectLst/>
        </p:spPr>
        <p:txBody>
          <a:bodyPr/>
          <a:lstStyle/>
          <a:p>
            <a:endParaRPr lang="ja-JP" altLang="en-US"/>
          </a:p>
        </p:txBody>
      </p:sp>
      <p:sp>
        <p:nvSpPr>
          <p:cNvPr id="49184" name="AutoShape 32"/>
          <p:cNvSpPr>
            <a:spLocks noChangeArrowheads="1"/>
          </p:cNvSpPr>
          <p:nvPr/>
        </p:nvSpPr>
        <p:spPr bwMode="auto">
          <a:xfrm>
            <a:off x="4286248" y="1000108"/>
            <a:ext cx="4365625" cy="90011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400" baseline="0" dirty="0" smtClean="0"/>
              <a:t>Approved 12/2008</a:t>
            </a:r>
            <a:endParaRPr lang="en-US" altLang="ja-JP" sz="2400" baseline="0" dirty="0"/>
          </a:p>
        </p:txBody>
      </p:sp>
      <p:pic>
        <p:nvPicPr>
          <p:cNvPr id="57347" name="Picture 3"/>
          <p:cNvPicPr>
            <a:picLocks noChangeAspect="1" noChangeArrowheads="1"/>
          </p:cNvPicPr>
          <p:nvPr/>
        </p:nvPicPr>
        <p:blipFill>
          <a:blip r:embed="rId6" cstate="print"/>
          <a:srcRect/>
          <a:stretch>
            <a:fillRect/>
          </a:stretch>
        </p:blipFill>
        <p:spPr bwMode="auto">
          <a:xfrm rot="16200000">
            <a:off x="1384816" y="2187028"/>
            <a:ext cx="802203" cy="1714512"/>
          </a:xfrm>
          <a:prstGeom prst="rect">
            <a:avLst/>
          </a:prstGeom>
          <a:noFill/>
          <a:ln w="9525">
            <a:noFill/>
            <a:miter lim="800000"/>
            <a:headEnd/>
            <a:tailEnd/>
          </a:ln>
        </p:spPr>
      </p:pic>
      <p:sp>
        <p:nvSpPr>
          <p:cNvPr id="38" name="Rectangle 23"/>
          <p:cNvSpPr>
            <a:spLocks noChangeArrowheads="1"/>
          </p:cNvSpPr>
          <p:nvPr/>
        </p:nvSpPr>
        <p:spPr bwMode="auto">
          <a:xfrm>
            <a:off x="4283075" y="2000240"/>
            <a:ext cx="4860925" cy="809625"/>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altLang="ja-JP" sz="2800" baseline="0" dirty="0" smtClean="0"/>
              <a:t>10+2/3 Super Modules</a:t>
            </a:r>
            <a:endParaRPr lang="en-US" altLang="ja-JP" sz="2800" baseline="0" dirty="0"/>
          </a:p>
          <a:p>
            <a:pPr marL="742950" lvl="1" indent="-285750">
              <a:lnSpc>
                <a:spcPct val="80000"/>
              </a:lnSpc>
              <a:spcBef>
                <a:spcPct val="20000"/>
              </a:spcBef>
            </a:pPr>
            <a:r>
              <a:rPr lang="en-US" altLang="ja-JP" sz="2400" baseline="0" dirty="0" smtClean="0"/>
              <a:t>      110deg </a:t>
            </a:r>
            <a:r>
              <a:rPr lang="ja-JP" altLang="en-US" sz="2400" dirty="0" smtClean="0"/>
              <a:t> </a:t>
            </a:r>
            <a:r>
              <a:rPr lang="en-US" altLang="ja-JP" sz="2400" baseline="0" dirty="0" smtClean="0"/>
              <a:t> -</a:t>
            </a:r>
            <a:r>
              <a:rPr lang="en-US" altLang="ja-JP" sz="2400" dirty="0" smtClean="0"/>
              <a:t>0.7</a:t>
            </a:r>
            <a:r>
              <a:rPr lang="en-US" altLang="ja-JP" sz="2400" baseline="0" dirty="0" smtClean="0"/>
              <a:t>&lt;</a:t>
            </a:r>
            <a:r>
              <a:rPr lang="el-GR" altLang="ja-JP" sz="2400" baseline="0" dirty="0" smtClean="0"/>
              <a:t>η</a:t>
            </a:r>
            <a:r>
              <a:rPr lang="en-US" altLang="ja-JP" sz="2400" baseline="0" dirty="0" smtClean="0"/>
              <a:t>&lt;0.7 </a:t>
            </a:r>
            <a:endParaRPr lang="en-US" altLang="ja-JP" sz="2400" baseline="0" dirty="0"/>
          </a:p>
        </p:txBody>
      </p:sp>
      <p:sp>
        <p:nvSpPr>
          <p:cNvPr id="39" name="AutoShape 32"/>
          <p:cNvSpPr>
            <a:spLocks noChangeArrowheads="1"/>
          </p:cNvSpPr>
          <p:nvPr/>
        </p:nvSpPr>
        <p:spPr bwMode="auto">
          <a:xfrm>
            <a:off x="4214810" y="5643578"/>
            <a:ext cx="4857784" cy="111442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400" dirty="0" smtClean="0"/>
              <a:t>Four SM for 2009 run</a:t>
            </a:r>
          </a:p>
          <a:p>
            <a:pPr algn="ctr"/>
            <a:r>
              <a:rPr lang="en-US" altLang="ja-JP" sz="2400" baseline="0" dirty="0" smtClean="0"/>
              <a:t>Complete for 2011</a:t>
            </a:r>
            <a:br>
              <a:rPr lang="en-US" altLang="ja-JP" sz="2400" baseline="0" dirty="0" smtClean="0"/>
            </a:br>
            <a:r>
              <a:rPr lang="en-US" altLang="ja-JP" sz="2400" baseline="0" dirty="0" smtClean="0"/>
              <a:t>Under cosmic commissioning</a:t>
            </a:r>
            <a:endParaRPr lang="en-US" altLang="ja-JP" sz="2400" baseline="0" dirty="0"/>
          </a:p>
        </p:txBody>
      </p:sp>
      <p:sp>
        <p:nvSpPr>
          <p:cNvPr id="40" name="Text Box 29"/>
          <p:cNvSpPr txBox="1">
            <a:spLocks noChangeArrowheads="1"/>
          </p:cNvSpPr>
          <p:nvPr/>
        </p:nvSpPr>
        <p:spPr bwMode="auto">
          <a:xfrm>
            <a:off x="5715008" y="4572008"/>
            <a:ext cx="1162050" cy="366712"/>
          </a:xfrm>
          <a:prstGeom prst="rect">
            <a:avLst/>
          </a:prstGeom>
          <a:noFill/>
          <a:ln w="38100">
            <a:noFill/>
            <a:miter lim="800000"/>
            <a:headEnd/>
            <a:tailEnd/>
          </a:ln>
          <a:effectLst/>
        </p:spPr>
        <p:txBody>
          <a:bodyPr>
            <a:spAutoFit/>
          </a:bodyPr>
          <a:lstStyle/>
          <a:p>
            <a:pPr algn="ctr">
              <a:spcBef>
                <a:spcPct val="50000"/>
              </a:spcBef>
            </a:pPr>
            <a:r>
              <a:rPr lang="en-US" altLang="ja-JP" dirty="0" smtClean="0">
                <a:solidFill>
                  <a:schemeClr val="bg1"/>
                </a:solidFill>
                <a:latin typeface="Times New Roman" pitchFamily="18" charset="0"/>
              </a:rPr>
              <a:t>~85</a:t>
            </a:r>
            <a:r>
              <a:rPr lang="en-US" altLang="ja-JP" baseline="0" dirty="0" smtClean="0">
                <a:solidFill>
                  <a:schemeClr val="bg1"/>
                </a:solidFill>
                <a:latin typeface="Times New Roman" pitchFamily="18" charset="0"/>
              </a:rPr>
              <a:t>ton</a:t>
            </a:r>
            <a:endParaRPr lang="en-US" altLang="ja-JP" baseline="0" dirty="0">
              <a:solidFill>
                <a:schemeClr val="bg1"/>
              </a:solidFill>
              <a:latin typeface="Times New Roman" pitchFamily="18" charset="0"/>
            </a:endParaRPr>
          </a:p>
        </p:txBody>
      </p:sp>
      <p:pic>
        <p:nvPicPr>
          <p:cNvPr id="57348" name="Picture 4"/>
          <p:cNvPicPr>
            <a:picLocks noChangeAspect="1" noChangeArrowheads="1"/>
          </p:cNvPicPr>
          <p:nvPr/>
        </p:nvPicPr>
        <p:blipFill>
          <a:blip r:embed="rId7" cstate="print"/>
          <a:srcRect/>
          <a:stretch>
            <a:fillRect/>
          </a:stretch>
        </p:blipFill>
        <p:spPr bwMode="auto">
          <a:xfrm>
            <a:off x="928662" y="2076873"/>
            <a:ext cx="2000264" cy="1709317"/>
          </a:xfrm>
          <a:prstGeom prst="rect">
            <a:avLst/>
          </a:prstGeom>
          <a:noFill/>
          <a:ln w="9525">
            <a:noFill/>
            <a:miter lim="800000"/>
            <a:headEnd/>
            <a:tailEnd/>
          </a:ln>
        </p:spPr>
      </p:pic>
      <p:sp>
        <p:nvSpPr>
          <p:cNvPr id="25" name="フッター プレースホルダ 24"/>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noChangeArrowheads="1"/>
          </p:cNvPicPr>
          <p:nvPr/>
        </p:nvPicPr>
        <p:blipFill>
          <a:blip r:embed="rId3" cstate="print"/>
          <a:srcRect/>
          <a:stretch>
            <a:fillRect/>
          </a:stretch>
        </p:blipFill>
        <p:spPr bwMode="auto">
          <a:xfrm>
            <a:off x="7429500" y="1428750"/>
            <a:ext cx="1936750" cy="1214438"/>
          </a:xfrm>
          <a:prstGeom prst="rect">
            <a:avLst/>
          </a:prstGeom>
          <a:noFill/>
          <a:ln w="9525">
            <a:noFill/>
            <a:miter lim="800000"/>
            <a:headEnd/>
            <a:tailEnd/>
          </a:ln>
        </p:spPr>
      </p:pic>
      <p:sp>
        <p:nvSpPr>
          <p:cNvPr id="5123" name="Rectangle 2"/>
          <p:cNvSpPr>
            <a:spLocks noGrp="1" noChangeArrowheads="1"/>
          </p:cNvSpPr>
          <p:nvPr>
            <p:ph type="title" idx="4294967295"/>
          </p:nvPr>
        </p:nvSpPr>
        <p:spPr>
          <a:xfrm>
            <a:off x="714348" y="428604"/>
            <a:ext cx="7858125" cy="642938"/>
          </a:xfrm>
        </p:spPr>
        <p:txBody>
          <a:bodyPr>
            <a:normAutofit fontScale="90000"/>
          </a:bodyPr>
          <a:lstStyle/>
          <a:p>
            <a:pPr eaLnBrk="1" hangingPunct="1">
              <a:defRPr/>
            </a:pPr>
            <a:r>
              <a:rPr lang="en-US" altLang="ja-JP" dirty="0" smtClean="0"/>
              <a:t>Photon Spectrometer (PHOS)</a:t>
            </a:r>
          </a:p>
        </p:txBody>
      </p:sp>
      <p:sp>
        <p:nvSpPr>
          <p:cNvPr id="30724" name="Rectangle 12"/>
          <p:cNvSpPr>
            <a:spLocks noGrp="1" noChangeArrowheads="1"/>
          </p:cNvSpPr>
          <p:nvPr>
            <p:ph type="body" idx="4294967295"/>
          </p:nvPr>
        </p:nvSpPr>
        <p:spPr>
          <a:xfrm>
            <a:off x="142875" y="857250"/>
            <a:ext cx="8786813" cy="2020888"/>
          </a:xfrm>
        </p:spPr>
        <p:txBody>
          <a:bodyPr/>
          <a:lstStyle/>
          <a:p>
            <a:pPr eaLnBrk="1" hangingPunct="1">
              <a:buClr>
                <a:srgbClr val="3333FF"/>
              </a:buClr>
              <a:buSzTx/>
              <a:buFont typeface="Wingdings" pitchFamily="2" charset="2"/>
              <a:buChar char="u"/>
            </a:pPr>
            <a:r>
              <a:rPr lang="en-US" altLang="ja-JP" sz="2400" smtClean="0">
                <a:solidFill>
                  <a:srgbClr val="0033CC"/>
                </a:solidFill>
                <a:latin typeface="Arial Rounded MT Bold" pitchFamily="34" charset="0"/>
              </a:rPr>
              <a:t>High-granularity, high-resolution EM calorimeter</a:t>
            </a:r>
          </a:p>
          <a:p>
            <a:pPr lvl="1" eaLnBrk="1" hangingPunct="1">
              <a:spcBef>
                <a:spcPct val="0"/>
              </a:spcBef>
            </a:pPr>
            <a:r>
              <a:rPr lang="en-US" altLang="ja-JP" sz="2000" smtClean="0">
                <a:latin typeface="Arial Rounded MT Bold" pitchFamily="34" charset="0"/>
              </a:rPr>
              <a:t>64x56x5 PbWO</a:t>
            </a:r>
            <a:r>
              <a:rPr lang="en-US" altLang="ja-JP" sz="2000" baseline="-25000" smtClean="0">
                <a:latin typeface="Arial Rounded MT Bold" pitchFamily="34" charset="0"/>
              </a:rPr>
              <a:t>4 </a:t>
            </a:r>
            <a:r>
              <a:rPr lang="en-US" altLang="ja-JP" sz="2000" smtClean="0">
                <a:latin typeface="Arial Rounded MT Bold" pitchFamily="34" charset="0"/>
              </a:rPr>
              <a:t>crystals readout with APD/CSP</a:t>
            </a:r>
          </a:p>
          <a:p>
            <a:pPr lvl="1" eaLnBrk="1" hangingPunct="1">
              <a:spcBef>
                <a:spcPct val="0"/>
              </a:spcBef>
            </a:pPr>
            <a:r>
              <a:rPr lang="en-US" altLang="ja-JP" sz="2000" smtClean="0">
                <a:latin typeface="Arial Rounded MT Bold" pitchFamily="34" charset="0"/>
                <a:sym typeface="Symbol" pitchFamily="18" charset="2"/>
              </a:rPr>
              <a:t>Precise measurement of photons and neutral mesons</a:t>
            </a:r>
          </a:p>
          <a:p>
            <a:pPr lvl="1" eaLnBrk="1" hangingPunct="1">
              <a:spcBef>
                <a:spcPct val="0"/>
              </a:spcBef>
            </a:pPr>
            <a:r>
              <a:rPr lang="en-US" altLang="ja-JP" sz="2000" smtClean="0">
                <a:latin typeface="Arial Rounded MT Bold" pitchFamily="34" charset="0"/>
                <a:sym typeface="Symbol" pitchFamily="18" charset="2"/>
              </a:rPr>
              <a:t>level-0 and level-1 trigger</a:t>
            </a:r>
          </a:p>
          <a:p>
            <a:pPr lvl="1" eaLnBrk="1" hangingPunct="1">
              <a:spcBef>
                <a:spcPct val="0"/>
              </a:spcBef>
            </a:pPr>
            <a:r>
              <a:rPr lang="en-US" altLang="ja-JP" sz="2000" smtClean="0">
                <a:latin typeface="Arial Rounded MT Bold" pitchFamily="34" charset="0"/>
                <a:sym typeface="Symbol" pitchFamily="18" charset="2"/>
              </a:rPr>
              <a:t>Partial installation 3/5 as of 2009</a:t>
            </a:r>
          </a:p>
        </p:txBody>
      </p:sp>
      <p:pic>
        <p:nvPicPr>
          <p:cNvPr id="30725" name="Picture 8" descr="phos-2006-001"/>
          <p:cNvPicPr>
            <a:picLocks noChangeAspect="1" noChangeArrowheads="1"/>
          </p:cNvPicPr>
          <p:nvPr/>
        </p:nvPicPr>
        <p:blipFill>
          <a:blip r:embed="rId4" cstate="print"/>
          <a:srcRect/>
          <a:stretch>
            <a:fillRect/>
          </a:stretch>
        </p:blipFill>
        <p:spPr bwMode="auto">
          <a:xfrm>
            <a:off x="3286125" y="3071813"/>
            <a:ext cx="2714625" cy="3621087"/>
          </a:xfrm>
          <a:prstGeom prst="rect">
            <a:avLst/>
          </a:prstGeom>
          <a:noFill/>
          <a:ln w="9525">
            <a:noFill/>
            <a:miter lim="800000"/>
            <a:headEnd/>
            <a:tailEnd/>
          </a:ln>
        </p:spPr>
      </p:pic>
      <p:pic>
        <p:nvPicPr>
          <p:cNvPr id="30726" name="Picture 5" descr="图片1"/>
          <p:cNvPicPr>
            <a:picLocks noChangeAspect="1" noChangeArrowheads="1"/>
          </p:cNvPicPr>
          <p:nvPr/>
        </p:nvPicPr>
        <p:blipFill>
          <a:blip r:embed="rId5" cstate="print"/>
          <a:srcRect/>
          <a:stretch>
            <a:fillRect/>
          </a:stretch>
        </p:blipFill>
        <p:spPr bwMode="auto">
          <a:xfrm>
            <a:off x="142844" y="2643182"/>
            <a:ext cx="3071813" cy="2276475"/>
          </a:xfrm>
          <a:prstGeom prst="rect">
            <a:avLst/>
          </a:prstGeom>
          <a:noFill/>
          <a:ln w="9525">
            <a:noFill/>
            <a:miter lim="800000"/>
            <a:headEnd/>
            <a:tailEnd/>
          </a:ln>
        </p:spPr>
      </p:pic>
      <p:pic>
        <p:nvPicPr>
          <p:cNvPr id="30728" name="Picture 2"/>
          <p:cNvPicPr>
            <a:picLocks noChangeAspect="1" noChangeArrowheads="1"/>
          </p:cNvPicPr>
          <p:nvPr/>
        </p:nvPicPr>
        <p:blipFill>
          <a:blip r:embed="rId6" cstate="print"/>
          <a:srcRect/>
          <a:stretch>
            <a:fillRect/>
          </a:stretch>
        </p:blipFill>
        <p:spPr bwMode="auto">
          <a:xfrm>
            <a:off x="6072188" y="4357688"/>
            <a:ext cx="2857500" cy="2286000"/>
          </a:xfrm>
          <a:prstGeom prst="rect">
            <a:avLst/>
          </a:prstGeom>
          <a:noFill/>
          <a:ln w="9525">
            <a:noFill/>
            <a:miter lim="800000"/>
            <a:headEnd/>
            <a:tailEnd/>
          </a:ln>
        </p:spPr>
      </p:pic>
      <p:pic>
        <p:nvPicPr>
          <p:cNvPr id="30729" name="Picture 5" descr="phos1"/>
          <p:cNvPicPr>
            <a:picLocks noChangeAspect="1" noChangeArrowheads="1"/>
          </p:cNvPicPr>
          <p:nvPr/>
        </p:nvPicPr>
        <p:blipFill>
          <a:blip r:embed="rId7" cstate="print"/>
          <a:srcRect/>
          <a:stretch>
            <a:fillRect/>
          </a:stretch>
        </p:blipFill>
        <p:spPr bwMode="auto">
          <a:xfrm>
            <a:off x="6072188" y="2357438"/>
            <a:ext cx="2884487" cy="1928812"/>
          </a:xfrm>
          <a:prstGeom prst="rect">
            <a:avLst/>
          </a:prstGeom>
          <a:noFill/>
          <a:ln w="9525">
            <a:noFill/>
            <a:miter lim="800000"/>
            <a:headEnd/>
            <a:tailEnd/>
          </a:ln>
        </p:spPr>
      </p:pic>
      <p:sp>
        <p:nvSpPr>
          <p:cNvPr id="30730" name="テキスト ボックス 10"/>
          <p:cNvSpPr txBox="1">
            <a:spLocks noChangeArrowheads="1"/>
          </p:cNvSpPr>
          <p:nvPr/>
        </p:nvSpPr>
        <p:spPr bwMode="auto">
          <a:xfrm>
            <a:off x="642910" y="4500570"/>
            <a:ext cx="2005012" cy="369888"/>
          </a:xfrm>
          <a:prstGeom prst="rect">
            <a:avLst/>
          </a:prstGeom>
          <a:noFill/>
          <a:ln w="9525">
            <a:noFill/>
            <a:miter lim="800000"/>
            <a:headEnd/>
            <a:tailEnd/>
          </a:ln>
        </p:spPr>
        <p:txBody>
          <a:bodyPr wrap="none">
            <a:spAutoFit/>
          </a:bodyPr>
          <a:lstStyle/>
          <a:p>
            <a:r>
              <a:rPr lang="en-US" altLang="ja-JP" dirty="0">
                <a:solidFill>
                  <a:srgbClr val="FF0000"/>
                </a:solidFill>
                <a:latin typeface="Arial Black" pitchFamily="34" charset="0"/>
              </a:rPr>
              <a:t>HUST &amp; CCNU</a:t>
            </a:r>
            <a:endParaRPr lang="ja-JP" altLang="en-US" dirty="0">
              <a:solidFill>
                <a:srgbClr val="FF0000"/>
              </a:solidFill>
              <a:latin typeface="Arial Black" pitchFamily="34" charset="0"/>
            </a:endParaRPr>
          </a:p>
        </p:txBody>
      </p:sp>
      <p:sp>
        <p:nvSpPr>
          <p:cNvPr id="30731" name="テキスト ボックス 12"/>
          <p:cNvSpPr txBox="1">
            <a:spLocks noChangeArrowheads="1"/>
          </p:cNvSpPr>
          <p:nvPr/>
        </p:nvSpPr>
        <p:spPr bwMode="auto">
          <a:xfrm>
            <a:off x="3643313" y="3429000"/>
            <a:ext cx="1847850" cy="369888"/>
          </a:xfrm>
          <a:prstGeom prst="rect">
            <a:avLst/>
          </a:prstGeom>
          <a:noFill/>
          <a:ln w="9525">
            <a:noFill/>
            <a:miter lim="800000"/>
            <a:headEnd/>
            <a:tailEnd/>
          </a:ln>
        </p:spPr>
        <p:txBody>
          <a:bodyPr wrap="none">
            <a:spAutoFit/>
          </a:bodyPr>
          <a:lstStyle/>
          <a:p>
            <a:r>
              <a:rPr lang="en-US" altLang="ja-JP">
                <a:solidFill>
                  <a:srgbClr val="FFFF00"/>
                </a:solidFill>
                <a:latin typeface="Arial Black" pitchFamily="34" charset="0"/>
              </a:rPr>
              <a:t>64x56 matrix</a:t>
            </a:r>
            <a:endParaRPr lang="ja-JP" altLang="en-US">
              <a:solidFill>
                <a:srgbClr val="FFFF00"/>
              </a:solidFill>
              <a:latin typeface="Arial Black" pitchFamily="34" charset="0"/>
            </a:endParaRPr>
          </a:p>
        </p:txBody>
      </p:sp>
      <p:sp>
        <p:nvSpPr>
          <p:cNvPr id="12" name="スライド番号プレースホルダ 11"/>
          <p:cNvSpPr>
            <a:spLocks noGrp="1"/>
          </p:cNvSpPr>
          <p:nvPr>
            <p:ph type="sldNum" sz="quarter" idx="12"/>
          </p:nvPr>
        </p:nvSpPr>
        <p:spPr/>
        <p:txBody>
          <a:bodyPr/>
          <a:lstStyle/>
          <a:p>
            <a:fld id="{D2D8002D-B5B0-4BAC-B1F6-782DDCCE6D9C}" type="slidenum">
              <a:rPr kumimoji="1" lang="ja-JP" altLang="en-US" smtClean="0"/>
              <a:pPr/>
              <a:t>39</a:t>
            </a:fld>
            <a:endParaRPr kumimoji="1" lang="ja-JP" altLang="en-US"/>
          </a:p>
        </p:txBody>
      </p:sp>
      <p:sp>
        <p:nvSpPr>
          <p:cNvPr id="13" name="フッター プレースホルダ 12"/>
          <p:cNvSpPr>
            <a:spLocks noGrp="1"/>
          </p:cNvSpPr>
          <p:nvPr>
            <p:ph type="ftr" sz="quarter" idx="11"/>
          </p:nvPr>
        </p:nvSpPr>
        <p:spPr/>
        <p:txBody>
          <a:bodyPr/>
          <a:lstStyle/>
          <a:p>
            <a:r>
              <a:rPr kumimoji="1" lang="en-US" altLang="ja-JP" smtClean="0"/>
              <a:t>Heavy Ion Pub 2009/11/20 H.Torii</a:t>
            </a:r>
            <a:endParaRPr kumimoji="1" lang="ja-JP" altLang="en-US"/>
          </a:p>
        </p:txBody>
      </p:sp>
      <p:pic>
        <p:nvPicPr>
          <p:cNvPr id="14" name="Picture 10" descr="IMG_0017"/>
          <p:cNvPicPr>
            <a:picLocks noChangeAspect="1" noChangeArrowheads="1"/>
          </p:cNvPicPr>
          <p:nvPr/>
        </p:nvPicPr>
        <p:blipFill>
          <a:blip r:embed="rId8" cstate="print"/>
          <a:srcRect/>
          <a:stretch>
            <a:fillRect/>
          </a:stretch>
        </p:blipFill>
        <p:spPr bwMode="auto">
          <a:xfrm>
            <a:off x="571472" y="4980993"/>
            <a:ext cx="2519360" cy="18770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4</a:t>
            </a:fld>
            <a:endParaRPr kumimoji="1" lang="ja-JP" altLang="en-US"/>
          </a:p>
        </p:txBody>
      </p:sp>
      <p:sp>
        <p:nvSpPr>
          <p:cNvPr id="7" name="テキスト ボックス 6"/>
          <p:cNvSpPr txBox="1"/>
          <p:nvPr/>
        </p:nvSpPr>
        <p:spPr>
          <a:xfrm>
            <a:off x="571440" y="6286520"/>
            <a:ext cx="8572560" cy="307777"/>
          </a:xfrm>
          <a:prstGeom prst="rect">
            <a:avLst/>
          </a:prstGeom>
          <a:noFill/>
        </p:spPr>
        <p:txBody>
          <a:bodyPr wrap="square" rtlCol="0">
            <a:spAutoFit/>
          </a:bodyPr>
          <a:lstStyle/>
          <a:p>
            <a:r>
              <a:rPr lang="en-US" altLang="ja-JP" sz="1400" dirty="0" smtClean="0"/>
              <a:t>From Hirano-san’s web page.</a:t>
            </a:r>
            <a:endParaRPr kumimoji="1" lang="ja-JP" altLang="en-US" sz="1400" dirty="0"/>
          </a:p>
        </p:txBody>
      </p:sp>
      <p:sp>
        <p:nvSpPr>
          <p:cNvPr id="10" name="タイトル 3"/>
          <p:cNvSpPr txBox="1">
            <a:spLocks/>
          </p:cNvSpPr>
          <p:nvPr/>
        </p:nvSpPr>
        <p:spPr>
          <a:xfrm>
            <a:off x="214282" y="428605"/>
            <a:ext cx="8501122" cy="1000132"/>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300" b="1" i="0" u="none" strike="noStrike" kern="1200" cap="none" spc="0" normalizeH="0" baseline="0" noProof="0" smtClean="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uLnTx/>
                <a:uFillTx/>
                <a:latin typeface="+mj-lt"/>
                <a:ea typeface="+mj-ea"/>
                <a:cs typeface="+mj-cs"/>
              </a:rPr>
              <a:t>Shine</a:t>
            </a:r>
            <a:endParaRPr kumimoji="1" lang="ja-JP" altLang="en-US" sz="4300" b="1" i="0" u="none" strike="noStrike" kern="1200" cap="none" spc="0" normalizeH="0" baseline="0" noProof="0" dirty="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uLnTx/>
              <a:uFillTx/>
              <a:latin typeface="+mj-lt"/>
              <a:ea typeface="+mj-ea"/>
              <a:cs typeface="+mj-cs"/>
            </a:endParaRPr>
          </a:p>
        </p:txBody>
      </p:sp>
      <p:pic>
        <p:nvPicPr>
          <p:cNvPr id="12" name="図 11" descr="video_mp4_slow.gif"/>
          <p:cNvPicPr>
            <a:picLocks noChangeAspect="1"/>
          </p:cNvPicPr>
          <p:nvPr/>
        </p:nvPicPr>
        <p:blipFill>
          <a:blip r:embed="rId3" cstate="print"/>
          <a:stretch>
            <a:fillRect/>
          </a:stretch>
        </p:blipFill>
        <p:spPr>
          <a:xfrm>
            <a:off x="428596" y="1714488"/>
            <a:ext cx="8286808" cy="4143404"/>
          </a:xfrm>
          <a:prstGeom prst="rect">
            <a:avLst/>
          </a:prstGeom>
        </p:spPr>
      </p:pic>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PHOS Calorimeter</a:t>
            </a:r>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40</a:t>
            </a:fld>
            <a:endParaRPr kumimoji="1" lang="ja-JP" altLang="en-US"/>
          </a:p>
        </p:txBody>
      </p:sp>
      <p:pic>
        <p:nvPicPr>
          <p:cNvPr id="54274" name="Picture 2"/>
          <p:cNvPicPr>
            <a:picLocks noChangeAspect="1" noChangeArrowheads="1"/>
          </p:cNvPicPr>
          <p:nvPr/>
        </p:nvPicPr>
        <p:blipFill>
          <a:blip r:embed="rId3" cstate="print"/>
          <a:srcRect/>
          <a:stretch>
            <a:fillRect/>
          </a:stretch>
        </p:blipFill>
        <p:spPr bwMode="auto">
          <a:xfrm>
            <a:off x="428596" y="1000108"/>
            <a:ext cx="6500858" cy="4608007"/>
          </a:xfrm>
          <a:prstGeom prst="rect">
            <a:avLst/>
          </a:prstGeom>
          <a:noFill/>
          <a:ln w="9525">
            <a:noFill/>
            <a:miter lim="800000"/>
            <a:headEnd/>
            <a:tailEnd/>
          </a:ln>
        </p:spPr>
      </p:pic>
      <p:sp>
        <p:nvSpPr>
          <p:cNvPr id="7" name="AutoShape 32"/>
          <p:cNvSpPr>
            <a:spLocks noChangeArrowheads="1"/>
          </p:cNvSpPr>
          <p:nvPr/>
        </p:nvSpPr>
        <p:spPr bwMode="auto">
          <a:xfrm>
            <a:off x="428596" y="5500702"/>
            <a:ext cx="8358246" cy="111442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3200" dirty="0" smtClean="0">
                <a:solidFill>
                  <a:srgbClr val="FF0000"/>
                </a:solidFill>
              </a:rPr>
              <a:t>Well controlled performance </a:t>
            </a:r>
            <a:r>
              <a:rPr lang="en-US" altLang="ja-JP" sz="2400" dirty="0" smtClean="0">
                <a:solidFill>
                  <a:srgbClr val="FF0000"/>
                </a:solidFill>
              </a:rPr>
              <a:t>(energy resolution)</a:t>
            </a:r>
            <a:r>
              <a:rPr lang="en-US" altLang="ja-JP" sz="3200" dirty="0" smtClean="0">
                <a:solidFill>
                  <a:srgbClr val="FF0000"/>
                </a:solidFill>
              </a:rPr>
              <a:t/>
            </a:r>
            <a:br>
              <a:rPr lang="en-US" altLang="ja-JP" sz="3200" dirty="0" smtClean="0">
                <a:solidFill>
                  <a:srgbClr val="FF0000"/>
                </a:solidFill>
              </a:rPr>
            </a:br>
            <a:r>
              <a:rPr lang="en-US" altLang="ja-JP" sz="3200" dirty="0" smtClean="0">
                <a:solidFill>
                  <a:srgbClr val="FF0000"/>
                </a:solidFill>
              </a:rPr>
              <a:t>from 150MeV to 200GeV</a:t>
            </a:r>
            <a:endParaRPr lang="en-US" altLang="ja-JP" sz="3200" baseline="0" dirty="0">
              <a:solidFill>
                <a:srgbClr val="FF0000"/>
              </a:solidFill>
            </a:endParaRPr>
          </a:p>
        </p:txBody>
      </p:sp>
      <p:sp>
        <p:nvSpPr>
          <p:cNvPr id="6" name="フッター プレースホルダ 5"/>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8" name="円/楕円 7"/>
          <p:cNvSpPr/>
          <p:nvPr/>
        </p:nvSpPr>
        <p:spPr>
          <a:xfrm>
            <a:off x="5786446" y="3214686"/>
            <a:ext cx="500066" cy="5000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715108" y="2000240"/>
            <a:ext cx="2428892" cy="1200329"/>
          </a:xfrm>
          <a:prstGeom prst="rect">
            <a:avLst/>
          </a:prstGeom>
          <a:noFill/>
        </p:spPr>
        <p:txBody>
          <a:bodyPr wrap="square" rtlCol="0">
            <a:spAutoFit/>
          </a:bodyPr>
          <a:lstStyle/>
          <a:p>
            <a:r>
              <a:rPr lang="en-US" altLang="ja-JP" dirty="0" smtClean="0"/>
              <a:t>~3% fluctuation term is best value in the world for the working calorimeter.</a:t>
            </a:r>
            <a:endParaRPr kumimoji="1" lang="ja-JP" altLang="en-US" dirty="0"/>
          </a:p>
        </p:txBody>
      </p:sp>
      <p:cxnSp>
        <p:nvCxnSpPr>
          <p:cNvPr id="11" name="直線矢印コネクタ 10"/>
          <p:cNvCxnSpPr>
            <a:stCxn id="8" idx="7"/>
            <a:endCxn id="9" idx="1"/>
          </p:cNvCxnSpPr>
          <p:nvPr/>
        </p:nvCxnSpPr>
        <p:spPr>
          <a:xfrm rot="5400000" flipH="1" flipV="1">
            <a:off x="6120436" y="2693248"/>
            <a:ext cx="687514" cy="501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428604"/>
            <a:ext cx="8686800" cy="571504"/>
          </a:xfrm>
        </p:spPr>
        <p:txBody>
          <a:bodyPr>
            <a:normAutofit fontScale="90000"/>
          </a:bodyPr>
          <a:lstStyle/>
          <a:p>
            <a:r>
              <a:rPr lang="en-US" altLang="ja-JP" dirty="0" smtClean="0">
                <a:sym typeface="Symbol"/>
              </a:rPr>
              <a:t>Physics Potential: Neutral </a:t>
            </a:r>
            <a:r>
              <a:rPr lang="en-US" altLang="ja-JP" dirty="0" err="1" smtClean="0">
                <a:sym typeface="Symbol"/>
              </a:rPr>
              <a:t>Pion</a:t>
            </a:r>
            <a:r>
              <a:rPr lang="en-US" altLang="ja-JP" dirty="0" smtClean="0">
                <a:sym typeface="Symbol"/>
              </a:rPr>
              <a:t> in </a:t>
            </a:r>
            <a:r>
              <a:rPr lang="en-US" altLang="ja-JP" dirty="0" err="1" smtClean="0">
                <a:sym typeface="Symbol"/>
              </a:rPr>
              <a:t>p+p</a:t>
            </a:r>
            <a:endParaRPr lang="en-US" altLang="ja-JP" baseline="30000" dirty="0"/>
          </a:p>
        </p:txBody>
      </p:sp>
      <p:pic>
        <p:nvPicPr>
          <p:cNvPr id="61443" name="Picture 3"/>
          <p:cNvPicPr>
            <a:picLocks noChangeAspect="1" noChangeArrowheads="1"/>
          </p:cNvPicPr>
          <p:nvPr/>
        </p:nvPicPr>
        <p:blipFill>
          <a:blip r:embed="rId3" cstate="print"/>
          <a:srcRect/>
          <a:stretch>
            <a:fillRect/>
          </a:stretch>
        </p:blipFill>
        <p:spPr bwMode="auto">
          <a:xfrm>
            <a:off x="0" y="1700213"/>
            <a:ext cx="2991243" cy="3086109"/>
          </a:xfrm>
          <a:prstGeom prst="rect">
            <a:avLst/>
          </a:prstGeom>
          <a:noFill/>
        </p:spPr>
      </p:pic>
      <p:sp>
        <p:nvSpPr>
          <p:cNvPr id="61444" name="Text Box 4"/>
          <p:cNvSpPr txBox="1">
            <a:spLocks noChangeArrowheads="1"/>
          </p:cNvSpPr>
          <p:nvPr/>
        </p:nvSpPr>
        <p:spPr bwMode="auto">
          <a:xfrm>
            <a:off x="571472" y="4714884"/>
            <a:ext cx="2087562" cy="701675"/>
          </a:xfrm>
          <a:prstGeom prst="rect">
            <a:avLst/>
          </a:prstGeom>
          <a:noFill/>
          <a:ln w="38100">
            <a:noFill/>
            <a:miter lim="800000"/>
            <a:headEnd/>
            <a:tailEnd/>
          </a:ln>
          <a:effectLst/>
        </p:spPr>
        <p:txBody>
          <a:bodyPr>
            <a:spAutoFit/>
          </a:bodyPr>
          <a:lstStyle/>
          <a:p>
            <a:pPr>
              <a:spcBef>
                <a:spcPct val="50000"/>
              </a:spcBef>
            </a:pPr>
            <a:r>
              <a:rPr lang="en-US" altLang="ja-JP" sz="2000" dirty="0" err="1">
                <a:latin typeface="Times New Roman" pitchFamily="18" charset="0"/>
              </a:rPr>
              <a:t>Pb+Pb</a:t>
            </a:r>
            <a:r>
              <a:rPr lang="en-US" altLang="ja-JP" sz="2000" dirty="0">
                <a:latin typeface="Times New Roman" pitchFamily="18" charset="0"/>
              </a:rPr>
              <a:t> 13GeV</a:t>
            </a:r>
            <a:br>
              <a:rPr lang="en-US" altLang="ja-JP" sz="2000" dirty="0">
                <a:latin typeface="Times New Roman" pitchFamily="18" charset="0"/>
              </a:rPr>
            </a:br>
            <a:r>
              <a:rPr lang="en-US" altLang="ja-JP" sz="2000" dirty="0" err="1">
                <a:latin typeface="Times New Roman" pitchFamily="18" charset="0"/>
              </a:rPr>
              <a:t>nucl</a:t>
            </a:r>
            <a:r>
              <a:rPr lang="en-US" altLang="ja-JP" sz="2000" dirty="0">
                <a:latin typeface="Times New Roman" pitchFamily="18" charset="0"/>
              </a:rPr>
              <a:t>-ex/0108006</a:t>
            </a:r>
          </a:p>
        </p:txBody>
      </p:sp>
      <p:pic>
        <p:nvPicPr>
          <p:cNvPr id="61445" name="Picture 5"/>
          <p:cNvPicPr>
            <a:picLocks noChangeAspect="1" noChangeArrowheads="1"/>
          </p:cNvPicPr>
          <p:nvPr/>
        </p:nvPicPr>
        <p:blipFill>
          <a:blip r:embed="rId4" cstate="print"/>
          <a:srcRect/>
          <a:stretch>
            <a:fillRect/>
          </a:stretch>
        </p:blipFill>
        <p:spPr bwMode="auto">
          <a:xfrm>
            <a:off x="2928926" y="1700213"/>
            <a:ext cx="2703167" cy="3228985"/>
          </a:xfrm>
          <a:prstGeom prst="rect">
            <a:avLst/>
          </a:prstGeom>
          <a:noFill/>
        </p:spPr>
      </p:pic>
      <p:sp>
        <p:nvSpPr>
          <p:cNvPr id="61446" name="Text Box 6"/>
          <p:cNvSpPr txBox="1">
            <a:spLocks noChangeArrowheads="1"/>
          </p:cNvSpPr>
          <p:nvPr/>
        </p:nvSpPr>
        <p:spPr bwMode="auto">
          <a:xfrm>
            <a:off x="3214678" y="4572008"/>
            <a:ext cx="2376487" cy="396875"/>
          </a:xfrm>
          <a:prstGeom prst="rect">
            <a:avLst/>
          </a:prstGeom>
          <a:noFill/>
          <a:ln w="38100">
            <a:noFill/>
            <a:miter lim="800000"/>
            <a:headEnd/>
            <a:tailEnd/>
          </a:ln>
          <a:effectLst/>
        </p:spPr>
        <p:txBody>
          <a:bodyPr>
            <a:spAutoFit/>
          </a:bodyPr>
          <a:lstStyle/>
          <a:p>
            <a:pPr>
              <a:spcBef>
                <a:spcPct val="50000"/>
              </a:spcBef>
            </a:pPr>
            <a:r>
              <a:rPr lang="en-US" altLang="ja-JP" sz="2000" dirty="0" err="1">
                <a:latin typeface="Times New Roman" pitchFamily="18" charset="0"/>
              </a:rPr>
              <a:t>p+p</a:t>
            </a:r>
            <a:r>
              <a:rPr lang="en-US" altLang="ja-JP" sz="2000" dirty="0">
                <a:latin typeface="Times New Roman" pitchFamily="18" charset="0"/>
              </a:rPr>
              <a:t> 200GeV run2</a:t>
            </a:r>
          </a:p>
        </p:txBody>
      </p:sp>
      <p:sp>
        <p:nvSpPr>
          <p:cNvPr id="61447" name="Text Box 7"/>
          <p:cNvSpPr txBox="1">
            <a:spLocks noChangeArrowheads="1"/>
          </p:cNvSpPr>
          <p:nvPr/>
        </p:nvSpPr>
        <p:spPr bwMode="auto">
          <a:xfrm>
            <a:off x="285720" y="1052513"/>
            <a:ext cx="2305050" cy="617537"/>
          </a:xfrm>
          <a:prstGeom prst="rect">
            <a:avLst/>
          </a:prstGeom>
          <a:solidFill>
            <a:srgbClr val="CCFFCC">
              <a:alpha val="50999"/>
            </a:srgbClr>
          </a:solidFill>
          <a:ln w="38100">
            <a:solidFill>
              <a:srgbClr val="008000"/>
            </a:solidFill>
            <a:miter lim="800000"/>
            <a:headEnd/>
            <a:tailEnd/>
          </a:ln>
          <a:effectLst/>
        </p:spPr>
        <p:txBody>
          <a:bodyPr>
            <a:spAutoFit/>
          </a:bodyPr>
          <a:lstStyle/>
          <a:p>
            <a:pPr algn="ctr">
              <a:spcBef>
                <a:spcPct val="50000"/>
              </a:spcBef>
            </a:pPr>
            <a:r>
              <a:rPr lang="en-US" altLang="ja-JP" sz="3200">
                <a:latin typeface="Times New Roman" pitchFamily="18" charset="0"/>
              </a:rPr>
              <a:t>WA98</a:t>
            </a:r>
            <a:r>
              <a:rPr lang="en-US" altLang="ja-JP">
                <a:latin typeface="Times New Roman" pitchFamily="18" charset="0"/>
              </a:rPr>
              <a:t>(CERN)</a:t>
            </a:r>
          </a:p>
        </p:txBody>
      </p:sp>
      <p:sp>
        <p:nvSpPr>
          <p:cNvPr id="61448" name="Text Box 8"/>
          <p:cNvSpPr txBox="1">
            <a:spLocks noChangeArrowheads="1"/>
          </p:cNvSpPr>
          <p:nvPr/>
        </p:nvSpPr>
        <p:spPr bwMode="auto">
          <a:xfrm>
            <a:off x="3071802" y="1052513"/>
            <a:ext cx="2520950" cy="617537"/>
          </a:xfrm>
          <a:prstGeom prst="rect">
            <a:avLst/>
          </a:prstGeom>
          <a:solidFill>
            <a:srgbClr val="CCFFCC">
              <a:alpha val="50999"/>
            </a:srgbClr>
          </a:solidFill>
          <a:ln w="38100">
            <a:solidFill>
              <a:srgbClr val="008000"/>
            </a:solidFill>
            <a:miter lim="800000"/>
            <a:headEnd/>
            <a:tailEnd/>
          </a:ln>
          <a:effectLst/>
        </p:spPr>
        <p:txBody>
          <a:bodyPr>
            <a:spAutoFit/>
          </a:bodyPr>
          <a:lstStyle/>
          <a:p>
            <a:pPr algn="ctr">
              <a:spcBef>
                <a:spcPct val="50000"/>
              </a:spcBef>
            </a:pPr>
            <a:r>
              <a:rPr lang="en-US" altLang="ja-JP" sz="3200" dirty="0">
                <a:latin typeface="Times New Roman" pitchFamily="18" charset="0"/>
              </a:rPr>
              <a:t>PHENIX</a:t>
            </a:r>
            <a:r>
              <a:rPr lang="en-US" altLang="ja-JP" sz="1600" dirty="0">
                <a:latin typeface="Times New Roman" pitchFamily="18" charset="0"/>
              </a:rPr>
              <a:t>(BNL)</a:t>
            </a:r>
          </a:p>
        </p:txBody>
      </p:sp>
      <p:sp>
        <p:nvSpPr>
          <p:cNvPr id="61449" name="Text Box 9"/>
          <p:cNvSpPr txBox="1">
            <a:spLocks noChangeArrowheads="1"/>
          </p:cNvSpPr>
          <p:nvPr/>
        </p:nvSpPr>
        <p:spPr bwMode="auto">
          <a:xfrm>
            <a:off x="5929323" y="1052513"/>
            <a:ext cx="2890828" cy="584775"/>
          </a:xfrm>
          <a:prstGeom prst="rect">
            <a:avLst/>
          </a:prstGeom>
          <a:solidFill>
            <a:srgbClr val="CCFFCC">
              <a:alpha val="50999"/>
            </a:srgbClr>
          </a:solidFill>
          <a:ln w="38100">
            <a:solidFill>
              <a:srgbClr val="008000"/>
            </a:solidFill>
            <a:miter lim="800000"/>
            <a:headEnd/>
            <a:tailEnd/>
          </a:ln>
          <a:effectLst/>
        </p:spPr>
        <p:txBody>
          <a:bodyPr wrap="square">
            <a:spAutoFit/>
          </a:bodyPr>
          <a:lstStyle/>
          <a:p>
            <a:pPr algn="ctr">
              <a:spcBef>
                <a:spcPct val="50000"/>
              </a:spcBef>
            </a:pPr>
            <a:r>
              <a:rPr lang="en-US" altLang="ja-JP" sz="3200" dirty="0">
                <a:latin typeface="Times New Roman" pitchFamily="18" charset="0"/>
              </a:rPr>
              <a:t>ALICE</a:t>
            </a:r>
            <a:r>
              <a:rPr lang="en-US" altLang="ja-JP" dirty="0">
                <a:latin typeface="Times New Roman" pitchFamily="18" charset="0"/>
              </a:rPr>
              <a:t>(CERN)</a:t>
            </a:r>
          </a:p>
        </p:txBody>
      </p:sp>
      <p:sp>
        <p:nvSpPr>
          <p:cNvPr id="61450" name="Text Box 10"/>
          <p:cNvSpPr txBox="1">
            <a:spLocks noChangeArrowheads="1"/>
          </p:cNvSpPr>
          <p:nvPr/>
        </p:nvSpPr>
        <p:spPr bwMode="auto">
          <a:xfrm>
            <a:off x="611188" y="5573713"/>
            <a:ext cx="5041900" cy="523220"/>
          </a:xfrm>
          <a:prstGeom prst="rect">
            <a:avLst/>
          </a:prstGeom>
          <a:solidFill>
            <a:srgbClr val="CCFFCC">
              <a:alpha val="57001"/>
            </a:srgbClr>
          </a:solidFill>
          <a:ln w="38100">
            <a:solidFill>
              <a:srgbClr val="008000"/>
            </a:solidFill>
            <a:miter lim="800000"/>
            <a:headEnd/>
            <a:tailEnd/>
          </a:ln>
          <a:effectLst/>
        </p:spPr>
        <p:txBody>
          <a:bodyPr>
            <a:spAutoFit/>
          </a:bodyPr>
          <a:lstStyle/>
          <a:p>
            <a:pPr algn="ctr">
              <a:spcBef>
                <a:spcPct val="50000"/>
              </a:spcBef>
            </a:pPr>
            <a:r>
              <a:rPr lang="en-US" altLang="ja-JP" sz="2800" dirty="0">
                <a:latin typeface="Times New Roman" pitchFamily="18" charset="0"/>
              </a:rPr>
              <a:t>13MeV width of </a:t>
            </a:r>
            <a:r>
              <a:rPr lang="en-US" altLang="ja-JP" sz="2800" dirty="0" smtClean="0">
                <a:latin typeface="Times New Roman" pitchFamily="18" charset="0"/>
                <a:sym typeface="Symbol"/>
              </a:rPr>
              <a:t></a:t>
            </a:r>
            <a:r>
              <a:rPr lang="en-US" altLang="ja-JP" sz="2800" baseline="30000" dirty="0" smtClean="0">
                <a:latin typeface="Times New Roman" pitchFamily="18" charset="0"/>
              </a:rPr>
              <a:t>0</a:t>
            </a:r>
            <a:r>
              <a:rPr lang="en-US" altLang="ja-JP" sz="2800" dirty="0" smtClean="0">
                <a:latin typeface="Times New Roman" pitchFamily="18" charset="0"/>
              </a:rPr>
              <a:t>@1GeV/c</a:t>
            </a:r>
            <a:endParaRPr lang="en-US" altLang="ja-JP" sz="2800" dirty="0">
              <a:latin typeface="Times New Roman" pitchFamily="18" charset="0"/>
            </a:endParaRPr>
          </a:p>
        </p:txBody>
      </p:sp>
      <p:sp>
        <p:nvSpPr>
          <p:cNvPr id="61451" name="Text Box 11"/>
          <p:cNvSpPr txBox="1">
            <a:spLocks noChangeArrowheads="1"/>
          </p:cNvSpPr>
          <p:nvPr/>
        </p:nvSpPr>
        <p:spPr bwMode="auto">
          <a:xfrm>
            <a:off x="6877050" y="5573713"/>
            <a:ext cx="1979613" cy="523220"/>
          </a:xfrm>
          <a:prstGeom prst="rect">
            <a:avLst/>
          </a:prstGeom>
          <a:solidFill>
            <a:srgbClr val="CCFFCC">
              <a:alpha val="57001"/>
            </a:srgbClr>
          </a:solidFill>
          <a:ln w="76200">
            <a:solidFill>
              <a:srgbClr val="008000"/>
            </a:solidFill>
            <a:miter lim="800000"/>
            <a:headEnd/>
            <a:tailEnd/>
          </a:ln>
          <a:effectLst/>
        </p:spPr>
        <p:txBody>
          <a:bodyPr>
            <a:spAutoFit/>
          </a:bodyPr>
          <a:lstStyle/>
          <a:p>
            <a:pPr algn="ctr">
              <a:spcBef>
                <a:spcPct val="50000"/>
              </a:spcBef>
            </a:pPr>
            <a:r>
              <a:rPr lang="en-US" altLang="ja-JP" sz="2800" dirty="0" smtClean="0">
                <a:latin typeface="Times New Roman" pitchFamily="18" charset="0"/>
              </a:rPr>
              <a:t>5-6MeV</a:t>
            </a:r>
            <a:endParaRPr lang="en-US" altLang="ja-JP" sz="2800" dirty="0">
              <a:latin typeface="Times New Roman" pitchFamily="18" charset="0"/>
            </a:endParaRPr>
          </a:p>
        </p:txBody>
      </p:sp>
      <p:sp>
        <p:nvSpPr>
          <p:cNvPr id="61452" name="Text Box 12"/>
          <p:cNvSpPr txBox="1">
            <a:spLocks noChangeArrowheads="1"/>
          </p:cNvSpPr>
          <p:nvPr/>
        </p:nvSpPr>
        <p:spPr bwMode="auto">
          <a:xfrm>
            <a:off x="6143636" y="4500570"/>
            <a:ext cx="2303462" cy="701675"/>
          </a:xfrm>
          <a:prstGeom prst="rect">
            <a:avLst/>
          </a:prstGeom>
          <a:noFill/>
          <a:ln w="38100">
            <a:noFill/>
            <a:miter lim="800000"/>
            <a:headEnd/>
            <a:tailEnd/>
          </a:ln>
          <a:effectLst/>
        </p:spPr>
        <p:txBody>
          <a:bodyPr>
            <a:spAutoFit/>
          </a:bodyPr>
          <a:lstStyle/>
          <a:p>
            <a:pPr algn="ctr">
              <a:spcBef>
                <a:spcPct val="50000"/>
              </a:spcBef>
            </a:pPr>
            <a:r>
              <a:rPr lang="en-US" altLang="ja-JP" sz="2000" dirty="0">
                <a:latin typeface="Times New Roman" pitchFamily="18" charset="0"/>
              </a:rPr>
              <a:t> </a:t>
            </a:r>
            <a:r>
              <a:rPr lang="en-US" altLang="ja-JP" sz="2000" dirty="0" err="1">
                <a:latin typeface="Times New Roman" pitchFamily="18" charset="0"/>
              </a:rPr>
              <a:t>p+p</a:t>
            </a:r>
            <a:r>
              <a:rPr lang="en-US" altLang="ja-JP" sz="2000" dirty="0">
                <a:latin typeface="Times New Roman" pitchFamily="18" charset="0"/>
              </a:rPr>
              <a:t> 14TeV</a:t>
            </a:r>
            <a:br>
              <a:rPr lang="en-US" altLang="ja-JP" sz="2000" dirty="0">
                <a:latin typeface="Times New Roman" pitchFamily="18" charset="0"/>
              </a:rPr>
            </a:br>
            <a:r>
              <a:rPr lang="en-US" altLang="ja-JP" sz="2000" dirty="0">
                <a:latin typeface="Times New Roman" pitchFamily="18" charset="0"/>
              </a:rPr>
              <a:t>GEANT simulation</a:t>
            </a:r>
          </a:p>
        </p:txBody>
      </p:sp>
      <p:sp>
        <p:nvSpPr>
          <p:cNvPr id="61453" name="AutoShape 13"/>
          <p:cNvSpPr>
            <a:spLocks noChangeArrowheads="1"/>
          </p:cNvSpPr>
          <p:nvPr/>
        </p:nvSpPr>
        <p:spPr bwMode="auto">
          <a:xfrm>
            <a:off x="5795963" y="5573713"/>
            <a:ext cx="936625" cy="504825"/>
          </a:xfrm>
          <a:prstGeom prst="rightArrow">
            <a:avLst>
              <a:gd name="adj1" fmla="val 50000"/>
              <a:gd name="adj2" fmla="val 46384"/>
            </a:avLst>
          </a:prstGeom>
          <a:solidFill>
            <a:srgbClr val="CCFFCC"/>
          </a:solidFill>
          <a:ln w="38100">
            <a:solidFill>
              <a:srgbClr val="008000"/>
            </a:solidFill>
            <a:miter lim="800000"/>
            <a:headEnd/>
            <a:tailEnd/>
          </a:ln>
          <a:effectLst/>
        </p:spPr>
        <p:txBody>
          <a:bodyPr wrap="none" anchor="ctr">
            <a:spAutoFit/>
          </a:bodyPr>
          <a:lstStyle/>
          <a:p>
            <a:endParaRPr lang="ja-JP" altLang="en-US"/>
          </a:p>
        </p:txBody>
      </p:sp>
      <p:sp>
        <p:nvSpPr>
          <p:cNvPr id="61455" name="Text Box 15"/>
          <p:cNvSpPr txBox="1">
            <a:spLocks noChangeArrowheads="1"/>
          </p:cNvSpPr>
          <p:nvPr/>
        </p:nvSpPr>
        <p:spPr bwMode="auto">
          <a:xfrm>
            <a:off x="214282" y="6215082"/>
            <a:ext cx="8643998" cy="461665"/>
          </a:xfrm>
          <a:prstGeom prst="rect">
            <a:avLst/>
          </a:prstGeom>
          <a:noFill/>
          <a:ln w="38100">
            <a:noFill/>
            <a:miter lim="800000"/>
            <a:headEnd/>
            <a:tailEnd/>
          </a:ln>
          <a:effectLst/>
        </p:spPr>
        <p:txBody>
          <a:bodyPr wrap="square">
            <a:spAutoFit/>
          </a:bodyPr>
          <a:lstStyle/>
          <a:p>
            <a:pPr algn="ctr">
              <a:spcBef>
                <a:spcPct val="50000"/>
              </a:spcBef>
            </a:pPr>
            <a:r>
              <a:rPr lang="en-US" altLang="ja-JP" sz="2400" dirty="0">
                <a:latin typeface="Times New Roman" pitchFamily="18" charset="0"/>
              </a:rPr>
              <a:t>Improvement of particle identification </a:t>
            </a:r>
            <a:r>
              <a:rPr lang="en-US" altLang="ja-JP" sz="2400" dirty="0" smtClean="0">
                <a:latin typeface="Times New Roman" pitchFamily="18" charset="0"/>
              </a:rPr>
              <a:t>compared to the other HI exp. </a:t>
            </a:r>
            <a:endParaRPr lang="en-US" altLang="ja-JP" sz="2400" dirty="0">
              <a:latin typeface="Times New Roman" pitchFamily="18" charset="0"/>
            </a:endParaRPr>
          </a:p>
        </p:txBody>
      </p:sp>
      <p:sp>
        <p:nvSpPr>
          <p:cNvPr id="16" name="スライド番号プレースホルダ 5"/>
          <p:cNvSpPr>
            <a:spLocks noGrp="1"/>
          </p:cNvSpPr>
          <p:nvPr>
            <p:ph type="sldNum" sz="quarter" idx="12"/>
          </p:nvPr>
        </p:nvSpPr>
        <p:spPr>
          <a:xfrm>
            <a:off x="8174736" y="2272"/>
            <a:ext cx="762000" cy="365760"/>
          </a:xfrm>
        </p:spPr>
        <p:txBody>
          <a:bodyPr/>
          <a:lstStyle/>
          <a:p>
            <a:fld id="{9023360A-4BDD-4086-B9C5-F4F79112DD21}" type="slidenum">
              <a:rPr lang="ja-JP" altLang="en-US"/>
              <a:pPr/>
              <a:t>41</a:t>
            </a:fld>
            <a:endParaRPr lang="en-US" altLang="ja-JP" dirty="0"/>
          </a:p>
        </p:txBody>
      </p:sp>
      <p:pic>
        <p:nvPicPr>
          <p:cNvPr id="60417" name="Picture 1"/>
          <p:cNvPicPr>
            <a:picLocks noChangeAspect="1" noChangeArrowheads="1"/>
          </p:cNvPicPr>
          <p:nvPr/>
        </p:nvPicPr>
        <p:blipFill>
          <a:blip r:embed="rId5" cstate="print"/>
          <a:srcRect/>
          <a:stretch>
            <a:fillRect/>
          </a:stretch>
        </p:blipFill>
        <p:spPr bwMode="auto">
          <a:xfrm>
            <a:off x="6500826" y="2214554"/>
            <a:ext cx="1000132" cy="932663"/>
          </a:xfrm>
          <a:prstGeom prst="rect">
            <a:avLst/>
          </a:prstGeom>
          <a:noFill/>
          <a:ln w="9525">
            <a:noFill/>
            <a:miter lim="800000"/>
            <a:headEnd/>
            <a:tailEnd/>
          </a:ln>
        </p:spPr>
      </p:pic>
      <p:sp>
        <p:nvSpPr>
          <p:cNvPr id="18" name="Text Box 12"/>
          <p:cNvSpPr txBox="1">
            <a:spLocks noChangeArrowheads="1"/>
          </p:cNvSpPr>
          <p:nvPr/>
        </p:nvSpPr>
        <p:spPr bwMode="auto">
          <a:xfrm>
            <a:off x="6286512" y="2214554"/>
            <a:ext cx="2089180" cy="707886"/>
          </a:xfrm>
          <a:prstGeom prst="rect">
            <a:avLst/>
          </a:prstGeom>
          <a:noFill/>
          <a:ln w="38100">
            <a:noFill/>
            <a:miter lim="800000"/>
            <a:headEnd/>
            <a:tailEnd/>
          </a:ln>
          <a:effectLst/>
        </p:spPr>
        <p:txBody>
          <a:bodyPr wrap="square">
            <a:spAutoFit/>
          </a:bodyPr>
          <a:lstStyle/>
          <a:p>
            <a:pPr algn="ctr">
              <a:spcBef>
                <a:spcPct val="50000"/>
              </a:spcBef>
            </a:pPr>
            <a:r>
              <a:rPr lang="en-US" altLang="ja-JP" sz="2000" dirty="0" smtClean="0">
                <a:latin typeface="Times New Roman" pitchFamily="18" charset="0"/>
                <a:sym typeface="Symbol"/>
              </a:rPr>
              <a:t>0 (E=5-6GeV)</a:t>
            </a:r>
            <a:br>
              <a:rPr lang="en-US" altLang="ja-JP" sz="2000" dirty="0" smtClean="0">
                <a:latin typeface="Times New Roman" pitchFamily="18" charset="0"/>
                <a:sym typeface="Symbol"/>
              </a:rPr>
            </a:br>
            <a:r>
              <a:rPr lang="en-US" altLang="ja-JP" sz="2000" dirty="0" smtClean="0">
                <a:latin typeface="Times New Roman" pitchFamily="18" charset="0"/>
                <a:sym typeface="Symbol"/>
              </a:rPr>
              <a:t>(</a:t>
            </a:r>
            <a:r>
              <a:rPr lang="en-US" altLang="ja-JP" sz="2000" baseline="30000" dirty="0" smtClean="0">
                <a:latin typeface="Times New Roman" pitchFamily="18" charset="0"/>
                <a:sym typeface="Symbol"/>
              </a:rPr>
              <a:t>-</a:t>
            </a:r>
            <a:r>
              <a:rPr lang="en-US" altLang="ja-JP" sz="2000" dirty="0" smtClean="0">
                <a:latin typeface="Times New Roman" pitchFamily="18" charset="0"/>
                <a:sym typeface="Symbol"/>
              </a:rPr>
              <a:t>+</a:t>
            </a:r>
            <a:r>
              <a:rPr lang="en-US" altLang="ja-JP" sz="2000" baseline="30000" dirty="0" smtClean="0">
                <a:latin typeface="Times New Roman" pitchFamily="18" charset="0"/>
                <a:sym typeface="Symbol"/>
              </a:rPr>
              <a:t>12</a:t>
            </a:r>
            <a:r>
              <a:rPr lang="en-US" altLang="ja-JP" sz="2000" dirty="0" smtClean="0">
                <a:latin typeface="Times New Roman" pitchFamily="18" charset="0"/>
                <a:sym typeface="Symbol"/>
              </a:rPr>
              <a:t>C</a:t>
            </a:r>
            <a:r>
              <a:rPr lang="en-US" altLang="ja-JP" sz="2000" dirty="0" smtClean="0">
                <a:latin typeface="Times New Roman" pitchFamily="18" charset="0"/>
                <a:sym typeface="Wingdings" pitchFamily="2" charset="2"/>
              </a:rPr>
              <a:t></a:t>
            </a:r>
            <a:r>
              <a:rPr lang="en-US" altLang="ja-JP" sz="2000" dirty="0" smtClean="0">
                <a:latin typeface="Times New Roman" pitchFamily="18" charset="0"/>
                <a:sym typeface="Symbol"/>
              </a:rPr>
              <a:t></a:t>
            </a:r>
            <a:r>
              <a:rPr lang="en-US" altLang="ja-JP" sz="2000" baseline="30000" dirty="0" smtClean="0">
                <a:latin typeface="Times New Roman" pitchFamily="18" charset="0"/>
                <a:sym typeface="Wingdings" pitchFamily="2" charset="2"/>
              </a:rPr>
              <a:t>0</a:t>
            </a:r>
            <a:r>
              <a:rPr lang="en-US" altLang="ja-JP" sz="2000" dirty="0" smtClean="0">
                <a:latin typeface="Times New Roman" pitchFamily="18" charset="0"/>
                <a:sym typeface="Wingdings" pitchFamily="2" charset="2"/>
              </a:rPr>
              <a:t>+X)</a:t>
            </a:r>
            <a:endParaRPr lang="en-US" altLang="ja-JP" sz="2000" dirty="0">
              <a:latin typeface="Times New Roman" pitchFamily="18" charset="0"/>
            </a:endParaRPr>
          </a:p>
        </p:txBody>
      </p:sp>
      <p:pic>
        <p:nvPicPr>
          <p:cNvPr id="61454" name="Picture 14"/>
          <p:cNvPicPr>
            <a:picLocks noChangeAspect="1" noChangeArrowheads="1"/>
          </p:cNvPicPr>
          <p:nvPr/>
        </p:nvPicPr>
        <p:blipFill>
          <a:blip r:embed="rId6" cstate="print"/>
          <a:srcRect/>
          <a:stretch>
            <a:fillRect/>
          </a:stretch>
        </p:blipFill>
        <p:spPr bwMode="auto">
          <a:xfrm>
            <a:off x="6072198" y="1714488"/>
            <a:ext cx="2286016" cy="2794722"/>
          </a:xfrm>
          <a:prstGeom prst="rect">
            <a:avLst/>
          </a:prstGeom>
          <a:noFill/>
        </p:spPr>
      </p:pic>
      <p:sp>
        <p:nvSpPr>
          <p:cNvPr id="20" name="フッター プレースホルダ 19"/>
          <p:cNvSpPr>
            <a:spLocks noGrp="1"/>
          </p:cNvSpPr>
          <p:nvPr>
            <p:ph type="ftr" sz="quarter" idx="11"/>
          </p:nvPr>
        </p:nvSpPr>
        <p:spPr>
          <a:xfrm>
            <a:off x="5643570" y="0"/>
            <a:ext cx="2457472" cy="457200"/>
          </a:xfrm>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normAutofit fontScale="90000"/>
          </a:bodyPr>
          <a:lstStyle/>
          <a:p>
            <a:r>
              <a:rPr lang="en-US" altLang="ja-JP" i="1" u="sng" smtClean="0"/>
              <a:t>The</a:t>
            </a:r>
            <a:r>
              <a:rPr lang="en-US" altLang="ja-JP" smtClean="0"/>
              <a:t> Challenge in RHI Experiments</a:t>
            </a:r>
            <a:endParaRPr lang="ja-JP" altLang="en-US" smtClean="0"/>
          </a:p>
        </p:txBody>
      </p:sp>
      <p:pic>
        <p:nvPicPr>
          <p:cNvPr id="35848" name="Picture 2"/>
          <p:cNvPicPr>
            <a:picLocks noChangeAspect="1" noChangeArrowheads="1"/>
          </p:cNvPicPr>
          <p:nvPr/>
        </p:nvPicPr>
        <p:blipFill>
          <a:blip r:embed="rId3" cstate="print"/>
          <a:srcRect/>
          <a:stretch>
            <a:fillRect/>
          </a:stretch>
        </p:blipFill>
        <p:spPr bwMode="auto">
          <a:xfrm>
            <a:off x="4483100" y="3260725"/>
            <a:ext cx="3789363" cy="2728913"/>
          </a:xfrm>
          <a:prstGeom prst="rect">
            <a:avLst/>
          </a:prstGeom>
          <a:noFill/>
          <a:ln w="9525">
            <a:noFill/>
            <a:miter lim="800000"/>
            <a:headEnd/>
            <a:tailEnd/>
          </a:ln>
        </p:spPr>
      </p:pic>
      <p:sp>
        <p:nvSpPr>
          <p:cNvPr id="35849" name="テキスト ボックス 6"/>
          <p:cNvSpPr txBox="1">
            <a:spLocks noChangeArrowheads="1"/>
          </p:cNvSpPr>
          <p:nvPr/>
        </p:nvSpPr>
        <p:spPr bwMode="auto">
          <a:xfrm>
            <a:off x="4922838" y="2773363"/>
            <a:ext cx="3435350" cy="369887"/>
          </a:xfrm>
          <a:prstGeom prst="rect">
            <a:avLst/>
          </a:prstGeom>
          <a:noFill/>
          <a:ln w="9525">
            <a:noFill/>
            <a:miter lim="800000"/>
            <a:headEnd/>
            <a:tailEnd/>
          </a:ln>
        </p:spPr>
        <p:txBody>
          <a:bodyPr wrap="none">
            <a:spAutoFit/>
          </a:bodyPr>
          <a:lstStyle/>
          <a:p>
            <a:pPr>
              <a:defRPr/>
            </a:pPr>
            <a:r>
              <a:rPr lang="en-US" altLang="ja-JP" dirty="0" err="1">
                <a:latin typeface="+mn-lt"/>
                <a:cs typeface="Arial" pitchFamily="34" charset="0"/>
              </a:rPr>
              <a:t>Pb+Pb</a:t>
            </a:r>
            <a:r>
              <a:rPr lang="en-US" altLang="ja-JP" dirty="0">
                <a:latin typeface="+mn-lt"/>
                <a:cs typeface="Arial" pitchFamily="34" charset="0"/>
              </a:rPr>
              <a:t> at √</a:t>
            </a:r>
            <a:r>
              <a:rPr lang="en-US" altLang="ja-JP" dirty="0" err="1">
                <a:latin typeface="+mn-lt"/>
                <a:cs typeface="Arial" pitchFamily="34" charset="0"/>
              </a:rPr>
              <a:t>s</a:t>
            </a:r>
            <a:r>
              <a:rPr lang="en-US" altLang="ja-JP" baseline="-25000" dirty="0" err="1">
                <a:latin typeface="+mn-lt"/>
                <a:cs typeface="Arial" pitchFamily="34" charset="0"/>
              </a:rPr>
              <a:t>NN</a:t>
            </a:r>
            <a:r>
              <a:rPr lang="en-US" altLang="ja-JP" baseline="-25000" dirty="0">
                <a:latin typeface="+mn-lt"/>
                <a:cs typeface="Arial" pitchFamily="34" charset="0"/>
              </a:rPr>
              <a:t> </a:t>
            </a:r>
            <a:r>
              <a:rPr lang="en-US" altLang="ja-JP" dirty="0">
                <a:latin typeface="+mn-lt"/>
                <a:cs typeface="Arial" pitchFamily="34" charset="0"/>
              </a:rPr>
              <a:t>= 5.5 </a:t>
            </a:r>
            <a:r>
              <a:rPr lang="en-US" altLang="ja-JP" dirty="0" err="1">
                <a:latin typeface="+mn-lt"/>
                <a:cs typeface="Arial" pitchFamily="34" charset="0"/>
              </a:rPr>
              <a:t>TeV</a:t>
            </a:r>
            <a:r>
              <a:rPr lang="en-US" altLang="ja-JP" dirty="0">
                <a:latin typeface="+mn-lt"/>
                <a:cs typeface="Arial" pitchFamily="34" charset="0"/>
              </a:rPr>
              <a:t> at ALICE</a:t>
            </a:r>
            <a:endParaRPr lang="ja-JP" altLang="en-US" dirty="0">
              <a:latin typeface="+mn-lt"/>
              <a:cs typeface="Arial" pitchFamily="34" charset="0"/>
            </a:endParaRPr>
          </a:p>
        </p:txBody>
      </p:sp>
      <p:pic>
        <p:nvPicPr>
          <p:cNvPr id="33797" name="Picture 3"/>
          <p:cNvPicPr>
            <a:picLocks noChangeAspect="1" noChangeArrowheads="1"/>
          </p:cNvPicPr>
          <p:nvPr/>
        </p:nvPicPr>
        <p:blipFill>
          <a:blip r:embed="rId4" cstate="print"/>
          <a:srcRect/>
          <a:stretch>
            <a:fillRect/>
          </a:stretch>
        </p:blipFill>
        <p:spPr bwMode="auto">
          <a:xfrm>
            <a:off x="571500" y="1839913"/>
            <a:ext cx="3714750" cy="2736850"/>
          </a:xfrm>
          <a:prstGeom prst="rect">
            <a:avLst/>
          </a:prstGeom>
          <a:noFill/>
          <a:ln w="9525">
            <a:noFill/>
            <a:miter lim="800000"/>
            <a:headEnd/>
            <a:tailEnd/>
          </a:ln>
        </p:spPr>
      </p:pic>
      <p:sp>
        <p:nvSpPr>
          <p:cNvPr id="35847" name="テキスト ボックス 7"/>
          <p:cNvSpPr txBox="1">
            <a:spLocks noChangeArrowheads="1"/>
          </p:cNvSpPr>
          <p:nvPr/>
        </p:nvSpPr>
        <p:spPr bwMode="auto">
          <a:xfrm>
            <a:off x="500063" y="4714875"/>
            <a:ext cx="2922587" cy="369888"/>
          </a:xfrm>
          <a:prstGeom prst="rect">
            <a:avLst/>
          </a:prstGeom>
          <a:noFill/>
          <a:ln w="9525">
            <a:noFill/>
            <a:miter lim="800000"/>
            <a:headEnd/>
            <a:tailEnd/>
          </a:ln>
        </p:spPr>
        <p:txBody>
          <a:bodyPr wrap="none">
            <a:spAutoFit/>
          </a:bodyPr>
          <a:lstStyle/>
          <a:p>
            <a:pPr>
              <a:defRPr/>
            </a:pPr>
            <a:r>
              <a:rPr lang="en-US" altLang="ja-JP" dirty="0" err="1">
                <a:latin typeface="+mn-lt"/>
                <a:cs typeface="Arial" pitchFamily="34" charset="0"/>
              </a:rPr>
              <a:t>p+p</a:t>
            </a:r>
            <a:r>
              <a:rPr lang="en-US" altLang="ja-JP" dirty="0">
                <a:latin typeface="+mn-lt"/>
                <a:cs typeface="Arial" pitchFamily="34" charset="0"/>
              </a:rPr>
              <a:t> at √s = 14 </a:t>
            </a:r>
            <a:r>
              <a:rPr lang="en-US" altLang="ja-JP" dirty="0" err="1">
                <a:latin typeface="+mn-lt"/>
                <a:cs typeface="Arial" pitchFamily="34" charset="0"/>
              </a:rPr>
              <a:t>TeV</a:t>
            </a:r>
            <a:r>
              <a:rPr lang="en-US" altLang="ja-JP" dirty="0">
                <a:latin typeface="+mn-lt"/>
                <a:cs typeface="Arial" pitchFamily="34" charset="0"/>
              </a:rPr>
              <a:t> at ALICE</a:t>
            </a:r>
            <a:endParaRPr lang="ja-JP" altLang="en-US" dirty="0">
              <a:latin typeface="+mn-lt"/>
              <a:cs typeface="Arial" pitchFamily="34" charset="0"/>
            </a:endParaRPr>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42</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コンテンツ プレースホルダ 1"/>
          <p:cNvSpPr>
            <a:spLocks noGrp="1"/>
          </p:cNvSpPr>
          <p:nvPr>
            <p:ph idx="4294967295"/>
          </p:nvPr>
        </p:nvSpPr>
        <p:spPr>
          <a:xfrm>
            <a:off x="457200" y="976331"/>
            <a:ext cx="8218488" cy="5167313"/>
          </a:xfrm>
          <a:prstGeom prst="rect">
            <a:avLst/>
          </a:prstGeom>
        </p:spPr>
        <p:txBody>
          <a:bodyPr>
            <a:normAutofit lnSpcReduction="10000"/>
          </a:bodyPr>
          <a:lstStyle/>
          <a:p>
            <a:r>
              <a:rPr lang="en-US" altLang="ja-JP" dirty="0" smtClean="0"/>
              <a:t>Expected </a:t>
            </a:r>
            <a:r>
              <a:rPr lang="en-US" altLang="ja-JP" dirty="0" smtClean="0">
                <a:latin typeface="Symbol" pitchFamily="18" charset="2"/>
              </a:rPr>
              <a:t>p</a:t>
            </a:r>
            <a:r>
              <a:rPr lang="en-US" altLang="ja-JP" baseline="30000" dirty="0" smtClean="0"/>
              <a:t>0</a:t>
            </a:r>
            <a:r>
              <a:rPr lang="en-US" altLang="ja-JP" dirty="0" smtClean="0"/>
              <a:t> peak in central </a:t>
            </a:r>
            <a:r>
              <a:rPr lang="en-US" altLang="ja-JP" dirty="0" err="1" smtClean="0"/>
              <a:t>Pb+Pb</a:t>
            </a:r>
            <a:r>
              <a:rPr lang="en-US" altLang="ja-JP" dirty="0" smtClean="0"/>
              <a:t> HIJING</a:t>
            </a:r>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pPr>
              <a:buNone/>
            </a:pPr>
            <a:endParaRPr lang="en-US" altLang="ja-JP" dirty="0" smtClean="0"/>
          </a:p>
          <a:p>
            <a:pPr>
              <a:buNone/>
            </a:pPr>
            <a:endParaRPr lang="en-US" altLang="ja-JP" dirty="0" smtClean="0"/>
          </a:p>
          <a:p>
            <a:endParaRPr lang="en-US" altLang="ja-JP" dirty="0" smtClean="0"/>
          </a:p>
          <a:p>
            <a:endParaRPr lang="en-US" altLang="ja-JP" dirty="0" smtClean="0"/>
          </a:p>
          <a:p>
            <a:r>
              <a:rPr lang="en-US" altLang="ja-JP" dirty="0" smtClean="0"/>
              <a:t>Enough large significance for </a:t>
            </a:r>
            <a:r>
              <a:rPr lang="en-US" altLang="ja-JP" dirty="0" smtClean="0">
                <a:latin typeface="Symbol" pitchFamily="18" charset="2"/>
              </a:rPr>
              <a:t>p</a:t>
            </a:r>
            <a:r>
              <a:rPr lang="en-US" altLang="ja-JP" baseline="30000" dirty="0" smtClean="0"/>
              <a:t>0</a:t>
            </a:r>
            <a:r>
              <a:rPr lang="en-US" altLang="ja-JP" dirty="0" smtClean="0"/>
              <a:t> .</a:t>
            </a:r>
            <a:endParaRPr lang="en-US" altLang="ja-JP" i="1" dirty="0" smtClean="0"/>
          </a:p>
          <a:p>
            <a:pPr lvl="1"/>
            <a:r>
              <a:rPr lang="en-US" altLang="ja-JP" dirty="0" smtClean="0"/>
              <a:t>more species (</a:t>
            </a:r>
            <a:r>
              <a:rPr lang="en-US" altLang="ja-JP" dirty="0" smtClean="0">
                <a:latin typeface="Symbol" pitchFamily="18" charset="2"/>
              </a:rPr>
              <a:t>h</a:t>
            </a:r>
            <a:r>
              <a:rPr lang="en-US" altLang="ja-JP" dirty="0" smtClean="0"/>
              <a:t>, </a:t>
            </a:r>
            <a:r>
              <a:rPr lang="en-US" altLang="ja-JP" dirty="0" smtClean="0">
                <a:latin typeface="Symbol" pitchFamily="18" charset="2"/>
              </a:rPr>
              <a:t>w</a:t>
            </a:r>
            <a:r>
              <a:rPr lang="en-US" altLang="ja-JP" dirty="0" smtClean="0"/>
              <a:t>, K</a:t>
            </a:r>
            <a:r>
              <a:rPr lang="en-US" altLang="ja-JP" baseline="30000" dirty="0" smtClean="0"/>
              <a:t>0</a:t>
            </a:r>
            <a:r>
              <a:rPr lang="en-US" altLang="ja-JP" baseline="-25000" dirty="0" smtClean="0"/>
              <a:t>s</a:t>
            </a:r>
            <a:r>
              <a:rPr lang="en-US" altLang="ja-JP" dirty="0" smtClean="0"/>
              <a:t>) under study</a:t>
            </a:r>
          </a:p>
        </p:txBody>
      </p:sp>
      <p:pic>
        <p:nvPicPr>
          <p:cNvPr id="7" name="図 6" descr="ForPWG_mass3to10GeVc_MA.gif"/>
          <p:cNvPicPr>
            <a:picLocks noChangeAspect="1"/>
          </p:cNvPicPr>
          <p:nvPr/>
        </p:nvPicPr>
        <p:blipFill>
          <a:blip r:embed="rId3" cstate="print"/>
          <a:srcRect/>
          <a:stretch>
            <a:fillRect/>
          </a:stretch>
        </p:blipFill>
        <p:spPr bwMode="auto">
          <a:xfrm>
            <a:off x="1714500" y="1773238"/>
            <a:ext cx="5214938" cy="3536950"/>
          </a:xfrm>
          <a:prstGeom prst="rect">
            <a:avLst/>
          </a:prstGeom>
          <a:noFill/>
          <a:ln w="9525">
            <a:noFill/>
            <a:miter lim="800000"/>
            <a:headEnd/>
            <a:tailEnd/>
          </a:ln>
        </p:spPr>
      </p:pic>
      <p:pic>
        <p:nvPicPr>
          <p:cNvPr id="17" name="図 16" descr="ForPWG_mass3to10GeVc_MAG.gif"/>
          <p:cNvPicPr>
            <a:picLocks noChangeAspect="1"/>
          </p:cNvPicPr>
          <p:nvPr/>
        </p:nvPicPr>
        <p:blipFill>
          <a:blip r:embed="rId4" cstate="print"/>
          <a:srcRect/>
          <a:stretch>
            <a:fillRect/>
          </a:stretch>
        </p:blipFill>
        <p:spPr bwMode="auto">
          <a:xfrm>
            <a:off x="1712913" y="1774825"/>
            <a:ext cx="5213350" cy="3535363"/>
          </a:xfrm>
          <a:prstGeom prst="rect">
            <a:avLst/>
          </a:prstGeom>
          <a:noFill/>
          <a:ln w="9525">
            <a:noFill/>
            <a:miter lim="800000"/>
            <a:headEnd/>
            <a:tailEnd/>
          </a:ln>
        </p:spPr>
      </p:pic>
      <p:sp>
        <p:nvSpPr>
          <p:cNvPr id="25605" name="タイトル 2"/>
          <p:cNvSpPr>
            <a:spLocks noGrp="1"/>
          </p:cNvSpPr>
          <p:nvPr>
            <p:ph type="title"/>
          </p:nvPr>
        </p:nvSpPr>
        <p:spPr>
          <a:xfrm>
            <a:off x="285720" y="500042"/>
            <a:ext cx="8858280" cy="642942"/>
          </a:xfrm>
        </p:spPr>
        <p:txBody>
          <a:bodyPr>
            <a:normAutofit fontScale="90000"/>
          </a:bodyPr>
          <a:lstStyle/>
          <a:p>
            <a:r>
              <a:rPr lang="en-US" altLang="ja-JP" dirty="0" smtClean="0">
                <a:sym typeface="Symbol"/>
              </a:rPr>
              <a:t>Physics Potential: </a:t>
            </a:r>
            <a:r>
              <a:rPr lang="en-US" altLang="ja-JP" dirty="0" smtClean="0"/>
              <a:t>Neutral </a:t>
            </a:r>
            <a:r>
              <a:rPr lang="en-US" altLang="ja-JP" dirty="0" err="1" smtClean="0"/>
              <a:t>Pion</a:t>
            </a:r>
            <a:r>
              <a:rPr lang="en-US" altLang="ja-JP" dirty="0" smtClean="0"/>
              <a:t> in </a:t>
            </a:r>
            <a:r>
              <a:rPr lang="en-US" altLang="ja-JP" dirty="0" err="1" smtClean="0"/>
              <a:t>Pb+Pb</a:t>
            </a:r>
            <a:endParaRPr lang="ja-JP" altLang="en-US" dirty="0" smtClean="0"/>
          </a:p>
        </p:txBody>
      </p:sp>
      <p:sp>
        <p:nvSpPr>
          <p:cNvPr id="8" name="テキスト ボックス 7"/>
          <p:cNvSpPr txBox="1"/>
          <p:nvPr/>
        </p:nvSpPr>
        <p:spPr>
          <a:xfrm>
            <a:off x="1919288" y="1617663"/>
            <a:ext cx="1296987"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3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9" name="テキスト ボックス 8"/>
          <p:cNvSpPr txBox="1"/>
          <p:nvPr/>
        </p:nvSpPr>
        <p:spPr>
          <a:xfrm>
            <a:off x="3675063" y="1617663"/>
            <a:ext cx="1295400"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4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0" name="テキスト ボックス 9"/>
          <p:cNvSpPr txBox="1"/>
          <p:nvPr/>
        </p:nvSpPr>
        <p:spPr>
          <a:xfrm>
            <a:off x="5402263" y="1617663"/>
            <a:ext cx="1295400"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5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1" name="テキスト ボックス 10"/>
          <p:cNvSpPr txBox="1"/>
          <p:nvPr/>
        </p:nvSpPr>
        <p:spPr>
          <a:xfrm>
            <a:off x="1931988" y="2820988"/>
            <a:ext cx="1295400"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6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2" name="テキスト ボックス 11"/>
          <p:cNvSpPr txBox="1"/>
          <p:nvPr/>
        </p:nvSpPr>
        <p:spPr>
          <a:xfrm>
            <a:off x="3675063" y="2820988"/>
            <a:ext cx="1295400"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7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3" name="テキスト ボックス 12"/>
          <p:cNvSpPr txBox="1"/>
          <p:nvPr/>
        </p:nvSpPr>
        <p:spPr>
          <a:xfrm>
            <a:off x="5402263" y="2820988"/>
            <a:ext cx="1295400" cy="338137"/>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8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4" name="テキスト ボックス 13"/>
          <p:cNvSpPr txBox="1"/>
          <p:nvPr/>
        </p:nvSpPr>
        <p:spPr>
          <a:xfrm>
            <a:off x="1919288" y="3975100"/>
            <a:ext cx="1296987" cy="338138"/>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9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sp>
        <p:nvSpPr>
          <p:cNvPr id="15" name="テキスト ボックス 14"/>
          <p:cNvSpPr txBox="1"/>
          <p:nvPr/>
        </p:nvSpPr>
        <p:spPr>
          <a:xfrm>
            <a:off x="5572125" y="4546600"/>
            <a:ext cx="966788" cy="369888"/>
          </a:xfrm>
          <a:prstGeom prst="rect">
            <a:avLst/>
          </a:prstGeom>
          <a:noFill/>
        </p:spPr>
        <p:txBody>
          <a:bodyPr wrap="none">
            <a:spAutoFit/>
          </a:bodyPr>
          <a:lstStyle/>
          <a:p>
            <a:pPr>
              <a:defRPr/>
            </a:pPr>
            <a:r>
              <a:rPr lang="en-US" altLang="ja-JP" dirty="0">
                <a:solidFill>
                  <a:srgbClr val="002060"/>
                </a:solidFill>
                <a:latin typeface="+mn-lt"/>
                <a:ea typeface="ＭＳ Ｐゴシック" pitchFamily="50" charset="-128"/>
              </a:rPr>
              <a:t>w/o </a:t>
            </a:r>
            <a:r>
              <a:rPr lang="en-US" altLang="ja-JP" dirty="0" err="1">
                <a:solidFill>
                  <a:srgbClr val="002060"/>
                </a:solidFill>
                <a:latin typeface="Symbol" pitchFamily="18" charset="2"/>
                <a:ea typeface="ＭＳ Ｐゴシック" pitchFamily="50" charset="-128"/>
              </a:rPr>
              <a:t>g</a:t>
            </a:r>
            <a:r>
              <a:rPr lang="en-US" altLang="ja-JP" dirty="0" err="1">
                <a:solidFill>
                  <a:srgbClr val="002060"/>
                </a:solidFill>
                <a:latin typeface="+mn-lt"/>
                <a:ea typeface="ＭＳ Ｐゴシック" pitchFamily="50" charset="-128"/>
              </a:rPr>
              <a:t>ID</a:t>
            </a:r>
            <a:endParaRPr lang="ja-JP" altLang="en-US" i="1" dirty="0">
              <a:solidFill>
                <a:srgbClr val="002060"/>
              </a:solidFill>
              <a:latin typeface="+mn-lt"/>
              <a:ea typeface="ＭＳ Ｐゴシック" pitchFamily="50" charset="-128"/>
            </a:endParaRPr>
          </a:p>
        </p:txBody>
      </p:sp>
      <p:sp>
        <p:nvSpPr>
          <p:cNvPr id="16" name="テキスト ボックス 15"/>
          <p:cNvSpPr txBox="1"/>
          <p:nvPr/>
        </p:nvSpPr>
        <p:spPr>
          <a:xfrm>
            <a:off x="3675063" y="3975100"/>
            <a:ext cx="1412875" cy="338138"/>
          </a:xfrm>
          <a:prstGeom prst="rect">
            <a:avLst/>
          </a:prstGeom>
          <a:noFill/>
        </p:spPr>
        <p:txBody>
          <a:bodyPr wrap="none">
            <a:spAutoFit/>
          </a:bodyPr>
          <a:lstStyle/>
          <a:p>
            <a:pPr>
              <a:defRPr/>
            </a:pPr>
            <a:r>
              <a:rPr lang="en-US" altLang="ja-JP" sz="1600" i="1" dirty="0">
                <a:solidFill>
                  <a:srgbClr val="002060"/>
                </a:solidFill>
                <a:latin typeface="+mn-lt"/>
                <a:ea typeface="ＭＳ Ｐゴシック" pitchFamily="50" charset="-128"/>
              </a:rPr>
              <a:t>p</a:t>
            </a:r>
            <a:r>
              <a:rPr lang="en-US" altLang="ja-JP" sz="1600" i="1" baseline="-25000" dirty="0">
                <a:solidFill>
                  <a:srgbClr val="002060"/>
                </a:solidFill>
                <a:latin typeface="+mn-lt"/>
                <a:ea typeface="ＭＳ Ｐゴシック" pitchFamily="50" charset="-128"/>
              </a:rPr>
              <a:t>T</a:t>
            </a:r>
            <a:r>
              <a:rPr lang="en-US" altLang="ja-JP" sz="1600" dirty="0">
                <a:solidFill>
                  <a:srgbClr val="002060"/>
                </a:solidFill>
                <a:latin typeface="+mn-lt"/>
                <a:ea typeface="ＭＳ Ｐゴシック" pitchFamily="50" charset="-128"/>
              </a:rPr>
              <a:t> = 10 </a:t>
            </a:r>
            <a:r>
              <a:rPr lang="en-US" altLang="ja-JP" sz="1600" dirty="0" err="1">
                <a:solidFill>
                  <a:srgbClr val="002060"/>
                </a:solidFill>
                <a:latin typeface="+mn-lt"/>
                <a:ea typeface="ＭＳ Ｐゴシック" pitchFamily="50" charset="-128"/>
              </a:rPr>
              <a:t>GeV</a:t>
            </a:r>
            <a:r>
              <a:rPr lang="en-US" altLang="ja-JP" sz="1600" dirty="0">
                <a:solidFill>
                  <a:srgbClr val="002060"/>
                </a:solidFill>
                <a:latin typeface="+mn-lt"/>
                <a:ea typeface="ＭＳ Ｐゴシック" pitchFamily="50" charset="-128"/>
              </a:rPr>
              <a:t>/</a:t>
            </a:r>
            <a:r>
              <a:rPr lang="en-US" altLang="ja-JP" sz="1600" i="1" dirty="0">
                <a:solidFill>
                  <a:srgbClr val="002060"/>
                </a:solidFill>
                <a:latin typeface="+mn-lt"/>
                <a:ea typeface="ＭＳ Ｐゴシック" pitchFamily="50" charset="-128"/>
              </a:rPr>
              <a:t>c</a:t>
            </a:r>
            <a:endParaRPr lang="ja-JP" altLang="en-US" sz="1600" i="1" dirty="0">
              <a:solidFill>
                <a:srgbClr val="002060"/>
              </a:solidFill>
              <a:latin typeface="+mn-lt"/>
              <a:ea typeface="ＭＳ Ｐゴシック" pitchFamily="50" charset="-128"/>
            </a:endParaRPr>
          </a:p>
        </p:txBody>
      </p:sp>
      <p:grpSp>
        <p:nvGrpSpPr>
          <p:cNvPr id="21" name="グループ化 20"/>
          <p:cNvGrpSpPr/>
          <p:nvPr/>
        </p:nvGrpSpPr>
        <p:grpSpPr>
          <a:xfrm>
            <a:off x="1571604" y="1714488"/>
            <a:ext cx="5715040" cy="3891670"/>
            <a:chOff x="4357688" y="2630488"/>
            <a:chExt cx="4000500" cy="2724150"/>
          </a:xfrm>
        </p:grpSpPr>
        <p:pic>
          <p:nvPicPr>
            <p:cNvPr id="19" name="図 18" descr="ForPWG_Sig_MAcut.gif"/>
            <p:cNvPicPr>
              <a:picLocks noChangeAspect="1"/>
            </p:cNvPicPr>
            <p:nvPr/>
          </p:nvPicPr>
          <p:blipFill>
            <a:blip r:embed="rId5" cstate="print"/>
            <a:srcRect/>
            <a:stretch>
              <a:fillRect/>
            </a:stretch>
          </p:blipFill>
          <p:spPr bwMode="auto">
            <a:xfrm>
              <a:off x="4357688" y="2630488"/>
              <a:ext cx="4000500" cy="2724150"/>
            </a:xfrm>
            <a:prstGeom prst="rect">
              <a:avLst/>
            </a:prstGeom>
            <a:noFill/>
            <a:ln w="9525">
              <a:noFill/>
              <a:miter lim="800000"/>
              <a:headEnd/>
              <a:tailEnd/>
            </a:ln>
          </p:spPr>
        </p:pic>
        <p:sp>
          <p:nvSpPr>
            <p:cNvPr id="20" name="テキスト ボックス 19"/>
            <p:cNvSpPr txBox="1"/>
            <p:nvPr/>
          </p:nvSpPr>
          <p:spPr>
            <a:xfrm>
              <a:off x="5038725" y="4214813"/>
              <a:ext cx="966788" cy="369887"/>
            </a:xfrm>
            <a:prstGeom prst="rect">
              <a:avLst/>
            </a:prstGeom>
            <a:noFill/>
          </p:spPr>
          <p:txBody>
            <a:bodyPr wrap="none">
              <a:spAutoFit/>
            </a:bodyPr>
            <a:lstStyle/>
            <a:p>
              <a:pPr>
                <a:defRPr/>
              </a:pPr>
              <a:r>
                <a:rPr lang="en-US" altLang="ja-JP" dirty="0">
                  <a:solidFill>
                    <a:srgbClr val="002060"/>
                  </a:solidFill>
                  <a:latin typeface="+mn-lt"/>
                  <a:ea typeface="ＭＳ Ｐゴシック" pitchFamily="50" charset="-128"/>
                </a:rPr>
                <a:t>w/o </a:t>
              </a:r>
              <a:r>
                <a:rPr lang="en-US" altLang="ja-JP" dirty="0" err="1">
                  <a:solidFill>
                    <a:srgbClr val="002060"/>
                  </a:solidFill>
                  <a:latin typeface="Symbol" pitchFamily="18" charset="2"/>
                  <a:ea typeface="ＭＳ Ｐゴシック" pitchFamily="50" charset="-128"/>
                </a:rPr>
                <a:t>g</a:t>
              </a:r>
              <a:r>
                <a:rPr lang="en-US" altLang="ja-JP" dirty="0" err="1">
                  <a:solidFill>
                    <a:srgbClr val="002060"/>
                  </a:solidFill>
                  <a:latin typeface="+mn-lt"/>
                  <a:ea typeface="ＭＳ Ｐゴシック" pitchFamily="50" charset="-128"/>
                </a:rPr>
                <a:t>ID</a:t>
              </a:r>
              <a:endParaRPr lang="ja-JP" altLang="en-US" i="1" dirty="0">
                <a:solidFill>
                  <a:srgbClr val="002060"/>
                </a:solidFill>
                <a:latin typeface="+mn-lt"/>
                <a:ea typeface="ＭＳ Ｐゴシック" pitchFamily="50" charset="-128"/>
              </a:endParaRPr>
            </a:p>
          </p:txBody>
        </p:sp>
      </p:grpSp>
      <p:sp>
        <p:nvSpPr>
          <p:cNvPr id="23" name="スライド番号プレースホルダ 22"/>
          <p:cNvSpPr>
            <a:spLocks noGrp="1"/>
          </p:cNvSpPr>
          <p:nvPr>
            <p:ph type="sldNum" sz="quarter" idx="12"/>
          </p:nvPr>
        </p:nvSpPr>
        <p:spPr/>
        <p:txBody>
          <a:bodyPr/>
          <a:lstStyle/>
          <a:p>
            <a:fld id="{D2D8002D-B5B0-4BAC-B1F6-782DDCCE6D9C}" type="slidenum">
              <a:rPr kumimoji="1" lang="ja-JP" altLang="en-US" smtClean="0"/>
              <a:pPr/>
              <a:t>43</a:t>
            </a:fld>
            <a:endParaRPr kumimoji="1" lang="ja-JP" altLang="en-US"/>
          </a:p>
        </p:txBody>
      </p:sp>
      <p:sp>
        <p:nvSpPr>
          <p:cNvPr id="24" name="テキスト ボックス 23"/>
          <p:cNvSpPr txBox="1"/>
          <p:nvPr/>
        </p:nvSpPr>
        <p:spPr>
          <a:xfrm>
            <a:off x="3500366" y="6488668"/>
            <a:ext cx="5643634" cy="369332"/>
          </a:xfrm>
          <a:prstGeom prst="rect">
            <a:avLst/>
          </a:prstGeom>
          <a:noFill/>
        </p:spPr>
        <p:txBody>
          <a:bodyPr wrap="square" rtlCol="0">
            <a:spAutoFit/>
          </a:bodyPr>
          <a:lstStyle/>
          <a:p>
            <a:r>
              <a:rPr lang="en-US" altLang="ja-JP" dirty="0" smtClean="0"/>
              <a:t>See talk (14</a:t>
            </a:r>
            <a:r>
              <a:rPr lang="en-US" altLang="ja-JP" baseline="30000" dirty="0" smtClean="0"/>
              <a:t>th</a:t>
            </a:r>
            <a:r>
              <a:rPr lang="en-US" altLang="ja-JP" dirty="0" smtClean="0"/>
              <a:t>/Oct, Session BB-11) by Kenta Shigaki</a:t>
            </a:r>
            <a:endParaRPr kumimoji="1" lang="ja-JP" altLang="en-US" dirty="0"/>
          </a:p>
        </p:txBody>
      </p:sp>
      <p:sp>
        <p:nvSpPr>
          <p:cNvPr id="22" name="フッター プレースホルダ 21"/>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6"/>
          <p:cNvPicPr>
            <a:picLocks noChangeAspect="1" noChangeArrowheads="1"/>
          </p:cNvPicPr>
          <p:nvPr/>
        </p:nvPicPr>
        <p:blipFill>
          <a:blip r:embed="rId3" cstate="print"/>
          <a:srcRect/>
          <a:stretch>
            <a:fillRect/>
          </a:stretch>
        </p:blipFill>
        <p:spPr bwMode="auto">
          <a:xfrm>
            <a:off x="897297" y="1142984"/>
            <a:ext cx="7318041" cy="5000660"/>
          </a:xfrm>
          <a:prstGeom prst="rect">
            <a:avLst/>
          </a:prstGeom>
          <a:noFill/>
          <a:ln w="9525">
            <a:noFill/>
            <a:miter lim="800000"/>
            <a:headEnd/>
            <a:tailEnd/>
          </a:ln>
        </p:spPr>
      </p:pic>
      <p:sp>
        <p:nvSpPr>
          <p:cNvPr id="2" name="タイトル 1"/>
          <p:cNvSpPr>
            <a:spLocks noGrp="1"/>
          </p:cNvSpPr>
          <p:nvPr>
            <p:ph type="title"/>
          </p:nvPr>
        </p:nvSpPr>
        <p:spPr>
          <a:xfrm>
            <a:off x="285720" y="500042"/>
            <a:ext cx="8643998" cy="642942"/>
          </a:xfrm>
        </p:spPr>
        <p:txBody>
          <a:bodyPr>
            <a:normAutofit fontScale="90000"/>
          </a:bodyPr>
          <a:lstStyle/>
          <a:p>
            <a:r>
              <a:rPr lang="en-US" altLang="ja-JP" dirty="0" smtClean="0">
                <a:sym typeface="Symbol"/>
              </a:rPr>
              <a:t>Physics Potential: </a:t>
            </a:r>
            <a:r>
              <a:rPr kumimoji="1" lang="en-US" altLang="ja-JP" dirty="0" smtClean="0"/>
              <a:t>LHC First </a:t>
            </a:r>
            <a:r>
              <a:rPr kumimoji="1" lang="en-US" altLang="ja-JP" dirty="0" err="1" smtClean="0"/>
              <a:t>Pb+Pb</a:t>
            </a:r>
            <a:r>
              <a:rPr kumimoji="1" lang="en-US" altLang="ja-JP" dirty="0" smtClean="0"/>
              <a:t> Year</a:t>
            </a:r>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44</a:t>
            </a:fld>
            <a:endParaRPr kumimoji="1" lang="ja-JP" altLang="en-US"/>
          </a:p>
        </p:txBody>
      </p:sp>
      <p:pic>
        <p:nvPicPr>
          <p:cNvPr id="24579" name="Picture 3"/>
          <p:cNvPicPr>
            <a:picLocks noChangeAspect="1" noChangeArrowheads="1"/>
          </p:cNvPicPr>
          <p:nvPr/>
        </p:nvPicPr>
        <p:blipFill>
          <a:blip r:embed="rId4" cstate="print"/>
          <a:srcRect/>
          <a:stretch>
            <a:fillRect/>
          </a:stretch>
        </p:blipFill>
        <p:spPr bwMode="auto">
          <a:xfrm>
            <a:off x="876302" y="1180214"/>
            <a:ext cx="7410474" cy="5034868"/>
          </a:xfrm>
          <a:prstGeom prst="rect">
            <a:avLst/>
          </a:prstGeom>
          <a:noFill/>
          <a:ln w="9525">
            <a:noFill/>
            <a:miter lim="800000"/>
            <a:headEnd/>
            <a:tailEnd/>
          </a:ln>
        </p:spPr>
      </p:pic>
      <p:sp>
        <p:nvSpPr>
          <p:cNvPr id="7" name="Text Box 10"/>
          <p:cNvSpPr txBox="1">
            <a:spLocks noChangeArrowheads="1"/>
          </p:cNvSpPr>
          <p:nvPr/>
        </p:nvSpPr>
        <p:spPr bwMode="auto">
          <a:xfrm>
            <a:off x="714348" y="6215082"/>
            <a:ext cx="7858148" cy="523220"/>
          </a:xfrm>
          <a:prstGeom prst="rect">
            <a:avLst/>
          </a:prstGeom>
          <a:solidFill>
            <a:srgbClr val="CCFFCC">
              <a:alpha val="57001"/>
            </a:srgbClr>
          </a:solidFill>
          <a:ln w="38100">
            <a:solidFill>
              <a:srgbClr val="008000"/>
            </a:solidFill>
            <a:miter lim="800000"/>
            <a:headEnd/>
            <a:tailEnd/>
          </a:ln>
          <a:effectLst/>
        </p:spPr>
        <p:txBody>
          <a:bodyPr wrap="square">
            <a:spAutoFit/>
          </a:bodyPr>
          <a:lstStyle/>
          <a:p>
            <a:pPr algn="ctr">
              <a:spcBef>
                <a:spcPct val="50000"/>
              </a:spcBef>
            </a:pPr>
            <a:r>
              <a:rPr lang="en-US" altLang="ja-JP" sz="2800" dirty="0" smtClean="0">
                <a:latin typeface="Times New Roman" pitchFamily="18" charset="0"/>
              </a:rPr>
              <a:t>RHIC 10 years and LHC 1</a:t>
            </a:r>
            <a:r>
              <a:rPr lang="en-US" altLang="ja-JP" sz="2800" baseline="30000" dirty="0" smtClean="0">
                <a:latin typeface="Times New Roman" pitchFamily="18" charset="0"/>
              </a:rPr>
              <a:t>st</a:t>
            </a:r>
            <a:r>
              <a:rPr lang="en-US" altLang="ja-JP" sz="2800" dirty="0" smtClean="0">
                <a:latin typeface="Times New Roman" pitchFamily="18" charset="0"/>
              </a:rPr>
              <a:t> HI year</a:t>
            </a:r>
            <a:endParaRPr lang="en-US" altLang="ja-JP" sz="2800" dirty="0">
              <a:latin typeface="Times New Roman" pitchFamily="18" charset="0"/>
            </a:endParaRPr>
          </a:p>
        </p:txBody>
      </p:sp>
      <p:sp>
        <p:nvSpPr>
          <p:cNvPr id="8" name="フッター プレースホルダ 7"/>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ox(in)">
                                      <p:cBhvr>
                                        <p:cTn id="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928926" y="2928934"/>
            <a:ext cx="3571900" cy="461665"/>
          </a:xfrm>
          <a:prstGeom prst="rect">
            <a:avLst/>
          </a:prstGeom>
          <a:noFill/>
        </p:spPr>
        <p:txBody>
          <a:bodyPr wrap="square" rtlCol="0">
            <a:spAutoFit/>
          </a:bodyPr>
          <a:lstStyle/>
          <a:p>
            <a:r>
              <a:rPr lang="en-US" altLang="ja-JP" sz="2400" dirty="0" smtClean="0"/>
              <a:t>Without Jet Quenching</a:t>
            </a:r>
            <a:endParaRPr kumimoji="1" lang="ja-JP" altLang="en-US" sz="2400" dirty="0"/>
          </a:p>
        </p:txBody>
      </p:sp>
      <p:sp>
        <p:nvSpPr>
          <p:cNvPr id="238594" name="Rectangle 2"/>
          <p:cNvSpPr>
            <a:spLocks noGrp="1" noChangeArrowheads="1"/>
          </p:cNvSpPr>
          <p:nvPr>
            <p:ph type="title"/>
          </p:nvPr>
        </p:nvSpPr>
        <p:spPr/>
        <p:txBody>
          <a:bodyPr>
            <a:normAutofit fontScale="90000"/>
          </a:bodyPr>
          <a:lstStyle/>
          <a:p>
            <a:r>
              <a:rPr lang="en-US" altLang="ja-JP" dirty="0" smtClean="0">
                <a:sym typeface="Symbol"/>
              </a:rPr>
              <a:t>Physics Potential: </a:t>
            </a:r>
            <a:r>
              <a:rPr lang="en-US" altLang="ja-JP" dirty="0" smtClean="0"/>
              <a:t>Thermal Photon</a:t>
            </a:r>
            <a:endParaRPr lang="ja-JP" altLang="en-US" sz="4000" dirty="0"/>
          </a:p>
        </p:txBody>
      </p:sp>
      <p:sp>
        <p:nvSpPr>
          <p:cNvPr id="12" name="コンテンツ プレースホルダ 11"/>
          <p:cNvSpPr>
            <a:spLocks noGrp="1"/>
          </p:cNvSpPr>
          <p:nvPr>
            <p:ph idx="1"/>
          </p:nvPr>
        </p:nvSpPr>
        <p:spPr>
          <a:xfrm>
            <a:off x="142844" y="1214422"/>
            <a:ext cx="8858312" cy="1357322"/>
          </a:xfrm>
        </p:spPr>
        <p:txBody>
          <a:bodyPr>
            <a:normAutofit fontScale="85000" lnSpcReduction="20000"/>
          </a:bodyPr>
          <a:lstStyle/>
          <a:p>
            <a:r>
              <a:rPr lang="en-US" altLang="ja-JP" dirty="0" smtClean="0"/>
              <a:t>expected signal/background ratio</a:t>
            </a:r>
          </a:p>
          <a:p>
            <a:pPr lvl="1"/>
            <a:r>
              <a:rPr lang="en-US" altLang="ja-JP" dirty="0" smtClean="0"/>
              <a:t>4 ~ 10 % (3 </a:t>
            </a:r>
            <a:r>
              <a:rPr lang="en-US" altLang="ja-JP" dirty="0" err="1" smtClean="0"/>
              <a:t>GeV</a:t>
            </a:r>
            <a:r>
              <a:rPr lang="en-US" altLang="ja-JP" dirty="0" smtClean="0"/>
              <a:t>/</a:t>
            </a:r>
            <a:r>
              <a:rPr lang="en-US" altLang="ja-JP" i="1" dirty="0" smtClean="0"/>
              <a:t>c</a:t>
            </a:r>
            <a:r>
              <a:rPr lang="en-US" altLang="ja-JP" dirty="0" smtClean="0"/>
              <a:t>) – 25 ~ 50 % (10 </a:t>
            </a:r>
            <a:r>
              <a:rPr lang="en-US" altLang="ja-JP" dirty="0" err="1" smtClean="0"/>
              <a:t>GeV</a:t>
            </a:r>
            <a:r>
              <a:rPr lang="en-US" altLang="ja-JP" dirty="0" smtClean="0"/>
              <a:t>/</a:t>
            </a:r>
            <a:r>
              <a:rPr lang="en-US" altLang="ja-JP" i="1" dirty="0" smtClean="0"/>
              <a:t>c</a:t>
            </a:r>
            <a:r>
              <a:rPr lang="en-US" altLang="ja-JP" dirty="0" smtClean="0"/>
              <a:t>)</a:t>
            </a:r>
          </a:p>
          <a:p>
            <a:r>
              <a:rPr lang="en-US" altLang="ja-JP" dirty="0" smtClean="0"/>
              <a:t>expected systematic error with ALICE/PHOS</a:t>
            </a:r>
          </a:p>
          <a:p>
            <a:pPr lvl="1"/>
            <a:r>
              <a:rPr lang="en-US" altLang="ja-JP" dirty="0" smtClean="0"/>
              <a:t>8.9 % (2 </a:t>
            </a:r>
            <a:r>
              <a:rPr lang="en-US" altLang="ja-JP" dirty="0" err="1" smtClean="0"/>
              <a:t>GeV</a:t>
            </a:r>
            <a:r>
              <a:rPr lang="en-US" altLang="ja-JP" dirty="0" smtClean="0"/>
              <a:t>/</a:t>
            </a:r>
            <a:r>
              <a:rPr lang="en-US" altLang="ja-JP" i="1" dirty="0" smtClean="0"/>
              <a:t>c</a:t>
            </a:r>
            <a:r>
              <a:rPr lang="en-US" altLang="ja-JP" dirty="0" smtClean="0"/>
              <a:t>) – 5.7 % (10 </a:t>
            </a:r>
            <a:r>
              <a:rPr lang="en-US" altLang="ja-JP" dirty="0" err="1" smtClean="0"/>
              <a:t>GeV</a:t>
            </a:r>
            <a:r>
              <a:rPr lang="en-US" altLang="ja-JP" dirty="0" smtClean="0"/>
              <a:t>/</a:t>
            </a:r>
            <a:r>
              <a:rPr lang="en-US" altLang="ja-JP" i="1" dirty="0" smtClean="0"/>
              <a:t>c</a:t>
            </a:r>
            <a:r>
              <a:rPr lang="en-US" altLang="ja-JP" dirty="0" smtClean="0"/>
              <a:t>)</a:t>
            </a:r>
            <a:endParaRPr kumimoji="1" lang="ja-JP" altLang="en-US" dirty="0"/>
          </a:p>
        </p:txBody>
      </p:sp>
      <p:sp>
        <p:nvSpPr>
          <p:cNvPr id="11" name="フッター プレースホルダ 10"/>
          <p:cNvSpPr>
            <a:spLocks noGrp="1"/>
          </p:cNvSpPr>
          <p:nvPr>
            <p:ph type="ftr" sz="quarter" idx="11"/>
          </p:nvPr>
        </p:nvSpPr>
        <p:spPr/>
        <p:txBody>
          <a:bodyPr/>
          <a:lstStyle/>
          <a:p>
            <a:r>
              <a:rPr kumimoji="1" lang="en-US" altLang="ja-JP" smtClean="0"/>
              <a:t>Heavy Ion Pub 2009/11/20 H.Torii</a:t>
            </a:r>
            <a:endParaRPr kumimoji="1" lang="ja-JP" altLang="en-US"/>
          </a:p>
        </p:txBody>
      </p:sp>
      <p:sp>
        <p:nvSpPr>
          <p:cNvPr id="7" name="スライド番号プレースホルダ 3"/>
          <p:cNvSpPr>
            <a:spLocks noGrp="1"/>
          </p:cNvSpPr>
          <p:nvPr>
            <p:ph type="sldNum" sz="quarter" idx="12"/>
          </p:nvPr>
        </p:nvSpPr>
        <p:spPr/>
        <p:txBody>
          <a:bodyPr/>
          <a:lstStyle/>
          <a:p>
            <a:fld id="{781595CB-6B10-433D-85A4-14AE05A3461C}" type="slidenum">
              <a:rPr lang="en-US" altLang="ja-JP"/>
              <a:pPr/>
              <a:t>45</a:t>
            </a:fld>
            <a:endParaRPr lang="en-US" altLang="ja-JP"/>
          </a:p>
        </p:txBody>
      </p:sp>
      <p:pic>
        <p:nvPicPr>
          <p:cNvPr id="238595" name="Picture 3" descr="noqu-dir"/>
          <p:cNvPicPr>
            <a:picLocks noChangeAspect="1" noChangeArrowheads="1"/>
          </p:cNvPicPr>
          <p:nvPr/>
        </p:nvPicPr>
        <p:blipFill>
          <a:blip r:embed="rId3" cstate="print"/>
          <a:srcRect/>
          <a:stretch>
            <a:fillRect/>
          </a:stretch>
        </p:blipFill>
        <p:spPr bwMode="auto">
          <a:xfrm>
            <a:off x="2195316" y="2643181"/>
            <a:ext cx="3448253" cy="2314581"/>
          </a:xfrm>
          <a:prstGeom prst="rect">
            <a:avLst/>
          </a:prstGeom>
          <a:noFill/>
        </p:spPr>
      </p:pic>
      <p:pic>
        <p:nvPicPr>
          <p:cNvPr id="238596" name="Picture 4" descr="qu-dir"/>
          <p:cNvPicPr>
            <a:picLocks noChangeAspect="1" noChangeArrowheads="1"/>
          </p:cNvPicPr>
          <p:nvPr/>
        </p:nvPicPr>
        <p:blipFill>
          <a:blip r:embed="rId4" cstate="print"/>
          <a:srcRect/>
          <a:stretch>
            <a:fillRect/>
          </a:stretch>
        </p:blipFill>
        <p:spPr bwMode="auto">
          <a:xfrm>
            <a:off x="2143108" y="2525850"/>
            <a:ext cx="4983222" cy="3346306"/>
          </a:xfrm>
          <a:prstGeom prst="rect">
            <a:avLst/>
          </a:prstGeom>
          <a:noFill/>
        </p:spPr>
      </p:pic>
      <p:sp>
        <p:nvSpPr>
          <p:cNvPr id="238598" name="AutoShape 6"/>
          <p:cNvSpPr>
            <a:spLocks noChangeArrowheads="1"/>
          </p:cNvSpPr>
          <p:nvPr/>
        </p:nvSpPr>
        <p:spPr bwMode="auto">
          <a:xfrm>
            <a:off x="71438" y="5857892"/>
            <a:ext cx="8937625" cy="944562"/>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eaLnBrk="1" hangingPunct="1"/>
            <a:r>
              <a:rPr kumimoji="1" lang="en-US" altLang="ja-JP" sz="2400" dirty="0" smtClean="0"/>
              <a:t>Systematic error in </a:t>
            </a:r>
            <a:r>
              <a:rPr lang="en-US" altLang="ja-JP" sz="2400" dirty="0" smtClean="0"/>
              <a:t>thermal photon measurement </a:t>
            </a:r>
            <a:r>
              <a:rPr kumimoji="1" lang="en-US" altLang="ja-JP" sz="2400" dirty="0" smtClean="0"/>
              <a:t>is well smaller than statistic error at the pT&gt;3GeV/c</a:t>
            </a:r>
            <a:endParaRPr kumimoji="1" lang="ja-JP" altLang="en-US" sz="2400" dirty="0"/>
          </a:p>
        </p:txBody>
      </p:sp>
      <p:pic>
        <p:nvPicPr>
          <p:cNvPr id="59394" name="Picture 2"/>
          <p:cNvPicPr>
            <a:picLocks noChangeAspect="1" noChangeArrowheads="1"/>
          </p:cNvPicPr>
          <p:nvPr/>
        </p:nvPicPr>
        <p:blipFill>
          <a:blip r:embed="rId5" cstate="print"/>
          <a:srcRect/>
          <a:stretch>
            <a:fillRect/>
          </a:stretch>
        </p:blipFill>
        <p:spPr bwMode="auto">
          <a:xfrm>
            <a:off x="2071670" y="2714620"/>
            <a:ext cx="428628" cy="9396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LHC-schedule-2009-v2.png"/>
          <p:cNvPicPr>
            <a:picLocks noChangeAspect="1"/>
          </p:cNvPicPr>
          <p:nvPr/>
        </p:nvPicPr>
        <p:blipFill>
          <a:blip r:embed="rId3" cstate="print"/>
          <a:srcRect/>
          <a:stretch>
            <a:fillRect/>
          </a:stretch>
        </p:blipFill>
        <p:spPr bwMode="auto">
          <a:xfrm>
            <a:off x="214313" y="2428875"/>
            <a:ext cx="7735887" cy="2571750"/>
          </a:xfrm>
          <a:prstGeom prst="rect">
            <a:avLst/>
          </a:prstGeom>
          <a:noFill/>
          <a:ln w="9525">
            <a:noFill/>
            <a:miter lim="800000"/>
            <a:headEnd/>
            <a:tailEnd/>
          </a:ln>
        </p:spPr>
      </p:pic>
      <p:sp>
        <p:nvSpPr>
          <p:cNvPr id="2" name="タイトル 1"/>
          <p:cNvSpPr>
            <a:spLocks noGrp="1"/>
          </p:cNvSpPr>
          <p:nvPr>
            <p:ph type="title"/>
          </p:nvPr>
        </p:nvSpPr>
        <p:spPr>
          <a:xfrm>
            <a:off x="571472" y="357166"/>
            <a:ext cx="8286750" cy="642938"/>
          </a:xfrm>
        </p:spPr>
        <p:txBody>
          <a:bodyPr>
            <a:noAutofit/>
          </a:bodyPr>
          <a:lstStyle/>
          <a:p>
            <a:pPr>
              <a:defRPr/>
            </a:pPr>
            <a:r>
              <a:rPr lang="en-US" altLang="ja-JP" sz="3600" dirty="0" smtClean="0"/>
              <a:t>Current LHC RUN Plan</a:t>
            </a:r>
            <a:endParaRPr lang="ja-JP" altLang="en-US" sz="3600" dirty="0"/>
          </a:p>
        </p:txBody>
      </p:sp>
      <p:sp>
        <p:nvSpPr>
          <p:cNvPr id="8" name="正方形/長方形 7"/>
          <p:cNvSpPr/>
          <p:nvPr/>
        </p:nvSpPr>
        <p:spPr>
          <a:xfrm>
            <a:off x="1571625" y="857250"/>
            <a:ext cx="7286625" cy="1477963"/>
          </a:xfrm>
          <a:prstGeom prst="rect">
            <a:avLst/>
          </a:prstGeom>
          <a:effectLst>
            <a:outerShdw blurRad="50800" dist="38100" dir="2700000" algn="tl" rotWithShape="0">
              <a:prstClr val="black">
                <a:alpha val="40000"/>
              </a:prstClr>
            </a:outerShdw>
          </a:effectLst>
        </p:spPr>
        <p:txBody>
          <a:bodyPr>
            <a:spAutoFit/>
          </a:bodyPr>
          <a:lstStyle/>
          <a:p>
            <a:pPr>
              <a:defRPr/>
            </a:pPr>
            <a:r>
              <a:rPr lang="en-US" altLang="ja-JP" dirty="0">
                <a:latin typeface="Arial" charset="0"/>
              </a:rPr>
              <a:t>CERN DG</a:t>
            </a:r>
            <a:r>
              <a:rPr lang="ja-JP" altLang="en-US" dirty="0">
                <a:latin typeface="Arial" charset="0"/>
              </a:rPr>
              <a:t> </a:t>
            </a:r>
            <a:r>
              <a:rPr lang="en-US" altLang="ja-JP" dirty="0">
                <a:latin typeface="Arial" charset="0"/>
              </a:rPr>
              <a:t>message in Feb. 2009 from the Chamonix workshop: </a:t>
            </a:r>
          </a:p>
          <a:p>
            <a:pPr algn="just">
              <a:defRPr/>
            </a:pPr>
            <a:r>
              <a:rPr lang="en-US" altLang="ja-JP" dirty="0">
                <a:latin typeface="Arial" charset="0"/>
              </a:rPr>
              <a:t>“… foresees first beams in the LHC at the end of Sept. this year, with collisions following in late Oct.  A short technical stop over Xmas period. Then run through to autumn next year, ensuring data … first new physics analyses … the possible collisions of lead ions in 2010.”</a:t>
            </a:r>
          </a:p>
        </p:txBody>
      </p:sp>
      <p:pic>
        <p:nvPicPr>
          <p:cNvPr id="40965" name="Picture 2"/>
          <p:cNvPicPr>
            <a:picLocks noChangeAspect="1" noChangeArrowheads="1"/>
          </p:cNvPicPr>
          <p:nvPr/>
        </p:nvPicPr>
        <p:blipFill>
          <a:blip r:embed="rId4" cstate="print"/>
          <a:srcRect/>
          <a:stretch>
            <a:fillRect/>
          </a:stretch>
        </p:blipFill>
        <p:spPr bwMode="auto">
          <a:xfrm>
            <a:off x="357188" y="990600"/>
            <a:ext cx="1217612" cy="1295400"/>
          </a:xfrm>
          <a:prstGeom prst="rect">
            <a:avLst/>
          </a:prstGeom>
          <a:noFill/>
          <a:ln w="9525">
            <a:noFill/>
            <a:miter lim="800000"/>
            <a:headEnd/>
            <a:tailEnd/>
          </a:ln>
        </p:spPr>
      </p:pic>
      <p:sp>
        <p:nvSpPr>
          <p:cNvPr id="40966" name="テキスト ボックス 10"/>
          <p:cNvSpPr txBox="1">
            <a:spLocks noChangeArrowheads="1"/>
          </p:cNvSpPr>
          <p:nvPr/>
        </p:nvSpPr>
        <p:spPr bwMode="auto">
          <a:xfrm>
            <a:off x="71438" y="2286000"/>
            <a:ext cx="2054225" cy="276225"/>
          </a:xfrm>
          <a:prstGeom prst="rect">
            <a:avLst/>
          </a:prstGeom>
          <a:noFill/>
          <a:ln w="9525">
            <a:noFill/>
            <a:miter lim="800000"/>
            <a:headEnd/>
            <a:tailEnd/>
          </a:ln>
        </p:spPr>
        <p:txBody>
          <a:bodyPr wrap="none">
            <a:spAutoFit/>
          </a:bodyPr>
          <a:lstStyle/>
          <a:p>
            <a:r>
              <a:rPr lang="en-US" altLang="ja-JP" sz="1200"/>
              <a:t>Prof. Rolf-Dieter Heuer, DG</a:t>
            </a:r>
            <a:endParaRPr lang="ja-JP" altLang="en-US" sz="1200"/>
          </a:p>
        </p:txBody>
      </p:sp>
      <p:sp>
        <p:nvSpPr>
          <p:cNvPr id="15" name="TextBox 5"/>
          <p:cNvSpPr txBox="1"/>
          <p:nvPr/>
        </p:nvSpPr>
        <p:spPr>
          <a:xfrm>
            <a:off x="4357688" y="4343400"/>
            <a:ext cx="4429125" cy="2309813"/>
          </a:xfrm>
          <a:prstGeom prst="rect">
            <a:avLst/>
          </a:prstGeom>
          <a:noFill/>
          <a:ln>
            <a:solidFill>
              <a:schemeClr val="accent1"/>
            </a:solidFill>
          </a:ln>
        </p:spPr>
        <p:txBody>
          <a:bodyPr>
            <a:spAutoFit/>
          </a:bodyPr>
          <a:lstStyle/>
          <a:p>
            <a:pPr>
              <a:buFont typeface="Arial" pitchFamily="34" charset="0"/>
              <a:buChar char="•"/>
              <a:defRPr/>
            </a:pPr>
            <a:r>
              <a:rPr lang="en-US" dirty="0">
                <a:latin typeface="Arial" charset="0"/>
              </a:rPr>
              <a:t> </a:t>
            </a:r>
            <a:r>
              <a:rPr lang="en-US" b="1" dirty="0">
                <a:latin typeface="Arial" charset="0"/>
              </a:rPr>
              <a:t>2009</a:t>
            </a:r>
            <a:r>
              <a:rPr lang="en-US" dirty="0">
                <a:latin typeface="Arial" charset="0"/>
              </a:rPr>
              <a:t>:</a:t>
            </a:r>
          </a:p>
          <a:p>
            <a:pPr lvl="1">
              <a:buFont typeface="Arial" pitchFamily="34" charset="0"/>
              <a:buChar char="•"/>
              <a:defRPr/>
            </a:pPr>
            <a:r>
              <a:rPr lang="en-US" dirty="0">
                <a:latin typeface="Arial" charset="0"/>
              </a:rPr>
              <a:t> 1 month commissioning</a:t>
            </a:r>
          </a:p>
          <a:p>
            <a:pPr>
              <a:buFont typeface="Arial" pitchFamily="34" charset="0"/>
              <a:buChar char="•"/>
              <a:defRPr/>
            </a:pPr>
            <a:r>
              <a:rPr lang="en-US" dirty="0">
                <a:latin typeface="Arial" charset="0"/>
              </a:rPr>
              <a:t> </a:t>
            </a:r>
            <a:r>
              <a:rPr lang="en-US" b="1" dirty="0">
                <a:latin typeface="Arial" charset="0"/>
              </a:rPr>
              <a:t>2010</a:t>
            </a:r>
            <a:r>
              <a:rPr lang="en-US" dirty="0">
                <a:latin typeface="Arial" charset="0"/>
              </a:rPr>
              <a:t>:</a:t>
            </a:r>
          </a:p>
          <a:p>
            <a:pPr lvl="1">
              <a:buFont typeface="Arial" pitchFamily="34" charset="0"/>
              <a:buChar char="•"/>
              <a:defRPr/>
            </a:pPr>
            <a:r>
              <a:rPr lang="en-US" dirty="0">
                <a:latin typeface="Arial" charset="0"/>
              </a:rPr>
              <a:t> 1 month pilot &amp; commissioning </a:t>
            </a:r>
          </a:p>
          <a:p>
            <a:pPr lvl="1">
              <a:buFont typeface="Arial" pitchFamily="34" charset="0"/>
              <a:buChar char="•"/>
              <a:defRPr/>
            </a:pPr>
            <a:r>
              <a:rPr lang="en-US" dirty="0">
                <a:latin typeface="Arial" charset="0"/>
              </a:rPr>
              <a:t> 3 month 3.5 TeV</a:t>
            </a:r>
          </a:p>
          <a:p>
            <a:pPr lvl="1">
              <a:buFont typeface="Arial" pitchFamily="34" charset="0"/>
              <a:buChar char="•"/>
              <a:defRPr/>
            </a:pPr>
            <a:r>
              <a:rPr lang="en-US" dirty="0">
                <a:latin typeface="Arial" charset="0"/>
              </a:rPr>
              <a:t> 1 month step-up (to be decided)</a:t>
            </a:r>
          </a:p>
          <a:p>
            <a:pPr lvl="1">
              <a:buFont typeface="Arial" pitchFamily="34" charset="0"/>
              <a:buChar char="•"/>
              <a:defRPr/>
            </a:pPr>
            <a:r>
              <a:rPr lang="en-US" dirty="0">
                <a:latin typeface="Arial" charset="0"/>
              </a:rPr>
              <a:t> 5 month 4 - 5 TeV</a:t>
            </a:r>
          </a:p>
          <a:p>
            <a:pPr lvl="1">
              <a:buFont typeface="Arial" pitchFamily="34" charset="0"/>
              <a:buChar char="•"/>
              <a:defRPr/>
            </a:pPr>
            <a:r>
              <a:rPr lang="en-US" b="1" i="1" dirty="0">
                <a:solidFill>
                  <a:srgbClr val="FF0000"/>
                </a:solidFill>
                <a:effectLst>
                  <a:outerShdw blurRad="38100" dist="38100" dir="2700000" algn="tl">
                    <a:srgbClr val="000000">
                      <a:alpha val="43137"/>
                    </a:srgbClr>
                  </a:outerShdw>
                </a:effectLst>
                <a:latin typeface="Arial" charset="0"/>
              </a:rPr>
              <a:t> 1 month ions</a:t>
            </a:r>
            <a:endParaRPr lang="en-GB" b="1" i="1" dirty="0">
              <a:solidFill>
                <a:srgbClr val="FF0000"/>
              </a:solidFill>
              <a:effectLst>
                <a:outerShdw blurRad="38100" dist="38100" dir="2700000" algn="tl">
                  <a:srgbClr val="000000">
                    <a:alpha val="43137"/>
                  </a:srgbClr>
                </a:outerShdw>
              </a:effectLst>
              <a:latin typeface="Arial" charset="0"/>
            </a:endParaRPr>
          </a:p>
        </p:txBody>
      </p:sp>
      <p:sp>
        <p:nvSpPr>
          <p:cNvPr id="40968" name="テキスト ボックス 16"/>
          <p:cNvSpPr txBox="1">
            <a:spLocks noChangeArrowheads="1"/>
          </p:cNvSpPr>
          <p:nvPr/>
        </p:nvSpPr>
        <p:spPr bwMode="auto">
          <a:xfrm rot="-1631298">
            <a:off x="3175000" y="4206875"/>
            <a:ext cx="1328738" cy="461963"/>
          </a:xfrm>
          <a:prstGeom prst="rect">
            <a:avLst/>
          </a:prstGeom>
          <a:noFill/>
          <a:ln w="9525">
            <a:noFill/>
            <a:miter lim="800000"/>
            <a:headEnd/>
            <a:tailEnd/>
          </a:ln>
        </p:spPr>
        <p:txBody>
          <a:bodyPr wrap="none">
            <a:spAutoFit/>
          </a:bodyPr>
          <a:lstStyle/>
          <a:p>
            <a:r>
              <a:rPr lang="en-US" altLang="ja-JP" sz="2400">
                <a:solidFill>
                  <a:srgbClr val="FF0000"/>
                </a:solidFill>
                <a:latin typeface="Arial Black" pitchFamily="34" charset="0"/>
              </a:rPr>
              <a:t>DRAFT</a:t>
            </a:r>
            <a:endParaRPr lang="ja-JP" altLang="en-US" sz="2400">
              <a:solidFill>
                <a:srgbClr val="FF0000"/>
              </a:solidFill>
              <a:latin typeface="Arial Black" pitchFamily="34" charset="0"/>
            </a:endParaRPr>
          </a:p>
        </p:txBody>
      </p:sp>
      <p:sp>
        <p:nvSpPr>
          <p:cNvPr id="40969" name="テキスト ボックス 17"/>
          <p:cNvSpPr txBox="1">
            <a:spLocks noChangeArrowheads="1"/>
          </p:cNvSpPr>
          <p:nvPr/>
        </p:nvSpPr>
        <p:spPr bwMode="auto">
          <a:xfrm>
            <a:off x="571500" y="5143500"/>
            <a:ext cx="3500438" cy="1200150"/>
          </a:xfrm>
          <a:prstGeom prst="rect">
            <a:avLst/>
          </a:prstGeom>
          <a:noFill/>
          <a:ln w="9525">
            <a:noFill/>
            <a:miter lim="800000"/>
            <a:headEnd/>
            <a:tailEnd/>
          </a:ln>
        </p:spPr>
        <p:txBody>
          <a:bodyPr>
            <a:spAutoFit/>
          </a:bodyPr>
          <a:lstStyle/>
          <a:p>
            <a:r>
              <a:rPr lang="en-US" altLang="ja-JP" b="1">
                <a:solidFill>
                  <a:srgbClr val="0000FF"/>
                </a:solidFill>
                <a:cs typeface="Arial" pitchFamily="34" charset="0"/>
              </a:rPr>
              <a:t>DG message in Feb. 2000 that </a:t>
            </a:r>
          </a:p>
          <a:p>
            <a:r>
              <a:rPr lang="en-US" altLang="ja-JP" b="1" i="1">
                <a:solidFill>
                  <a:srgbClr val="FF0000"/>
                </a:solidFill>
                <a:cs typeface="Arial" pitchFamily="34" charset="0"/>
              </a:rPr>
              <a:t>“The challenge now passes to RHIC and later to CERN's Large Hadron Collider.</a:t>
            </a:r>
            <a:r>
              <a:rPr lang="en-US" altLang="ja-JP" b="1">
                <a:solidFill>
                  <a:srgbClr val="FF0000"/>
                </a:solidFill>
                <a:cs typeface="Arial" pitchFamily="34" charset="0"/>
              </a:rPr>
              <a:t>"  </a:t>
            </a:r>
            <a:endParaRPr lang="ja-JP" altLang="en-US" b="1">
              <a:solidFill>
                <a:srgbClr val="FF0000"/>
              </a:solidFill>
              <a:cs typeface="Arial" pitchFamily="34" charset="0"/>
            </a:endParaRPr>
          </a:p>
        </p:txBody>
      </p:sp>
      <p:sp>
        <p:nvSpPr>
          <p:cNvPr id="10" name="スライド番号プレースホルダ 9"/>
          <p:cNvSpPr>
            <a:spLocks noGrp="1"/>
          </p:cNvSpPr>
          <p:nvPr>
            <p:ph type="sldNum" sz="quarter" idx="12"/>
          </p:nvPr>
        </p:nvSpPr>
        <p:spPr/>
        <p:txBody>
          <a:bodyPr/>
          <a:lstStyle/>
          <a:p>
            <a:fld id="{D2D8002D-B5B0-4BAC-B1F6-782DDCCE6D9C}" type="slidenum">
              <a:rPr kumimoji="1" lang="ja-JP" altLang="en-US" smtClean="0"/>
              <a:pPr/>
              <a:t>46</a:t>
            </a:fld>
            <a:endParaRPr kumimoji="1" lang="ja-JP" altLang="en-US"/>
          </a:p>
        </p:txBody>
      </p:sp>
      <p:sp>
        <p:nvSpPr>
          <p:cNvPr id="11" name="フッター プレースホルダ 10"/>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47</a:t>
            </a:fld>
            <a:endParaRPr kumimoji="1" lang="ja-JP" altLang="en-US"/>
          </a:p>
        </p:txBody>
      </p:sp>
      <p:pic>
        <p:nvPicPr>
          <p:cNvPr id="6" name="図 5" descr="3759518668_544011d897.jpg"/>
          <p:cNvPicPr>
            <a:picLocks noChangeAspect="1"/>
          </p:cNvPicPr>
          <p:nvPr/>
        </p:nvPicPr>
        <p:blipFill>
          <a:blip r:embed="rId2" cstate="print"/>
          <a:stretch>
            <a:fillRect/>
          </a:stretch>
        </p:blipFill>
        <p:spPr>
          <a:xfrm>
            <a:off x="2500298" y="1500174"/>
            <a:ext cx="4033114" cy="2686054"/>
          </a:xfrm>
          <a:prstGeom prst="rect">
            <a:avLst/>
          </a:prstGeom>
        </p:spPr>
      </p:pic>
      <p:pic>
        <p:nvPicPr>
          <p:cNvPr id="7" name="図 6" descr="img_1015.jpg"/>
          <p:cNvPicPr>
            <a:picLocks noChangeAspect="1"/>
          </p:cNvPicPr>
          <p:nvPr/>
        </p:nvPicPr>
        <p:blipFill>
          <a:blip r:embed="rId3" cstate="print"/>
          <a:stretch>
            <a:fillRect/>
          </a:stretch>
        </p:blipFill>
        <p:spPr>
          <a:xfrm>
            <a:off x="2071670" y="928670"/>
            <a:ext cx="5286412" cy="3964809"/>
          </a:xfrm>
          <a:prstGeom prst="rect">
            <a:avLst/>
          </a:prstGeom>
        </p:spPr>
      </p:pic>
      <p:sp>
        <p:nvSpPr>
          <p:cNvPr id="8" name="テキスト ボックス 7"/>
          <p:cNvSpPr txBox="1"/>
          <p:nvPr/>
        </p:nvSpPr>
        <p:spPr>
          <a:xfrm>
            <a:off x="1071538" y="5429264"/>
            <a:ext cx="7358114" cy="646331"/>
          </a:xfrm>
          <a:prstGeom prst="rect">
            <a:avLst/>
          </a:prstGeom>
          <a:noFill/>
        </p:spPr>
        <p:txBody>
          <a:bodyPr wrap="square" rtlCol="0">
            <a:spAutoFit/>
          </a:bodyPr>
          <a:lstStyle/>
          <a:p>
            <a:r>
              <a:rPr lang="en-US" altLang="ja-JP" sz="3600" dirty="0" smtClean="0"/>
              <a:t>Let’s follow rabbit to wonderland!!!</a:t>
            </a:r>
            <a:endParaRPr kumimoji="1" lang="ja-JP" altLang="en-US" sz="3600" dirty="0"/>
          </a:p>
        </p:txBody>
      </p:sp>
      <p:sp>
        <p:nvSpPr>
          <p:cNvPr id="10" name="フッター プレースホルダ 9"/>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sugitate\Documents\ALICE\FotoCollection\0807012_02-A4-at-144-dpi.jpg"/>
          <p:cNvPicPr>
            <a:picLocks noChangeAspect="1" noChangeArrowheads="1"/>
          </p:cNvPicPr>
          <p:nvPr/>
        </p:nvPicPr>
        <p:blipFill>
          <a:blip r:embed="rId3" cstate="print"/>
          <a:srcRect/>
          <a:stretch>
            <a:fillRect/>
          </a:stretch>
        </p:blipFill>
        <p:spPr bwMode="auto">
          <a:xfrm>
            <a:off x="-214313" y="0"/>
            <a:ext cx="10302876" cy="6858000"/>
          </a:xfrm>
          <a:prstGeom prst="rect">
            <a:avLst/>
          </a:prstGeom>
          <a:noFill/>
          <a:ln w="9525">
            <a:noFill/>
            <a:miter lim="800000"/>
            <a:headEnd/>
            <a:tailEnd/>
          </a:ln>
        </p:spPr>
      </p:pic>
      <p:sp>
        <p:nvSpPr>
          <p:cNvPr id="3" name="Rectangle 7"/>
          <p:cNvSpPr txBox="1">
            <a:spLocks noChangeArrowheads="1"/>
          </p:cNvSpPr>
          <p:nvPr/>
        </p:nvSpPr>
        <p:spPr>
          <a:xfrm>
            <a:off x="714375" y="214290"/>
            <a:ext cx="8429625" cy="857239"/>
          </a:xfrm>
          <a:prstGeom prst="rect">
            <a:avLst/>
          </a:prstGeom>
          <a:solidFill>
            <a:srgbClr val="969696">
              <a:alpha val="53000"/>
            </a:srgbClr>
          </a:solidFill>
        </p:spPr>
        <p:txBody>
          <a:bodyPr/>
          <a:lstStyle/>
          <a:p>
            <a:pPr algn="ctr" eaLnBrk="0" hangingPunct="0">
              <a:defRPr/>
            </a:pPr>
            <a:r>
              <a:rPr lang="en-US" altLang="ja-JP" sz="4800" i="1" kern="0" dirty="0" smtClean="0">
                <a:solidFill>
                  <a:srgbClr val="FFFF00"/>
                </a:solidFill>
                <a:effectLst>
                  <a:outerShdw blurRad="38100" dist="38100" dir="2700000" algn="tl">
                    <a:srgbClr val="000000">
                      <a:alpha val="43137"/>
                    </a:srgbClr>
                  </a:outerShdw>
                </a:effectLst>
                <a:latin typeface="Arial Black" pitchFamily="34" charset="0"/>
                <a:ea typeface="+mj-ea"/>
                <a:cs typeface="+mj-cs"/>
              </a:rPr>
              <a:t>Thank you</a:t>
            </a:r>
            <a:endParaRPr lang="en-US" altLang="ja-JP" sz="4000" kern="0" dirty="0">
              <a:effectLst>
                <a:outerShdw blurRad="38100" dist="38100" dir="2700000" algn="tl">
                  <a:srgbClr val="000000">
                    <a:alpha val="43137"/>
                  </a:srgbClr>
                </a:outerShdw>
              </a:effectLst>
              <a:latin typeface="Arial Black" pitchFamily="34" charset="0"/>
              <a:ea typeface="+mj-ea"/>
              <a:cs typeface="+mj-cs"/>
            </a:endParaRPr>
          </a:p>
        </p:txBody>
      </p:sp>
      <p:sp>
        <p:nvSpPr>
          <p:cNvPr id="4" name="円/楕円 3"/>
          <p:cNvSpPr/>
          <p:nvPr/>
        </p:nvSpPr>
        <p:spPr>
          <a:xfrm>
            <a:off x="4214810" y="3000372"/>
            <a:ext cx="357190" cy="35719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071934" y="2643182"/>
            <a:ext cx="1357322" cy="369332"/>
          </a:xfrm>
          <a:prstGeom prst="rect">
            <a:avLst/>
          </a:prstGeom>
          <a:noFill/>
        </p:spPr>
        <p:txBody>
          <a:bodyPr wrap="square" rtlCol="0">
            <a:spAutoFit/>
          </a:bodyPr>
          <a:lstStyle/>
          <a:p>
            <a:r>
              <a:rPr lang="en-US" altLang="ja-JP" dirty="0" smtClean="0">
                <a:solidFill>
                  <a:srgbClr val="FFFF00"/>
                </a:solidFill>
              </a:rPr>
              <a:t>I’m here!!!</a:t>
            </a:r>
            <a:endParaRPr kumimoji="1" lang="ja-JP" altLang="en-US" dirty="0">
              <a:solidFill>
                <a:srgbClr val="FFFF00"/>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48</a:t>
            </a:fld>
            <a:endParaRPr kumimoji="1" lang="ja-JP" altLang="en-US"/>
          </a:p>
        </p:txBody>
      </p:sp>
      <p:sp>
        <p:nvSpPr>
          <p:cNvPr id="7" name="フッター プレースホルダ 6"/>
          <p:cNvSpPr>
            <a:spLocks noGrp="1"/>
          </p:cNvSpPr>
          <p:nvPr>
            <p:ph type="ftr" sz="quarter" idx="11"/>
          </p:nvPr>
        </p:nvSpPr>
        <p:spPr/>
        <p:txBody>
          <a:bodyPr/>
          <a:lstStyle/>
          <a:p>
            <a:r>
              <a:rPr kumimoji="1" lang="en-US" altLang="ja-JP" smtClean="0"/>
              <a:t>Heavy Ion Pub 2009/11/20 H.Torii</a:t>
            </a:r>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スライド番号プレースホルダ 4"/>
          <p:cNvSpPr>
            <a:spLocks noGrp="1"/>
          </p:cNvSpPr>
          <p:nvPr>
            <p:ph type="sldNum" sz="quarter" idx="12"/>
          </p:nvPr>
        </p:nvSpPr>
        <p:spPr/>
        <p:txBody>
          <a:bodyPr/>
          <a:lstStyle/>
          <a:p>
            <a:fld id="{3ADDC17B-466C-4F2F-ACF9-A7DED2BA4A0F}" type="slidenum">
              <a:rPr lang="en-US" altLang="ja-JP"/>
              <a:pPr/>
              <a:t>5</a:t>
            </a:fld>
            <a:endParaRPr lang="en-US" altLang="ja-JP"/>
          </a:p>
        </p:txBody>
      </p:sp>
      <p:grpSp>
        <p:nvGrpSpPr>
          <p:cNvPr id="2" name="Group 166"/>
          <p:cNvGrpSpPr>
            <a:grpSpLocks/>
          </p:cNvGrpSpPr>
          <p:nvPr/>
        </p:nvGrpSpPr>
        <p:grpSpPr bwMode="auto">
          <a:xfrm>
            <a:off x="-19050" y="1085850"/>
            <a:ext cx="9163050" cy="3063875"/>
            <a:chOff x="-12" y="655"/>
            <a:chExt cx="5772" cy="1930"/>
          </a:xfrm>
        </p:grpSpPr>
        <p:sp>
          <p:nvSpPr>
            <p:cNvPr id="130215" name="Rectangle 167"/>
            <p:cNvSpPr>
              <a:spLocks noChangeArrowheads="1"/>
            </p:cNvSpPr>
            <p:nvPr/>
          </p:nvSpPr>
          <p:spPr bwMode="auto">
            <a:xfrm>
              <a:off x="0" y="672"/>
              <a:ext cx="5760" cy="1913"/>
            </a:xfrm>
            <a:prstGeom prst="rect">
              <a:avLst/>
            </a:prstGeom>
            <a:solidFill>
              <a:schemeClr val="tx1"/>
            </a:solidFill>
            <a:ln w="9525">
              <a:solidFill>
                <a:schemeClr val="tx1"/>
              </a:solidFill>
              <a:miter lim="800000"/>
              <a:headEnd/>
              <a:tailEnd/>
            </a:ln>
            <a:effectLst/>
          </p:spPr>
          <p:txBody>
            <a:bodyPr wrap="none" anchor="ctr"/>
            <a:lstStyle/>
            <a:p>
              <a:pPr algn="ctr"/>
              <a:endParaRPr lang="ja-JP" altLang="ja-JP" baseline="0"/>
            </a:p>
          </p:txBody>
        </p:sp>
        <p:sp>
          <p:nvSpPr>
            <p:cNvPr id="130216" name="Rectangle 168"/>
            <p:cNvSpPr>
              <a:spLocks noChangeArrowheads="1"/>
            </p:cNvSpPr>
            <p:nvPr/>
          </p:nvSpPr>
          <p:spPr bwMode="auto">
            <a:xfrm>
              <a:off x="2228" y="686"/>
              <a:ext cx="1361" cy="1872"/>
            </a:xfrm>
            <a:prstGeom prst="rect">
              <a:avLst/>
            </a:prstGeom>
            <a:solidFill>
              <a:schemeClr val="tx1"/>
            </a:solidFill>
            <a:ln w="9525">
              <a:noFill/>
              <a:miter lim="800000"/>
              <a:headEnd/>
              <a:tailEnd/>
            </a:ln>
            <a:effectLst/>
          </p:spPr>
          <p:txBody>
            <a:bodyPr wrap="none" anchor="ctr"/>
            <a:lstStyle/>
            <a:p>
              <a:endParaRPr lang="ja-JP" altLang="en-US"/>
            </a:p>
          </p:txBody>
        </p:sp>
        <p:pic>
          <p:nvPicPr>
            <p:cNvPr id="130217" name="Picture 169"/>
            <p:cNvPicPr>
              <a:picLocks noChangeAspect="1" noChangeArrowheads="1"/>
            </p:cNvPicPr>
            <p:nvPr/>
          </p:nvPicPr>
          <p:blipFill>
            <a:blip r:embed="rId3" cstate="print"/>
            <a:srcRect r="51515"/>
            <a:stretch>
              <a:fillRect/>
            </a:stretch>
          </p:blipFill>
          <p:spPr bwMode="auto">
            <a:xfrm>
              <a:off x="5233" y="1054"/>
              <a:ext cx="518" cy="1152"/>
            </a:xfrm>
            <a:prstGeom prst="rect">
              <a:avLst/>
            </a:prstGeom>
            <a:noFill/>
            <a:ln w="9525">
              <a:noFill/>
              <a:miter lim="800000"/>
              <a:headEnd/>
              <a:tailEnd/>
            </a:ln>
          </p:spPr>
        </p:pic>
        <p:grpSp>
          <p:nvGrpSpPr>
            <p:cNvPr id="3" name="Group 170"/>
            <p:cNvGrpSpPr>
              <a:grpSpLocks/>
            </p:cNvGrpSpPr>
            <p:nvPr/>
          </p:nvGrpSpPr>
          <p:grpSpPr bwMode="auto">
            <a:xfrm>
              <a:off x="4014" y="685"/>
              <a:ext cx="1467" cy="1872"/>
              <a:chOff x="2143" y="2471"/>
              <a:chExt cx="1467" cy="1872"/>
            </a:xfrm>
          </p:grpSpPr>
          <p:sp>
            <p:nvSpPr>
              <p:cNvPr id="130219" name="Rectangle 171"/>
              <p:cNvSpPr>
                <a:spLocks noChangeArrowheads="1"/>
              </p:cNvSpPr>
              <p:nvPr/>
            </p:nvSpPr>
            <p:spPr bwMode="auto">
              <a:xfrm>
                <a:off x="2143" y="2471"/>
                <a:ext cx="1361" cy="1872"/>
              </a:xfrm>
              <a:prstGeom prst="rect">
                <a:avLst/>
              </a:prstGeom>
              <a:solidFill>
                <a:schemeClr val="tx1"/>
              </a:solidFill>
              <a:ln w="9525">
                <a:noFill/>
                <a:miter lim="800000"/>
                <a:headEnd/>
                <a:tailEnd/>
              </a:ln>
              <a:effectLst/>
            </p:spPr>
            <p:txBody>
              <a:bodyPr wrap="none" anchor="ctr"/>
              <a:lstStyle/>
              <a:p>
                <a:endParaRPr lang="ja-JP" altLang="en-US"/>
              </a:p>
            </p:txBody>
          </p:sp>
          <p:grpSp>
            <p:nvGrpSpPr>
              <p:cNvPr id="4" name="Group 172"/>
              <p:cNvGrpSpPr>
                <a:grpSpLocks/>
              </p:cNvGrpSpPr>
              <p:nvPr/>
            </p:nvGrpSpPr>
            <p:grpSpPr bwMode="auto">
              <a:xfrm>
                <a:off x="2485" y="2747"/>
                <a:ext cx="1125" cy="1241"/>
                <a:chOff x="672" y="1159"/>
                <a:chExt cx="1125" cy="1241"/>
              </a:xfrm>
            </p:grpSpPr>
            <p:pic>
              <p:nvPicPr>
                <p:cNvPr id="130221" name="Picture 173"/>
                <p:cNvPicPr>
                  <a:picLocks noChangeAspect="1" noChangeArrowheads="1"/>
                </p:cNvPicPr>
                <p:nvPr/>
              </p:nvPicPr>
              <p:blipFill>
                <a:blip r:embed="rId4" cstate="print"/>
                <a:srcRect l="15141"/>
                <a:stretch>
                  <a:fillRect/>
                </a:stretch>
              </p:blipFill>
              <p:spPr bwMode="auto">
                <a:xfrm>
                  <a:off x="672" y="1248"/>
                  <a:ext cx="727" cy="1152"/>
                </a:xfrm>
                <a:prstGeom prst="rect">
                  <a:avLst/>
                </a:prstGeom>
                <a:noFill/>
                <a:ln w="9525">
                  <a:noFill/>
                  <a:miter lim="800000"/>
                  <a:headEnd/>
                  <a:tailEnd/>
                </a:ln>
              </p:spPr>
            </p:pic>
            <p:sp>
              <p:nvSpPr>
                <p:cNvPr id="130222" name="Text Box 174"/>
                <p:cNvSpPr txBox="1">
                  <a:spLocks noChangeArrowheads="1"/>
                </p:cNvSpPr>
                <p:nvPr/>
              </p:nvSpPr>
              <p:spPr bwMode="auto">
                <a:xfrm>
                  <a:off x="861" y="1159"/>
                  <a:ext cx="936" cy="192"/>
                </a:xfrm>
                <a:prstGeom prst="rect">
                  <a:avLst/>
                </a:prstGeom>
                <a:noFill/>
                <a:ln w="9525">
                  <a:noFill/>
                  <a:miter lim="800000"/>
                  <a:headEnd/>
                  <a:tailEnd/>
                </a:ln>
                <a:effectLst/>
              </p:spPr>
              <p:txBody>
                <a:bodyPr wrap="none">
                  <a:spAutoFit/>
                </a:bodyPr>
                <a:lstStyle/>
                <a:p>
                  <a:r>
                    <a:rPr kumimoji="0" lang="en-US" altLang="ja-JP" sz="1400" b="1" baseline="0" dirty="0">
                      <a:solidFill>
                        <a:schemeClr val="bg1"/>
                      </a:solidFill>
                    </a:rPr>
                    <a:t>Pre-equilibrium</a:t>
                  </a:r>
                </a:p>
              </p:txBody>
            </p:sp>
          </p:grpSp>
        </p:grpSp>
        <p:grpSp>
          <p:nvGrpSpPr>
            <p:cNvPr id="5" name="Group 175"/>
            <p:cNvGrpSpPr>
              <a:grpSpLocks/>
            </p:cNvGrpSpPr>
            <p:nvPr/>
          </p:nvGrpSpPr>
          <p:grpSpPr bwMode="auto">
            <a:xfrm>
              <a:off x="3192" y="685"/>
              <a:ext cx="1361" cy="1872"/>
              <a:chOff x="2171" y="685"/>
              <a:chExt cx="1361" cy="1872"/>
            </a:xfrm>
          </p:grpSpPr>
          <p:sp>
            <p:nvSpPr>
              <p:cNvPr id="130224" name="Rectangle 176"/>
              <p:cNvSpPr>
                <a:spLocks noChangeArrowheads="1"/>
              </p:cNvSpPr>
              <p:nvPr/>
            </p:nvSpPr>
            <p:spPr bwMode="auto">
              <a:xfrm>
                <a:off x="2171" y="685"/>
                <a:ext cx="1361" cy="1872"/>
              </a:xfrm>
              <a:prstGeom prst="rect">
                <a:avLst/>
              </a:prstGeom>
              <a:solidFill>
                <a:schemeClr val="tx1"/>
              </a:solidFill>
              <a:ln w="9525">
                <a:noFill/>
                <a:miter lim="800000"/>
                <a:headEnd/>
                <a:tailEnd/>
              </a:ln>
              <a:effectLst/>
            </p:spPr>
            <p:txBody>
              <a:bodyPr wrap="none" anchor="ctr"/>
              <a:lstStyle/>
              <a:p>
                <a:endParaRPr lang="ja-JP" altLang="en-US"/>
              </a:p>
            </p:txBody>
          </p:sp>
          <p:grpSp>
            <p:nvGrpSpPr>
              <p:cNvPr id="6" name="Group 177"/>
              <p:cNvGrpSpPr>
                <a:grpSpLocks/>
              </p:cNvGrpSpPr>
              <p:nvPr/>
            </p:nvGrpSpPr>
            <p:grpSpPr bwMode="auto">
              <a:xfrm>
                <a:off x="2483" y="736"/>
                <a:ext cx="1000" cy="1414"/>
                <a:chOff x="2483" y="736"/>
                <a:chExt cx="1000" cy="1414"/>
              </a:xfrm>
            </p:grpSpPr>
            <p:pic>
              <p:nvPicPr>
                <p:cNvPr id="130226" name="Picture 178"/>
                <p:cNvPicPr>
                  <a:picLocks noChangeAspect="1" noChangeArrowheads="1"/>
                </p:cNvPicPr>
                <p:nvPr/>
              </p:nvPicPr>
              <p:blipFill>
                <a:blip r:embed="rId5" cstate="print"/>
                <a:srcRect t="14815" r="54047" b="18518"/>
                <a:stretch>
                  <a:fillRect/>
                </a:stretch>
              </p:blipFill>
              <p:spPr bwMode="auto">
                <a:xfrm>
                  <a:off x="2483" y="998"/>
                  <a:ext cx="706" cy="1152"/>
                </a:xfrm>
                <a:prstGeom prst="rect">
                  <a:avLst/>
                </a:prstGeom>
                <a:noFill/>
                <a:ln w="9525">
                  <a:noFill/>
                  <a:miter lim="800000"/>
                  <a:headEnd/>
                  <a:tailEnd/>
                </a:ln>
              </p:spPr>
            </p:pic>
            <p:sp>
              <p:nvSpPr>
                <p:cNvPr id="130227" name="Rectangle 179"/>
                <p:cNvSpPr>
                  <a:spLocks noChangeArrowheads="1"/>
                </p:cNvSpPr>
                <p:nvPr/>
              </p:nvSpPr>
              <p:spPr bwMode="auto">
                <a:xfrm>
                  <a:off x="2579" y="736"/>
                  <a:ext cx="904" cy="192"/>
                </a:xfrm>
                <a:prstGeom prst="rect">
                  <a:avLst/>
                </a:prstGeom>
                <a:noFill/>
                <a:ln w="9525">
                  <a:noFill/>
                  <a:miter lim="800000"/>
                  <a:headEnd/>
                  <a:tailEnd/>
                </a:ln>
                <a:effectLst/>
              </p:spPr>
              <p:txBody>
                <a:bodyPr wrap="none">
                  <a:spAutoFit/>
                </a:bodyPr>
                <a:lstStyle/>
                <a:p>
                  <a:r>
                    <a:rPr kumimoji="0" lang="en-US" altLang="ja-JP" sz="1400" b="1" baseline="0" dirty="0" err="1">
                      <a:solidFill>
                        <a:schemeClr val="bg1"/>
                      </a:solidFill>
                    </a:rPr>
                    <a:t>Thermalization</a:t>
                  </a:r>
                  <a:endParaRPr kumimoji="0" lang="en-US" altLang="ja-JP" sz="1400" b="1" baseline="0" dirty="0">
                    <a:solidFill>
                      <a:schemeClr val="bg1"/>
                    </a:solidFill>
                  </a:endParaRPr>
                </a:p>
              </p:txBody>
            </p:sp>
          </p:grpSp>
        </p:grpSp>
        <p:grpSp>
          <p:nvGrpSpPr>
            <p:cNvPr id="7" name="Group 180"/>
            <p:cNvGrpSpPr>
              <a:grpSpLocks/>
            </p:cNvGrpSpPr>
            <p:nvPr/>
          </p:nvGrpSpPr>
          <p:grpSpPr bwMode="auto">
            <a:xfrm>
              <a:off x="2256" y="685"/>
              <a:ext cx="1361" cy="1872"/>
              <a:chOff x="2256" y="685"/>
              <a:chExt cx="1361" cy="1872"/>
            </a:xfrm>
          </p:grpSpPr>
          <p:sp>
            <p:nvSpPr>
              <p:cNvPr id="130229" name="Rectangle 181"/>
              <p:cNvSpPr>
                <a:spLocks noChangeArrowheads="1"/>
              </p:cNvSpPr>
              <p:nvPr/>
            </p:nvSpPr>
            <p:spPr bwMode="auto">
              <a:xfrm>
                <a:off x="2256" y="685"/>
                <a:ext cx="1361" cy="1872"/>
              </a:xfrm>
              <a:prstGeom prst="rect">
                <a:avLst/>
              </a:prstGeom>
              <a:solidFill>
                <a:schemeClr val="tx1"/>
              </a:solidFill>
              <a:ln w="9525">
                <a:noFill/>
                <a:miter lim="800000"/>
                <a:headEnd/>
                <a:tailEnd/>
              </a:ln>
              <a:effectLst/>
            </p:spPr>
            <p:txBody>
              <a:bodyPr wrap="none" anchor="ctr"/>
              <a:lstStyle/>
              <a:p>
                <a:endParaRPr lang="ja-JP" altLang="en-US"/>
              </a:p>
            </p:txBody>
          </p:sp>
          <p:grpSp>
            <p:nvGrpSpPr>
              <p:cNvPr id="8" name="Group 182"/>
              <p:cNvGrpSpPr>
                <a:grpSpLocks/>
              </p:cNvGrpSpPr>
              <p:nvPr/>
            </p:nvGrpSpPr>
            <p:grpSpPr bwMode="auto">
              <a:xfrm>
                <a:off x="2483" y="891"/>
                <a:ext cx="792" cy="1283"/>
                <a:chOff x="2483" y="891"/>
                <a:chExt cx="792" cy="1283"/>
              </a:xfrm>
            </p:grpSpPr>
            <p:pic>
              <p:nvPicPr>
                <p:cNvPr id="130231" name="Picture 183"/>
                <p:cNvPicPr>
                  <a:picLocks noChangeAspect="1" noChangeArrowheads="1"/>
                </p:cNvPicPr>
                <p:nvPr/>
              </p:nvPicPr>
              <p:blipFill>
                <a:blip r:embed="rId6" cstate="print"/>
                <a:srcRect l="16827"/>
                <a:stretch>
                  <a:fillRect/>
                </a:stretch>
              </p:blipFill>
              <p:spPr bwMode="auto">
                <a:xfrm>
                  <a:off x="2511" y="1022"/>
                  <a:ext cx="764" cy="1152"/>
                </a:xfrm>
                <a:prstGeom prst="rect">
                  <a:avLst/>
                </a:prstGeom>
                <a:noFill/>
                <a:ln w="9525">
                  <a:noFill/>
                  <a:miter lim="800000"/>
                  <a:headEnd/>
                  <a:tailEnd/>
                </a:ln>
              </p:spPr>
            </p:pic>
            <p:sp>
              <p:nvSpPr>
                <p:cNvPr id="130232" name="Text Box 184"/>
                <p:cNvSpPr txBox="1">
                  <a:spLocks noChangeArrowheads="1"/>
                </p:cNvSpPr>
                <p:nvPr/>
              </p:nvSpPr>
              <p:spPr bwMode="auto">
                <a:xfrm>
                  <a:off x="2483" y="891"/>
                  <a:ext cx="786" cy="192"/>
                </a:xfrm>
                <a:prstGeom prst="rect">
                  <a:avLst/>
                </a:prstGeom>
                <a:noFill/>
                <a:ln w="9525">
                  <a:noFill/>
                  <a:miter lim="800000"/>
                  <a:headEnd/>
                  <a:tailEnd/>
                </a:ln>
                <a:effectLst/>
              </p:spPr>
              <p:txBody>
                <a:bodyPr wrap="none">
                  <a:spAutoFit/>
                </a:bodyPr>
                <a:lstStyle/>
                <a:p>
                  <a:r>
                    <a:rPr kumimoji="0" lang="en-US" altLang="ja-JP" sz="1400" b="1" baseline="0">
                      <a:solidFill>
                        <a:schemeClr val="bg1"/>
                      </a:solidFill>
                    </a:rPr>
                    <a:t>QGP phase?</a:t>
                  </a:r>
                </a:p>
              </p:txBody>
            </p:sp>
          </p:grpSp>
        </p:grpSp>
        <p:grpSp>
          <p:nvGrpSpPr>
            <p:cNvPr id="9" name="Group 185"/>
            <p:cNvGrpSpPr>
              <a:grpSpLocks/>
            </p:cNvGrpSpPr>
            <p:nvPr/>
          </p:nvGrpSpPr>
          <p:grpSpPr bwMode="auto">
            <a:xfrm>
              <a:off x="1151" y="685"/>
              <a:ext cx="1361" cy="1872"/>
              <a:chOff x="2143" y="686"/>
              <a:chExt cx="1361" cy="1872"/>
            </a:xfrm>
          </p:grpSpPr>
          <p:sp>
            <p:nvSpPr>
              <p:cNvPr id="130234" name="Rectangle 186"/>
              <p:cNvSpPr>
                <a:spLocks noChangeArrowheads="1"/>
              </p:cNvSpPr>
              <p:nvPr/>
            </p:nvSpPr>
            <p:spPr bwMode="auto">
              <a:xfrm>
                <a:off x="2143" y="686"/>
                <a:ext cx="1361" cy="1872"/>
              </a:xfrm>
              <a:prstGeom prst="rect">
                <a:avLst/>
              </a:prstGeom>
              <a:solidFill>
                <a:schemeClr val="tx1"/>
              </a:solidFill>
              <a:ln w="9525">
                <a:noFill/>
                <a:miter lim="800000"/>
                <a:headEnd/>
                <a:tailEnd/>
              </a:ln>
              <a:effectLst/>
            </p:spPr>
            <p:txBody>
              <a:bodyPr wrap="none" anchor="ctr"/>
              <a:lstStyle/>
              <a:p>
                <a:endParaRPr lang="ja-JP" altLang="en-US"/>
              </a:p>
            </p:txBody>
          </p:sp>
          <p:grpSp>
            <p:nvGrpSpPr>
              <p:cNvPr id="10" name="Group 187"/>
              <p:cNvGrpSpPr>
                <a:grpSpLocks/>
              </p:cNvGrpSpPr>
              <p:nvPr/>
            </p:nvGrpSpPr>
            <p:grpSpPr bwMode="auto">
              <a:xfrm>
                <a:off x="2145" y="714"/>
                <a:ext cx="1217" cy="1385"/>
                <a:chOff x="2880" y="912"/>
                <a:chExt cx="1217" cy="1385"/>
              </a:xfrm>
            </p:grpSpPr>
            <p:pic>
              <p:nvPicPr>
                <p:cNvPr id="130236" name="Picture 188"/>
                <p:cNvPicPr>
                  <a:picLocks noChangeAspect="1" noChangeArrowheads="1"/>
                </p:cNvPicPr>
                <p:nvPr/>
              </p:nvPicPr>
              <p:blipFill>
                <a:blip r:embed="rId7" cstate="print"/>
                <a:srcRect r="19447"/>
                <a:stretch>
                  <a:fillRect/>
                </a:stretch>
              </p:blipFill>
              <p:spPr bwMode="auto">
                <a:xfrm>
                  <a:off x="2880" y="1296"/>
                  <a:ext cx="1161" cy="1001"/>
                </a:xfrm>
                <a:prstGeom prst="rect">
                  <a:avLst/>
                </a:prstGeom>
                <a:noFill/>
                <a:ln w="9525">
                  <a:noFill/>
                  <a:miter lim="800000"/>
                  <a:headEnd/>
                  <a:tailEnd/>
                </a:ln>
                <a:effectLst/>
              </p:spPr>
            </p:pic>
            <p:sp>
              <p:nvSpPr>
                <p:cNvPr id="130237" name="Text Box 189"/>
                <p:cNvSpPr txBox="1">
                  <a:spLocks noChangeArrowheads="1"/>
                </p:cNvSpPr>
                <p:nvPr/>
              </p:nvSpPr>
              <p:spPr bwMode="auto">
                <a:xfrm>
                  <a:off x="3312" y="912"/>
                  <a:ext cx="785" cy="192"/>
                </a:xfrm>
                <a:prstGeom prst="rect">
                  <a:avLst/>
                </a:prstGeom>
                <a:noFill/>
                <a:ln w="9525">
                  <a:noFill/>
                  <a:miter lim="800000"/>
                  <a:headEnd/>
                  <a:tailEnd/>
                </a:ln>
                <a:effectLst/>
              </p:spPr>
              <p:txBody>
                <a:bodyPr wrap="none">
                  <a:spAutoFit/>
                </a:bodyPr>
                <a:lstStyle/>
                <a:p>
                  <a:r>
                    <a:rPr kumimoji="0" lang="en-US" altLang="ja-JP" sz="1400" b="1" baseline="0">
                      <a:solidFill>
                        <a:schemeClr val="bg1"/>
                      </a:solidFill>
                    </a:rPr>
                    <a:t>Mixed phase</a:t>
                  </a:r>
                </a:p>
              </p:txBody>
            </p:sp>
          </p:grpSp>
        </p:grpSp>
        <p:grpSp>
          <p:nvGrpSpPr>
            <p:cNvPr id="11" name="Group 190"/>
            <p:cNvGrpSpPr>
              <a:grpSpLocks/>
            </p:cNvGrpSpPr>
            <p:nvPr/>
          </p:nvGrpSpPr>
          <p:grpSpPr bwMode="auto">
            <a:xfrm>
              <a:off x="-12" y="655"/>
              <a:ext cx="1547" cy="1902"/>
              <a:chOff x="2098" y="655"/>
              <a:chExt cx="1547" cy="1902"/>
            </a:xfrm>
          </p:grpSpPr>
          <p:sp>
            <p:nvSpPr>
              <p:cNvPr id="130239" name="Rectangle 191"/>
              <p:cNvSpPr>
                <a:spLocks noChangeArrowheads="1"/>
              </p:cNvSpPr>
              <p:nvPr/>
            </p:nvSpPr>
            <p:spPr bwMode="auto">
              <a:xfrm>
                <a:off x="2212" y="685"/>
                <a:ext cx="1361" cy="1872"/>
              </a:xfrm>
              <a:prstGeom prst="rect">
                <a:avLst/>
              </a:prstGeom>
              <a:solidFill>
                <a:schemeClr val="tx1"/>
              </a:solidFill>
              <a:ln w="9525">
                <a:noFill/>
                <a:miter lim="800000"/>
                <a:headEnd/>
                <a:tailEnd/>
              </a:ln>
              <a:effectLst/>
            </p:spPr>
            <p:txBody>
              <a:bodyPr wrap="none" anchor="ctr"/>
              <a:lstStyle/>
              <a:p>
                <a:endParaRPr lang="ja-JP" altLang="en-US"/>
              </a:p>
            </p:txBody>
          </p:sp>
          <p:grpSp>
            <p:nvGrpSpPr>
              <p:cNvPr id="12" name="Group 192"/>
              <p:cNvGrpSpPr>
                <a:grpSpLocks/>
              </p:cNvGrpSpPr>
              <p:nvPr/>
            </p:nvGrpSpPr>
            <p:grpSpPr bwMode="auto">
              <a:xfrm>
                <a:off x="2098" y="655"/>
                <a:ext cx="1547" cy="1520"/>
                <a:chOff x="2098" y="655"/>
                <a:chExt cx="1547" cy="1520"/>
              </a:xfrm>
            </p:grpSpPr>
            <p:pic>
              <p:nvPicPr>
                <p:cNvPr id="130241" name="Picture 193"/>
                <p:cNvPicPr>
                  <a:picLocks noChangeAspect="1" noChangeArrowheads="1"/>
                </p:cNvPicPr>
                <p:nvPr/>
              </p:nvPicPr>
              <p:blipFill>
                <a:blip r:embed="rId8" cstate="print"/>
                <a:srcRect/>
                <a:stretch>
                  <a:fillRect/>
                </a:stretch>
              </p:blipFill>
              <p:spPr bwMode="auto">
                <a:xfrm>
                  <a:off x="2098" y="975"/>
                  <a:ext cx="1547" cy="1200"/>
                </a:xfrm>
                <a:prstGeom prst="rect">
                  <a:avLst/>
                </a:prstGeom>
                <a:noFill/>
                <a:ln w="9525">
                  <a:noFill/>
                  <a:miter lim="800000"/>
                  <a:headEnd/>
                  <a:tailEnd/>
                </a:ln>
              </p:spPr>
            </p:pic>
            <p:sp>
              <p:nvSpPr>
                <p:cNvPr id="130242" name="Text Box 194"/>
                <p:cNvSpPr txBox="1">
                  <a:spLocks noChangeArrowheads="1"/>
                </p:cNvSpPr>
                <p:nvPr/>
              </p:nvSpPr>
              <p:spPr bwMode="auto">
                <a:xfrm>
                  <a:off x="2426" y="655"/>
                  <a:ext cx="912" cy="460"/>
                </a:xfrm>
                <a:prstGeom prst="rect">
                  <a:avLst/>
                </a:prstGeom>
                <a:noFill/>
                <a:ln w="6350">
                  <a:noFill/>
                  <a:miter lim="800000"/>
                  <a:headEnd/>
                  <a:tailEnd/>
                </a:ln>
                <a:effectLst/>
              </p:spPr>
              <p:txBody>
                <a:bodyPr wrap="none">
                  <a:spAutoFit/>
                </a:bodyPr>
                <a:lstStyle/>
                <a:p>
                  <a:r>
                    <a:rPr kumimoji="0" lang="en-US" altLang="ja-JP" sz="1400" b="1" baseline="0">
                      <a:solidFill>
                        <a:schemeClr val="bg1"/>
                      </a:solidFill>
                    </a:rPr>
                    <a:t>Hadronization </a:t>
                  </a:r>
                </a:p>
                <a:p>
                  <a:r>
                    <a:rPr kumimoji="0" lang="en-US" altLang="ja-JP" sz="1400" b="1" baseline="0">
                      <a:solidFill>
                        <a:schemeClr val="bg1"/>
                      </a:solidFill>
                    </a:rPr>
                    <a:t>  (Freeze-out) +</a:t>
                  </a:r>
                </a:p>
                <a:p>
                  <a:r>
                    <a:rPr kumimoji="0" lang="en-US" altLang="ja-JP" sz="1400" b="1" baseline="0">
                      <a:solidFill>
                        <a:schemeClr val="bg1"/>
                      </a:solidFill>
                    </a:rPr>
                    <a:t>   Expansion</a:t>
                  </a:r>
                  <a:r>
                    <a:rPr kumimoji="0" lang="en-US" altLang="ja-JP" sz="1400" baseline="0">
                      <a:solidFill>
                        <a:schemeClr val="bg1"/>
                      </a:solidFill>
                      <a:latin typeface="Times New Roman" pitchFamily="18" charset="0"/>
                    </a:rPr>
                    <a:t> </a:t>
                  </a:r>
                </a:p>
              </p:txBody>
            </p:sp>
          </p:grpSp>
        </p:grpSp>
      </p:grpSp>
      <p:sp>
        <p:nvSpPr>
          <p:cNvPr id="130050" name="Rectangle 2"/>
          <p:cNvSpPr>
            <a:spLocks noGrp="1" noChangeArrowheads="1"/>
          </p:cNvSpPr>
          <p:nvPr>
            <p:ph type="title"/>
          </p:nvPr>
        </p:nvSpPr>
        <p:spPr>
          <a:xfrm>
            <a:off x="0" y="285728"/>
            <a:ext cx="8229600" cy="1069848"/>
          </a:xfrm>
        </p:spPr>
        <p:txBody>
          <a:bodyPr/>
          <a:lstStyle/>
          <a:p>
            <a:r>
              <a:rPr lang="en-US" altLang="ja-JP" sz="4000" dirty="0" smtClean="0"/>
              <a:t>Shining </a:t>
            </a:r>
            <a:r>
              <a:rPr lang="en-US" altLang="ja-JP" dirty="0" smtClean="0"/>
              <a:t>Heavy Ion Collisions</a:t>
            </a:r>
            <a:endParaRPr lang="en-US" altLang="ja-JP" sz="4000" dirty="0"/>
          </a:p>
        </p:txBody>
      </p:sp>
      <p:grpSp>
        <p:nvGrpSpPr>
          <p:cNvPr id="13" name="Group 165"/>
          <p:cNvGrpSpPr>
            <a:grpSpLocks/>
          </p:cNvGrpSpPr>
          <p:nvPr/>
        </p:nvGrpSpPr>
        <p:grpSpPr bwMode="auto">
          <a:xfrm>
            <a:off x="836613" y="5319713"/>
            <a:ext cx="7380287" cy="1169987"/>
            <a:chOff x="527" y="3351"/>
            <a:chExt cx="4649" cy="737"/>
          </a:xfrm>
        </p:grpSpPr>
        <p:sp>
          <p:nvSpPr>
            <p:cNvPr id="130082" name="WordArt 34"/>
            <p:cNvSpPr>
              <a:spLocks noChangeArrowheads="1" noChangeShapeType="1" noTextEdit="1"/>
            </p:cNvSpPr>
            <p:nvPr/>
          </p:nvSpPr>
          <p:spPr bwMode="auto">
            <a:xfrm>
              <a:off x="640" y="3691"/>
              <a:ext cx="4536" cy="397"/>
            </a:xfrm>
            <a:prstGeom prst="rect">
              <a:avLst/>
            </a:prstGeom>
          </p:spPr>
          <p:txBody>
            <a:bodyPr wrap="none" fromWordArt="1">
              <a:prstTxWarp prst="textInflate">
                <a:avLst>
                  <a:gd name="adj" fmla="val 21431"/>
                </a:avLst>
              </a:prstTxWarp>
            </a:bodyPr>
            <a:lstStyle/>
            <a:p>
              <a:pPr algn="ctr"/>
              <a:r>
                <a:rPr lang="en-US" altLang="ja-JP" sz="3200" kern="10">
                  <a:ln w="9525">
                    <a:solidFill>
                      <a:srgbClr val="000000"/>
                    </a:solidFill>
                    <a:round/>
                    <a:headEnd/>
                    <a:tailEnd/>
                  </a:ln>
                  <a:gradFill rotWithShape="1">
                    <a:gsLst>
                      <a:gs pos="0">
                        <a:srgbClr val="FF0000"/>
                      </a:gs>
                      <a:gs pos="100000">
                        <a:srgbClr val="0066FF"/>
                      </a:gs>
                    </a:gsLst>
                    <a:lin ang="0" scaled="1"/>
                  </a:gradFill>
                  <a:latin typeface="ＭＳ Ｐゴシック"/>
                  <a:ea typeface="ＭＳ Ｐゴシック"/>
                </a:rPr>
                <a:t>Time Evolution</a:t>
              </a:r>
              <a:endParaRPr lang="ja-JP" altLang="en-US" sz="3200" kern="10">
                <a:ln w="9525">
                  <a:solidFill>
                    <a:srgbClr val="000000"/>
                  </a:solidFill>
                  <a:round/>
                  <a:headEnd/>
                  <a:tailEnd/>
                </a:ln>
                <a:gradFill rotWithShape="1">
                  <a:gsLst>
                    <a:gs pos="0">
                      <a:srgbClr val="FF0000"/>
                    </a:gs>
                    <a:gs pos="100000">
                      <a:srgbClr val="0066FF"/>
                    </a:gs>
                  </a:gsLst>
                  <a:lin ang="0" scaled="1"/>
                </a:gradFill>
                <a:latin typeface="ＭＳ Ｐゴシック"/>
                <a:ea typeface="ＭＳ Ｐゴシック"/>
              </a:endParaRPr>
            </a:p>
          </p:txBody>
        </p:sp>
        <p:sp>
          <p:nvSpPr>
            <p:cNvPr id="130087" name="AutoShape 39"/>
            <p:cNvSpPr>
              <a:spLocks noChangeArrowheads="1"/>
            </p:cNvSpPr>
            <p:nvPr/>
          </p:nvSpPr>
          <p:spPr bwMode="auto">
            <a:xfrm>
              <a:off x="527" y="3351"/>
              <a:ext cx="4621" cy="312"/>
            </a:xfrm>
            <a:prstGeom prst="leftArrow">
              <a:avLst>
                <a:gd name="adj1" fmla="val 50000"/>
                <a:gd name="adj2" fmla="val 370272"/>
              </a:avLst>
            </a:prstGeom>
            <a:gradFill rotWithShape="1">
              <a:gsLst>
                <a:gs pos="0">
                  <a:srgbClr val="FF0000"/>
                </a:gs>
                <a:gs pos="100000">
                  <a:schemeClr val="accent2"/>
                </a:gs>
              </a:gsLst>
              <a:lin ang="0" scaled="1"/>
            </a:gradFill>
            <a:ln w="9525">
              <a:noFill/>
              <a:miter lim="800000"/>
              <a:headEnd/>
              <a:tailEnd/>
            </a:ln>
            <a:effectLst/>
          </p:spPr>
          <p:txBody>
            <a:bodyPr wrap="none" anchor="ctr"/>
            <a:lstStyle/>
            <a:p>
              <a:endParaRPr lang="ja-JP" altLang="en-US"/>
            </a:p>
          </p:txBody>
        </p:sp>
      </p:grpSp>
      <p:grpSp>
        <p:nvGrpSpPr>
          <p:cNvPr id="14" name="Group 195"/>
          <p:cNvGrpSpPr>
            <a:grpSpLocks/>
          </p:cNvGrpSpPr>
          <p:nvPr/>
        </p:nvGrpSpPr>
        <p:grpSpPr bwMode="auto">
          <a:xfrm>
            <a:off x="6248400" y="2528888"/>
            <a:ext cx="2819400" cy="3286125"/>
            <a:chOff x="3936" y="1593"/>
            <a:chExt cx="1776" cy="2070"/>
          </a:xfrm>
        </p:grpSpPr>
        <p:sp>
          <p:nvSpPr>
            <p:cNvPr id="130076" name="Freeform 28"/>
            <p:cNvSpPr>
              <a:spLocks/>
            </p:cNvSpPr>
            <p:nvPr/>
          </p:nvSpPr>
          <p:spPr bwMode="auto">
            <a:xfrm rot="15437307" flipH="1">
              <a:off x="4235" y="2109"/>
              <a:ext cx="1162" cy="129"/>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0000FF"/>
              </a:solidFill>
              <a:round/>
              <a:headEnd/>
              <a:tailEnd type="arrow" w="lg" len="lg"/>
            </a:ln>
            <a:effectLst/>
          </p:spPr>
          <p:txBody>
            <a:bodyPr/>
            <a:lstStyle/>
            <a:p>
              <a:endParaRPr lang="ja-JP" altLang="en-US"/>
            </a:p>
          </p:txBody>
        </p:sp>
        <p:sp>
          <p:nvSpPr>
            <p:cNvPr id="130085" name="AutoShape 37"/>
            <p:cNvSpPr>
              <a:spLocks noChangeArrowheads="1"/>
            </p:cNvSpPr>
            <p:nvPr/>
          </p:nvSpPr>
          <p:spPr bwMode="auto">
            <a:xfrm>
              <a:off x="3936" y="2755"/>
              <a:ext cx="1776" cy="908"/>
            </a:xfrm>
            <a:prstGeom prst="roundRect">
              <a:avLst>
                <a:gd name="adj" fmla="val 16667"/>
              </a:avLst>
            </a:prstGeom>
            <a:solidFill>
              <a:srgbClr val="0000FF">
                <a:alpha val="9000"/>
              </a:srgbClr>
            </a:solidFill>
            <a:ln w="38100">
              <a:solidFill>
                <a:srgbClr val="0000FF"/>
              </a:solidFill>
              <a:round/>
              <a:headEnd/>
              <a:tailEnd/>
            </a:ln>
            <a:effectLst/>
          </p:spPr>
          <p:txBody>
            <a:bodyPr wrap="none" anchor="ctr"/>
            <a:lstStyle/>
            <a:p>
              <a:pPr algn="ctr"/>
              <a:r>
                <a:rPr lang="en-US" altLang="ja-JP" baseline="0"/>
                <a:t>Compton/Annihillation</a:t>
              </a:r>
            </a:p>
            <a:p>
              <a:pPr algn="ctr"/>
              <a:r>
                <a:rPr lang="en-US" altLang="ja-JP" baseline="0"/>
                <a:t>Fragmentation</a:t>
              </a:r>
            </a:p>
          </p:txBody>
        </p:sp>
        <p:sp>
          <p:nvSpPr>
            <p:cNvPr id="130089" name="Text Box 41"/>
            <p:cNvSpPr txBox="1">
              <a:spLocks noChangeArrowheads="1"/>
            </p:cNvSpPr>
            <p:nvPr/>
          </p:nvSpPr>
          <p:spPr bwMode="auto">
            <a:xfrm>
              <a:off x="4127" y="2755"/>
              <a:ext cx="1475" cy="288"/>
            </a:xfrm>
            <a:prstGeom prst="rect">
              <a:avLst/>
            </a:prstGeom>
            <a:noFill/>
            <a:ln w="9525">
              <a:noFill/>
              <a:miter lim="800000"/>
              <a:headEnd/>
              <a:tailEnd/>
            </a:ln>
            <a:effectLst/>
          </p:spPr>
          <p:txBody>
            <a:bodyPr>
              <a:spAutoFit/>
            </a:bodyPr>
            <a:lstStyle/>
            <a:p>
              <a:pPr>
                <a:spcBef>
                  <a:spcPct val="50000"/>
                </a:spcBef>
              </a:pPr>
              <a:r>
                <a:rPr lang="en-US" altLang="ja-JP" sz="2400" baseline="0" dirty="0"/>
                <a:t>Prompt Photon</a:t>
              </a:r>
            </a:p>
          </p:txBody>
        </p:sp>
      </p:grpSp>
      <p:grpSp>
        <p:nvGrpSpPr>
          <p:cNvPr id="15" name="Group 163"/>
          <p:cNvGrpSpPr>
            <a:grpSpLocks/>
          </p:cNvGrpSpPr>
          <p:nvPr/>
        </p:nvGrpSpPr>
        <p:grpSpPr bwMode="auto">
          <a:xfrm>
            <a:off x="3276600" y="2303463"/>
            <a:ext cx="3051175" cy="3511550"/>
            <a:chOff x="2064" y="1451"/>
            <a:chExt cx="1922" cy="2212"/>
          </a:xfrm>
        </p:grpSpPr>
        <p:sp>
          <p:nvSpPr>
            <p:cNvPr id="130074" name="Freeform 26"/>
            <p:cNvSpPr>
              <a:spLocks/>
            </p:cNvSpPr>
            <p:nvPr/>
          </p:nvSpPr>
          <p:spPr bwMode="auto">
            <a:xfrm rot="6017332">
              <a:off x="3177" y="2203"/>
              <a:ext cx="993" cy="57"/>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808000"/>
              </a:solidFill>
              <a:round/>
              <a:headEnd/>
              <a:tailEnd type="arrow" w="lg" len="lg"/>
            </a:ln>
            <a:effectLst/>
          </p:spPr>
          <p:txBody>
            <a:bodyPr/>
            <a:lstStyle/>
            <a:p>
              <a:endParaRPr lang="ja-JP" altLang="en-US"/>
            </a:p>
          </p:txBody>
        </p:sp>
        <p:sp>
          <p:nvSpPr>
            <p:cNvPr id="130075" name="Line 27"/>
            <p:cNvSpPr>
              <a:spLocks noChangeShapeType="1"/>
            </p:cNvSpPr>
            <p:nvPr/>
          </p:nvSpPr>
          <p:spPr bwMode="auto">
            <a:xfrm flipH="1">
              <a:off x="3787" y="1451"/>
              <a:ext cx="199" cy="284"/>
            </a:xfrm>
            <a:prstGeom prst="line">
              <a:avLst/>
            </a:prstGeom>
            <a:noFill/>
            <a:ln w="38100">
              <a:solidFill>
                <a:srgbClr val="808000"/>
              </a:solidFill>
              <a:round/>
              <a:headEnd/>
              <a:tailEnd type="arrow" w="lg" len="lg"/>
            </a:ln>
            <a:effectLst/>
          </p:spPr>
          <p:txBody>
            <a:bodyPr/>
            <a:lstStyle/>
            <a:p>
              <a:endParaRPr lang="ja-JP" altLang="en-US"/>
            </a:p>
          </p:txBody>
        </p:sp>
        <p:sp>
          <p:nvSpPr>
            <p:cNvPr id="130084" name="AutoShape 36"/>
            <p:cNvSpPr>
              <a:spLocks noChangeArrowheads="1"/>
            </p:cNvSpPr>
            <p:nvPr/>
          </p:nvSpPr>
          <p:spPr bwMode="auto">
            <a:xfrm>
              <a:off x="2064" y="2755"/>
              <a:ext cx="1776" cy="908"/>
            </a:xfrm>
            <a:prstGeom prst="roundRect">
              <a:avLst>
                <a:gd name="adj" fmla="val 16667"/>
              </a:avLst>
            </a:prstGeom>
            <a:solidFill>
              <a:srgbClr val="808000">
                <a:alpha val="10001"/>
              </a:srgbClr>
            </a:solidFill>
            <a:ln w="38100">
              <a:solidFill>
                <a:srgbClr val="808000"/>
              </a:solidFill>
              <a:round/>
              <a:headEnd/>
              <a:tailEnd/>
            </a:ln>
            <a:effectLst/>
          </p:spPr>
          <p:txBody>
            <a:bodyPr wrap="none" anchor="ctr"/>
            <a:lstStyle/>
            <a:p>
              <a:pPr algn="ctr"/>
              <a:r>
                <a:rPr lang="en-US" altLang="ja-JP" baseline="0"/>
                <a:t>Jet-Photon Conversion</a:t>
              </a:r>
            </a:p>
            <a:p>
              <a:pPr algn="ctr"/>
              <a:r>
                <a:rPr lang="en-US" altLang="ja-JP" baseline="0"/>
                <a:t>Jet-Bremsstrahlung (QGP) </a:t>
              </a:r>
            </a:p>
          </p:txBody>
        </p:sp>
        <p:sp>
          <p:nvSpPr>
            <p:cNvPr id="130088" name="Text Box 40"/>
            <p:cNvSpPr txBox="1">
              <a:spLocks noChangeArrowheads="1"/>
            </p:cNvSpPr>
            <p:nvPr/>
          </p:nvSpPr>
          <p:spPr bwMode="auto">
            <a:xfrm>
              <a:off x="2341" y="2755"/>
              <a:ext cx="1247" cy="288"/>
            </a:xfrm>
            <a:prstGeom prst="rect">
              <a:avLst/>
            </a:prstGeom>
            <a:noFill/>
            <a:ln w="9525">
              <a:noFill/>
              <a:miter lim="800000"/>
              <a:headEnd/>
              <a:tailEnd/>
            </a:ln>
            <a:effectLst/>
          </p:spPr>
          <p:txBody>
            <a:bodyPr>
              <a:spAutoFit/>
            </a:bodyPr>
            <a:lstStyle/>
            <a:p>
              <a:pPr>
                <a:spcBef>
                  <a:spcPct val="50000"/>
                </a:spcBef>
              </a:pPr>
              <a:r>
                <a:rPr lang="en-US" altLang="ja-JP" sz="2400" baseline="0" dirty="0" err="1"/>
                <a:t>Jet+Medium</a:t>
              </a:r>
              <a:endParaRPr lang="en-US" altLang="ja-JP" sz="2400" baseline="0" dirty="0"/>
            </a:p>
          </p:txBody>
        </p:sp>
        <p:sp>
          <p:nvSpPr>
            <p:cNvPr id="130177" name="Freeform 129"/>
            <p:cNvSpPr>
              <a:spLocks/>
            </p:cNvSpPr>
            <p:nvPr/>
          </p:nvSpPr>
          <p:spPr bwMode="auto">
            <a:xfrm rot="4601596">
              <a:off x="2525" y="2174"/>
              <a:ext cx="993" cy="57"/>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808000"/>
              </a:solidFill>
              <a:round/>
              <a:headEnd/>
              <a:tailEnd type="arrow" w="lg" len="lg"/>
            </a:ln>
            <a:effectLst/>
          </p:spPr>
          <p:txBody>
            <a:bodyPr/>
            <a:lstStyle/>
            <a:p>
              <a:endParaRPr lang="ja-JP" altLang="en-US"/>
            </a:p>
          </p:txBody>
        </p:sp>
        <p:sp>
          <p:nvSpPr>
            <p:cNvPr id="130178" name="Line 130"/>
            <p:cNvSpPr>
              <a:spLocks noChangeShapeType="1"/>
            </p:cNvSpPr>
            <p:nvPr/>
          </p:nvSpPr>
          <p:spPr bwMode="auto">
            <a:xfrm>
              <a:off x="2767" y="1593"/>
              <a:ext cx="113" cy="142"/>
            </a:xfrm>
            <a:prstGeom prst="line">
              <a:avLst/>
            </a:prstGeom>
            <a:noFill/>
            <a:ln w="38100">
              <a:solidFill>
                <a:srgbClr val="808000"/>
              </a:solidFill>
              <a:round/>
              <a:headEnd/>
              <a:tailEnd type="arrow" w="lg" len="lg"/>
            </a:ln>
            <a:effectLst/>
          </p:spPr>
          <p:txBody>
            <a:bodyPr/>
            <a:lstStyle/>
            <a:p>
              <a:endParaRPr lang="ja-JP" altLang="en-US"/>
            </a:p>
          </p:txBody>
        </p:sp>
      </p:grpSp>
      <p:grpSp>
        <p:nvGrpSpPr>
          <p:cNvPr id="16" name="Group 164"/>
          <p:cNvGrpSpPr>
            <a:grpSpLocks/>
          </p:cNvGrpSpPr>
          <p:nvPr/>
        </p:nvGrpSpPr>
        <p:grpSpPr bwMode="auto">
          <a:xfrm>
            <a:off x="304800" y="2528888"/>
            <a:ext cx="4230688" cy="3286125"/>
            <a:chOff x="192" y="1593"/>
            <a:chExt cx="2665" cy="2070"/>
          </a:xfrm>
        </p:grpSpPr>
        <p:sp>
          <p:nvSpPr>
            <p:cNvPr id="130078" name="Freeform 30"/>
            <p:cNvSpPr>
              <a:spLocks/>
            </p:cNvSpPr>
            <p:nvPr/>
          </p:nvSpPr>
          <p:spPr bwMode="auto">
            <a:xfrm rot="18987311" flipH="1">
              <a:off x="1416" y="2175"/>
              <a:ext cx="1441" cy="90"/>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FF0000"/>
              </a:solidFill>
              <a:round/>
              <a:headEnd/>
              <a:tailEnd type="arrow" w="lg" len="lg"/>
            </a:ln>
            <a:effectLst/>
          </p:spPr>
          <p:txBody>
            <a:bodyPr/>
            <a:lstStyle/>
            <a:p>
              <a:endParaRPr lang="ja-JP" altLang="en-US"/>
            </a:p>
          </p:txBody>
        </p:sp>
        <p:sp>
          <p:nvSpPr>
            <p:cNvPr id="130083" name="AutoShape 35"/>
            <p:cNvSpPr>
              <a:spLocks noChangeArrowheads="1"/>
            </p:cNvSpPr>
            <p:nvPr/>
          </p:nvSpPr>
          <p:spPr bwMode="auto">
            <a:xfrm>
              <a:off x="192" y="2755"/>
              <a:ext cx="1776" cy="908"/>
            </a:xfrm>
            <a:prstGeom prst="roundRect">
              <a:avLst>
                <a:gd name="adj" fmla="val 16667"/>
              </a:avLst>
            </a:prstGeom>
            <a:solidFill>
              <a:srgbClr val="FF0000">
                <a:alpha val="8000"/>
              </a:srgbClr>
            </a:solidFill>
            <a:ln w="38100">
              <a:solidFill>
                <a:srgbClr val="FF0000"/>
              </a:solidFill>
              <a:round/>
              <a:headEnd/>
              <a:tailEnd/>
            </a:ln>
            <a:effectLst/>
          </p:spPr>
          <p:txBody>
            <a:bodyPr wrap="none" anchor="ctr"/>
            <a:lstStyle/>
            <a:p>
              <a:pPr algn="ctr"/>
              <a:r>
                <a:rPr lang="en-US" altLang="ja-JP" baseline="0"/>
                <a:t>Thermal Photon (QGP)</a:t>
              </a:r>
            </a:p>
            <a:p>
              <a:pPr algn="ctr"/>
              <a:r>
                <a:rPr lang="en-US" altLang="ja-JP" baseline="0"/>
                <a:t>Thermal Photon (HG)</a:t>
              </a:r>
            </a:p>
          </p:txBody>
        </p:sp>
        <p:sp>
          <p:nvSpPr>
            <p:cNvPr id="130086" name="Text Box 38"/>
            <p:cNvSpPr txBox="1">
              <a:spLocks noChangeArrowheads="1"/>
            </p:cNvSpPr>
            <p:nvPr/>
          </p:nvSpPr>
          <p:spPr bwMode="auto">
            <a:xfrm>
              <a:off x="329" y="2722"/>
              <a:ext cx="1644" cy="288"/>
            </a:xfrm>
            <a:prstGeom prst="rect">
              <a:avLst/>
            </a:prstGeom>
            <a:noFill/>
            <a:ln w="9525">
              <a:noFill/>
              <a:miter lim="800000"/>
              <a:headEnd/>
              <a:tailEnd/>
            </a:ln>
            <a:effectLst/>
          </p:spPr>
          <p:txBody>
            <a:bodyPr>
              <a:spAutoFit/>
            </a:bodyPr>
            <a:lstStyle/>
            <a:p>
              <a:pPr>
                <a:spcBef>
                  <a:spcPct val="50000"/>
                </a:spcBef>
              </a:pPr>
              <a:r>
                <a:rPr lang="en-US" altLang="ja-JP" sz="2400" baseline="0"/>
                <a:t>Thermal Photon</a:t>
              </a:r>
            </a:p>
          </p:txBody>
        </p:sp>
        <p:sp>
          <p:nvSpPr>
            <p:cNvPr id="130179" name="Freeform 131"/>
            <p:cNvSpPr>
              <a:spLocks/>
            </p:cNvSpPr>
            <p:nvPr/>
          </p:nvSpPr>
          <p:spPr bwMode="auto">
            <a:xfrm rot="5163832">
              <a:off x="163" y="2070"/>
              <a:ext cx="1096" cy="142"/>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FF0000"/>
              </a:solidFill>
              <a:round/>
              <a:headEnd/>
              <a:tailEnd type="arrow" w="lg" len="lg"/>
            </a:ln>
            <a:effectLst/>
          </p:spPr>
          <p:txBody>
            <a:bodyPr/>
            <a:lstStyle/>
            <a:p>
              <a:endParaRPr lang="ja-JP" altLang="en-US"/>
            </a:p>
          </p:txBody>
        </p:sp>
        <p:sp>
          <p:nvSpPr>
            <p:cNvPr id="130180" name="Freeform 132"/>
            <p:cNvSpPr>
              <a:spLocks/>
            </p:cNvSpPr>
            <p:nvPr/>
          </p:nvSpPr>
          <p:spPr bwMode="auto">
            <a:xfrm rot="6517267">
              <a:off x="1042" y="2183"/>
              <a:ext cx="1096" cy="142"/>
            </a:xfrm>
            <a:custGeom>
              <a:avLst/>
              <a:gdLst/>
              <a:ahLst/>
              <a:cxnLst>
                <a:cxn ang="0">
                  <a:pos x="0" y="293"/>
                </a:cxn>
                <a:cxn ang="0">
                  <a:pos x="255" y="38"/>
                </a:cxn>
                <a:cxn ang="0">
                  <a:pos x="482" y="520"/>
                </a:cxn>
                <a:cxn ang="0">
                  <a:pos x="709" y="38"/>
                </a:cxn>
                <a:cxn ang="0">
                  <a:pos x="936" y="520"/>
                </a:cxn>
                <a:cxn ang="0">
                  <a:pos x="1134" y="38"/>
                </a:cxn>
                <a:cxn ang="0">
                  <a:pos x="1389" y="520"/>
                </a:cxn>
                <a:cxn ang="0">
                  <a:pos x="1588" y="38"/>
                </a:cxn>
                <a:cxn ang="0">
                  <a:pos x="1843" y="492"/>
                </a:cxn>
                <a:cxn ang="0">
                  <a:pos x="2041" y="66"/>
                </a:cxn>
                <a:cxn ang="0">
                  <a:pos x="2296" y="520"/>
                </a:cxn>
                <a:cxn ang="0">
                  <a:pos x="2523" y="38"/>
                </a:cxn>
                <a:cxn ang="0">
                  <a:pos x="2750" y="520"/>
                </a:cxn>
                <a:cxn ang="0">
                  <a:pos x="2977" y="66"/>
                </a:cxn>
                <a:cxn ang="0">
                  <a:pos x="3204" y="520"/>
                </a:cxn>
                <a:cxn ang="0">
                  <a:pos x="3402" y="66"/>
                </a:cxn>
                <a:cxn ang="0">
                  <a:pos x="3629" y="520"/>
                </a:cxn>
                <a:cxn ang="0">
                  <a:pos x="3856" y="66"/>
                </a:cxn>
                <a:cxn ang="0">
                  <a:pos x="4111" y="520"/>
                </a:cxn>
                <a:cxn ang="0">
                  <a:pos x="4224" y="265"/>
                </a:cxn>
                <a:cxn ang="0">
                  <a:pos x="4366" y="237"/>
                </a:cxn>
                <a:cxn ang="0">
                  <a:pos x="4820" y="237"/>
                </a:cxn>
              </a:cxnLst>
              <a:rect l="0" t="0" r="r" b="b"/>
              <a:pathLst>
                <a:path w="4820" h="553">
                  <a:moveTo>
                    <a:pt x="0" y="293"/>
                  </a:moveTo>
                  <a:cubicBezTo>
                    <a:pt x="87" y="146"/>
                    <a:pt x="175" y="0"/>
                    <a:pt x="255" y="38"/>
                  </a:cubicBezTo>
                  <a:cubicBezTo>
                    <a:pt x="335" y="76"/>
                    <a:pt x="406" y="520"/>
                    <a:pt x="482" y="520"/>
                  </a:cubicBezTo>
                  <a:cubicBezTo>
                    <a:pt x="558" y="520"/>
                    <a:pt x="633" y="38"/>
                    <a:pt x="709" y="38"/>
                  </a:cubicBezTo>
                  <a:cubicBezTo>
                    <a:pt x="785" y="38"/>
                    <a:pt x="865" y="520"/>
                    <a:pt x="936" y="520"/>
                  </a:cubicBezTo>
                  <a:cubicBezTo>
                    <a:pt x="1007" y="520"/>
                    <a:pt x="1059" y="38"/>
                    <a:pt x="1134" y="38"/>
                  </a:cubicBezTo>
                  <a:cubicBezTo>
                    <a:pt x="1209" y="38"/>
                    <a:pt x="1313" y="520"/>
                    <a:pt x="1389" y="520"/>
                  </a:cubicBezTo>
                  <a:cubicBezTo>
                    <a:pt x="1465" y="520"/>
                    <a:pt x="1512" y="43"/>
                    <a:pt x="1588" y="38"/>
                  </a:cubicBezTo>
                  <a:cubicBezTo>
                    <a:pt x="1664" y="33"/>
                    <a:pt x="1768" y="487"/>
                    <a:pt x="1843" y="492"/>
                  </a:cubicBezTo>
                  <a:cubicBezTo>
                    <a:pt x="1918" y="497"/>
                    <a:pt x="1966" y="61"/>
                    <a:pt x="2041" y="66"/>
                  </a:cubicBezTo>
                  <a:cubicBezTo>
                    <a:pt x="2116" y="71"/>
                    <a:pt x="2216" y="525"/>
                    <a:pt x="2296" y="520"/>
                  </a:cubicBezTo>
                  <a:cubicBezTo>
                    <a:pt x="2376" y="515"/>
                    <a:pt x="2447" y="38"/>
                    <a:pt x="2523" y="38"/>
                  </a:cubicBezTo>
                  <a:cubicBezTo>
                    <a:pt x="2599" y="38"/>
                    <a:pt x="2674" y="515"/>
                    <a:pt x="2750" y="520"/>
                  </a:cubicBezTo>
                  <a:cubicBezTo>
                    <a:pt x="2826" y="525"/>
                    <a:pt x="2901" y="66"/>
                    <a:pt x="2977" y="66"/>
                  </a:cubicBezTo>
                  <a:cubicBezTo>
                    <a:pt x="3053" y="66"/>
                    <a:pt x="3133" y="520"/>
                    <a:pt x="3204" y="520"/>
                  </a:cubicBezTo>
                  <a:cubicBezTo>
                    <a:pt x="3275" y="520"/>
                    <a:pt x="3331" y="66"/>
                    <a:pt x="3402" y="66"/>
                  </a:cubicBezTo>
                  <a:cubicBezTo>
                    <a:pt x="3473" y="66"/>
                    <a:pt x="3553" y="520"/>
                    <a:pt x="3629" y="520"/>
                  </a:cubicBezTo>
                  <a:cubicBezTo>
                    <a:pt x="3705" y="520"/>
                    <a:pt x="3776" y="66"/>
                    <a:pt x="3856" y="66"/>
                  </a:cubicBezTo>
                  <a:cubicBezTo>
                    <a:pt x="3936" y="66"/>
                    <a:pt x="4050" y="487"/>
                    <a:pt x="4111" y="520"/>
                  </a:cubicBezTo>
                  <a:cubicBezTo>
                    <a:pt x="4172" y="553"/>
                    <a:pt x="4182" y="312"/>
                    <a:pt x="4224" y="265"/>
                  </a:cubicBezTo>
                  <a:cubicBezTo>
                    <a:pt x="4266" y="218"/>
                    <a:pt x="4267" y="242"/>
                    <a:pt x="4366" y="237"/>
                  </a:cubicBezTo>
                  <a:cubicBezTo>
                    <a:pt x="4465" y="232"/>
                    <a:pt x="4642" y="234"/>
                    <a:pt x="4820" y="237"/>
                  </a:cubicBezTo>
                </a:path>
              </a:pathLst>
            </a:custGeom>
            <a:noFill/>
            <a:ln w="38100">
              <a:solidFill>
                <a:srgbClr val="FF0000"/>
              </a:solidFill>
              <a:round/>
              <a:headEnd/>
              <a:tailEnd type="arrow" w="lg" len="lg"/>
            </a:ln>
            <a:effectLst/>
          </p:spPr>
          <p:txBody>
            <a:bodyPr/>
            <a:lstStyle/>
            <a:p>
              <a:endParaRPr lang="ja-JP" altLang="en-US"/>
            </a:p>
          </p:txBody>
        </p:sp>
      </p:grpSp>
      <p:sp>
        <p:nvSpPr>
          <p:cNvPr id="55" name="フッター プレースホルダ 54"/>
          <p:cNvSpPr>
            <a:spLocks noGrp="1"/>
          </p:cNvSpPr>
          <p:nvPr>
            <p:ph type="ftr" sz="quarter" idx="11"/>
          </p:nvPr>
        </p:nvSpPr>
        <p:spPr>
          <a:xfrm>
            <a:off x="5857884" y="0"/>
            <a:ext cx="2143140" cy="457200"/>
          </a:xfrm>
        </p:spPr>
        <p:txBody>
          <a:bodyPr/>
          <a:lstStyle/>
          <a:p>
            <a:r>
              <a:rPr kumimoji="1" lang="en-US" altLang="ja-JP" dirty="0" smtClean="0"/>
              <a:t>Heavy Ion Pub 2009/11/20 </a:t>
            </a:r>
            <a:r>
              <a:rPr kumimoji="1" lang="en-US" altLang="ja-JP" dirty="0" err="1" smtClean="0"/>
              <a:t>H.Torii</a:t>
            </a:r>
            <a:endParaRPr kumimoji="1"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 4"/>
          <p:cNvSpPr>
            <a:spLocks noGrp="1"/>
          </p:cNvSpPr>
          <p:nvPr>
            <p:ph type="sldNum" sz="quarter" idx="12"/>
          </p:nvPr>
        </p:nvSpPr>
        <p:spPr/>
        <p:txBody>
          <a:bodyPr/>
          <a:lstStyle/>
          <a:p>
            <a:fld id="{708FF555-1729-49AB-AE4A-523111C5AC7C}" type="slidenum">
              <a:rPr lang="en-US" altLang="ja-JP"/>
              <a:pPr/>
              <a:t>6</a:t>
            </a:fld>
            <a:endParaRPr lang="en-US" altLang="ja-JP"/>
          </a:p>
        </p:txBody>
      </p:sp>
      <p:pic>
        <p:nvPicPr>
          <p:cNvPr id="85049" name="Picture 57" descr="spectrum"/>
          <p:cNvPicPr>
            <a:picLocks noChangeAspect="1" noChangeArrowheads="1"/>
          </p:cNvPicPr>
          <p:nvPr/>
        </p:nvPicPr>
        <p:blipFill>
          <a:blip r:embed="rId4" cstate="print"/>
          <a:srcRect/>
          <a:stretch>
            <a:fillRect/>
          </a:stretch>
        </p:blipFill>
        <p:spPr bwMode="auto">
          <a:xfrm>
            <a:off x="2592388" y="730250"/>
            <a:ext cx="4005262" cy="3732213"/>
          </a:xfrm>
          <a:prstGeom prst="rect">
            <a:avLst/>
          </a:prstGeom>
          <a:noFill/>
        </p:spPr>
      </p:pic>
      <p:grpSp>
        <p:nvGrpSpPr>
          <p:cNvPr id="2" name="Group 60"/>
          <p:cNvGrpSpPr>
            <a:grpSpLocks/>
          </p:cNvGrpSpPr>
          <p:nvPr/>
        </p:nvGrpSpPr>
        <p:grpSpPr bwMode="auto">
          <a:xfrm>
            <a:off x="212726" y="728663"/>
            <a:ext cx="8724900" cy="6100763"/>
            <a:chOff x="134" y="459"/>
            <a:chExt cx="5496" cy="3843"/>
          </a:xfrm>
        </p:grpSpPr>
        <p:pic>
          <p:nvPicPr>
            <p:cNvPr id="85050" name="Picture 58" descr="spectrum_decayphoton"/>
            <p:cNvPicPr>
              <a:picLocks noChangeAspect="1" noChangeArrowheads="1"/>
            </p:cNvPicPr>
            <p:nvPr/>
          </p:nvPicPr>
          <p:blipFill>
            <a:blip r:embed="rId5" cstate="print"/>
            <a:srcRect/>
            <a:stretch>
              <a:fillRect/>
            </a:stretch>
          </p:blipFill>
          <p:spPr bwMode="auto">
            <a:xfrm>
              <a:off x="1633" y="459"/>
              <a:ext cx="2523" cy="2351"/>
            </a:xfrm>
            <a:prstGeom prst="rect">
              <a:avLst/>
            </a:prstGeom>
            <a:noFill/>
          </p:spPr>
        </p:pic>
        <p:sp>
          <p:nvSpPr>
            <p:cNvPr id="85000" name="Text Box 8"/>
            <p:cNvSpPr txBox="1">
              <a:spLocks noChangeArrowheads="1"/>
            </p:cNvSpPr>
            <p:nvPr/>
          </p:nvSpPr>
          <p:spPr bwMode="auto">
            <a:xfrm>
              <a:off x="2625" y="941"/>
              <a:ext cx="1010" cy="228"/>
            </a:xfrm>
            <a:prstGeom prst="rect">
              <a:avLst/>
            </a:prstGeom>
            <a:noFill/>
            <a:ln w="25400" algn="ctr">
              <a:solidFill>
                <a:srgbClr val="008000"/>
              </a:solidFill>
              <a:miter lim="800000"/>
              <a:headEnd/>
              <a:tailEnd/>
            </a:ln>
            <a:effectLst/>
          </p:spPr>
          <p:txBody>
            <a:bodyPr lIns="90000" tIns="46800" rIns="90000" bIns="46800">
              <a:spAutoFit/>
            </a:bodyPr>
            <a:lstStyle/>
            <a:p>
              <a:pPr algn="ctr"/>
              <a:r>
                <a:rPr kumimoji="0" lang="en-US" altLang="ja-JP" sz="1600" baseline="0">
                  <a:solidFill>
                    <a:srgbClr val="339933"/>
                  </a:solidFill>
                </a:rPr>
                <a:t>Decay photons</a:t>
              </a:r>
            </a:p>
          </p:txBody>
        </p:sp>
        <p:sp>
          <p:nvSpPr>
            <p:cNvPr id="85037" name="AutoShape 45"/>
            <p:cNvSpPr>
              <a:spLocks noChangeArrowheads="1"/>
            </p:cNvSpPr>
            <p:nvPr/>
          </p:nvSpPr>
          <p:spPr bwMode="auto">
            <a:xfrm>
              <a:off x="215" y="3719"/>
              <a:ext cx="5415" cy="283"/>
            </a:xfrm>
            <a:prstGeom prst="roundRect">
              <a:avLst>
                <a:gd name="adj" fmla="val 16667"/>
              </a:avLst>
            </a:prstGeom>
            <a:solidFill>
              <a:srgbClr val="00FF00">
                <a:alpha val="34000"/>
              </a:srgbClr>
            </a:solidFill>
            <a:ln w="38100">
              <a:solidFill>
                <a:srgbClr val="00FF00"/>
              </a:solidFill>
              <a:round/>
              <a:headEnd/>
              <a:tailEnd/>
            </a:ln>
            <a:effectLst/>
          </p:spPr>
          <p:txBody>
            <a:bodyPr wrap="none" anchor="ctr"/>
            <a:lstStyle/>
            <a:p>
              <a:pPr algn="ctr"/>
              <a:r>
                <a:rPr lang="en-US" altLang="ja-JP" sz="2400" baseline="0" dirty="0"/>
                <a:t>+ </a:t>
              </a:r>
              <a:r>
                <a:rPr lang="en-US" altLang="ja-JP" sz="2400" baseline="0" dirty="0" smtClean="0"/>
                <a:t>photons </a:t>
              </a:r>
              <a:r>
                <a:rPr lang="en-US" altLang="ja-JP" sz="2400" dirty="0" smtClean="0"/>
                <a:t>from </a:t>
              </a:r>
              <a:r>
                <a:rPr lang="en-US" altLang="ja-JP" sz="2400" dirty="0" err="1" smtClean="0"/>
                <a:t>hadron</a:t>
              </a:r>
              <a:r>
                <a:rPr lang="en-US" altLang="ja-JP" sz="2400" dirty="0" smtClean="0"/>
                <a:t> decay</a:t>
              </a:r>
              <a:endParaRPr lang="en-US" altLang="ja-JP" sz="2400" baseline="0" dirty="0"/>
            </a:p>
          </p:txBody>
        </p:sp>
        <p:sp>
          <p:nvSpPr>
            <p:cNvPr id="85038" name="Rectangle 46"/>
            <p:cNvSpPr>
              <a:spLocks noChangeArrowheads="1"/>
            </p:cNvSpPr>
            <p:nvPr/>
          </p:nvSpPr>
          <p:spPr bwMode="auto">
            <a:xfrm>
              <a:off x="134" y="4050"/>
              <a:ext cx="5491" cy="252"/>
            </a:xfrm>
            <a:prstGeom prst="rect">
              <a:avLst/>
            </a:prstGeom>
            <a:solidFill>
              <a:srgbClr val="92D050">
                <a:alpha val="65000"/>
              </a:srgbClr>
            </a:solidFill>
            <a:ln w="31750">
              <a:solidFill>
                <a:srgbClr val="008E40"/>
              </a:solidFill>
              <a:miter lim="800000"/>
              <a:headEnd/>
              <a:tailEnd/>
            </a:ln>
            <a:effectLst/>
          </p:spPr>
          <p:txBody>
            <a:bodyPr wrap="none">
              <a:spAutoFit/>
            </a:bodyPr>
            <a:lstStyle/>
            <a:p>
              <a:r>
                <a:rPr lang="en-US" altLang="ja-JP" sz="2000" dirty="0" smtClean="0"/>
                <a:t>Photons are collective probes for various expansion stages of the hot matter</a:t>
              </a:r>
              <a:endParaRPr lang="en-US" altLang="ja-JP" sz="2000" baseline="0" dirty="0"/>
            </a:p>
          </p:txBody>
        </p:sp>
      </p:grpSp>
      <p:sp>
        <p:nvSpPr>
          <p:cNvPr id="85011" name="Rectangle 19"/>
          <p:cNvSpPr>
            <a:spLocks noGrp="1" noChangeArrowheads="1"/>
          </p:cNvSpPr>
          <p:nvPr>
            <p:ph type="title"/>
          </p:nvPr>
        </p:nvSpPr>
        <p:spPr>
          <a:xfrm>
            <a:off x="357158" y="285728"/>
            <a:ext cx="8229600" cy="785818"/>
          </a:xfrm>
        </p:spPr>
        <p:txBody>
          <a:bodyPr/>
          <a:lstStyle/>
          <a:p>
            <a:r>
              <a:rPr lang="en-US" altLang="ja-JP" sz="4000" dirty="0"/>
              <a:t>Schematic Spectrum in A+A</a:t>
            </a:r>
          </a:p>
        </p:txBody>
      </p:sp>
      <p:sp>
        <p:nvSpPr>
          <p:cNvPr id="85033" name="AutoShape 41"/>
          <p:cNvSpPr>
            <a:spLocks noChangeArrowheads="1"/>
          </p:cNvSpPr>
          <p:nvPr/>
        </p:nvSpPr>
        <p:spPr bwMode="auto">
          <a:xfrm>
            <a:off x="304800" y="4373563"/>
            <a:ext cx="2819400" cy="1441450"/>
          </a:xfrm>
          <a:prstGeom prst="roundRect">
            <a:avLst>
              <a:gd name="adj" fmla="val 16667"/>
            </a:avLst>
          </a:prstGeom>
          <a:solidFill>
            <a:srgbClr val="FF0000">
              <a:alpha val="8000"/>
            </a:srgbClr>
          </a:solidFill>
          <a:ln w="38100">
            <a:solidFill>
              <a:srgbClr val="FF0000"/>
            </a:solidFill>
            <a:round/>
            <a:headEnd/>
            <a:tailEnd/>
          </a:ln>
          <a:effectLst/>
        </p:spPr>
        <p:txBody>
          <a:bodyPr wrap="none" anchor="ctr"/>
          <a:lstStyle/>
          <a:p>
            <a:pPr algn="ctr"/>
            <a:r>
              <a:rPr lang="en-US" altLang="ja-JP" baseline="0"/>
              <a:t>Thermal Photon (QGP)</a:t>
            </a:r>
          </a:p>
          <a:p>
            <a:pPr algn="ctr"/>
            <a:r>
              <a:rPr lang="en-US" altLang="ja-JP" baseline="0"/>
              <a:t>Thermal Photon (HG)</a:t>
            </a:r>
          </a:p>
        </p:txBody>
      </p:sp>
      <p:sp>
        <p:nvSpPr>
          <p:cNvPr id="85034" name="AutoShape 42"/>
          <p:cNvSpPr>
            <a:spLocks noChangeArrowheads="1"/>
          </p:cNvSpPr>
          <p:nvPr/>
        </p:nvSpPr>
        <p:spPr bwMode="auto">
          <a:xfrm>
            <a:off x="3276600" y="4373563"/>
            <a:ext cx="2819400" cy="1441450"/>
          </a:xfrm>
          <a:prstGeom prst="roundRect">
            <a:avLst>
              <a:gd name="adj" fmla="val 16667"/>
            </a:avLst>
          </a:prstGeom>
          <a:solidFill>
            <a:srgbClr val="808000">
              <a:alpha val="10001"/>
            </a:srgbClr>
          </a:solidFill>
          <a:ln w="38100">
            <a:solidFill>
              <a:srgbClr val="808000"/>
            </a:solidFill>
            <a:round/>
            <a:headEnd/>
            <a:tailEnd/>
          </a:ln>
          <a:effectLst/>
        </p:spPr>
        <p:txBody>
          <a:bodyPr wrap="none" anchor="ctr"/>
          <a:lstStyle/>
          <a:p>
            <a:pPr algn="ctr"/>
            <a:r>
              <a:rPr lang="en-US" altLang="ja-JP" baseline="0"/>
              <a:t>Jet-Photon Conversion</a:t>
            </a:r>
          </a:p>
          <a:p>
            <a:pPr algn="ctr"/>
            <a:r>
              <a:rPr lang="en-US" altLang="ja-JP" baseline="0"/>
              <a:t>Jet-Bremsstrahlung (QGP) </a:t>
            </a:r>
          </a:p>
        </p:txBody>
      </p:sp>
      <p:sp>
        <p:nvSpPr>
          <p:cNvPr id="85036" name="Text Box 44"/>
          <p:cNvSpPr txBox="1">
            <a:spLocks noChangeArrowheads="1"/>
          </p:cNvSpPr>
          <p:nvPr/>
        </p:nvSpPr>
        <p:spPr bwMode="auto">
          <a:xfrm>
            <a:off x="522288" y="4321175"/>
            <a:ext cx="2609850" cy="457200"/>
          </a:xfrm>
          <a:prstGeom prst="rect">
            <a:avLst/>
          </a:prstGeom>
          <a:noFill/>
          <a:ln w="9525">
            <a:noFill/>
            <a:miter lim="800000"/>
            <a:headEnd/>
            <a:tailEnd/>
          </a:ln>
          <a:effectLst/>
        </p:spPr>
        <p:txBody>
          <a:bodyPr>
            <a:spAutoFit/>
          </a:bodyPr>
          <a:lstStyle/>
          <a:p>
            <a:pPr>
              <a:spcBef>
                <a:spcPct val="50000"/>
              </a:spcBef>
            </a:pPr>
            <a:r>
              <a:rPr lang="en-US" altLang="ja-JP" sz="2400" baseline="0"/>
              <a:t>Thermal Photon</a:t>
            </a:r>
          </a:p>
        </p:txBody>
      </p:sp>
      <p:grpSp>
        <p:nvGrpSpPr>
          <p:cNvPr id="3" name="Group 47"/>
          <p:cNvGrpSpPr>
            <a:grpSpLocks/>
          </p:cNvGrpSpPr>
          <p:nvPr/>
        </p:nvGrpSpPr>
        <p:grpSpPr bwMode="auto">
          <a:xfrm>
            <a:off x="1285875" y="3249613"/>
            <a:ext cx="1687513" cy="438150"/>
            <a:chOff x="3485" y="3252"/>
            <a:chExt cx="1063" cy="276"/>
          </a:xfrm>
        </p:grpSpPr>
        <p:graphicFrame>
          <p:nvGraphicFramePr>
            <p:cNvPr id="85040" name="Object 48"/>
            <p:cNvGraphicFramePr>
              <a:graphicFrameLocks noChangeAspect="1"/>
            </p:cNvGraphicFramePr>
            <p:nvPr/>
          </p:nvGraphicFramePr>
          <p:xfrm>
            <a:off x="4072" y="3252"/>
            <a:ext cx="476" cy="271"/>
          </p:xfrm>
          <a:graphic>
            <a:graphicData uri="http://schemas.openxmlformats.org/presentationml/2006/ole">
              <p:oleObj spid="_x0000_s21507" name="Formel" r:id="rId6" imgW="380880" imgH="215640" progId="">
                <p:embed/>
              </p:oleObj>
            </a:graphicData>
          </a:graphic>
        </p:graphicFrame>
        <p:sp>
          <p:nvSpPr>
            <p:cNvPr id="85041" name="Text Box 49"/>
            <p:cNvSpPr txBox="1">
              <a:spLocks noChangeArrowheads="1"/>
            </p:cNvSpPr>
            <p:nvPr/>
          </p:nvSpPr>
          <p:spPr bwMode="auto">
            <a:xfrm>
              <a:off x="3485" y="3316"/>
              <a:ext cx="577" cy="212"/>
            </a:xfrm>
            <a:prstGeom prst="rect">
              <a:avLst/>
            </a:prstGeom>
            <a:noFill/>
            <a:ln w="25400" algn="ctr">
              <a:noFill/>
              <a:miter lim="800000"/>
              <a:headEnd/>
              <a:tailEnd/>
            </a:ln>
            <a:effectLst/>
          </p:spPr>
          <p:txBody>
            <a:bodyPr wrap="none" lIns="90000" tIns="46800" rIns="90000" bIns="46800">
              <a:spAutoFit/>
            </a:bodyPr>
            <a:lstStyle/>
            <a:p>
              <a:pPr algn="ctr"/>
              <a:r>
                <a:rPr kumimoji="0" lang="de-DE" sz="1600" baseline="0">
                  <a:solidFill>
                    <a:srgbClr val="CC0000"/>
                  </a:solidFill>
                </a:rPr>
                <a:t>thermal:</a:t>
              </a:r>
              <a:endParaRPr kumimoji="0" lang="en-US" altLang="ja-JP" sz="1600" baseline="0">
                <a:solidFill>
                  <a:srgbClr val="CC0000"/>
                </a:solidFill>
              </a:endParaRPr>
            </a:p>
          </p:txBody>
        </p:sp>
      </p:grpSp>
      <p:grpSp>
        <p:nvGrpSpPr>
          <p:cNvPr id="4" name="Group 50"/>
          <p:cNvGrpSpPr>
            <a:grpSpLocks/>
          </p:cNvGrpSpPr>
          <p:nvPr/>
        </p:nvGrpSpPr>
        <p:grpSpPr bwMode="auto">
          <a:xfrm>
            <a:off x="6237288" y="3338513"/>
            <a:ext cx="923925" cy="584200"/>
            <a:chOff x="2469" y="3257"/>
            <a:chExt cx="576" cy="335"/>
          </a:xfrm>
        </p:grpSpPr>
        <p:graphicFrame>
          <p:nvGraphicFramePr>
            <p:cNvPr id="85043" name="Object 51"/>
            <p:cNvGraphicFramePr>
              <a:graphicFrameLocks noChangeAspect="1"/>
            </p:cNvGraphicFramePr>
            <p:nvPr/>
          </p:nvGraphicFramePr>
          <p:xfrm>
            <a:off x="2843" y="3257"/>
            <a:ext cx="202" cy="335"/>
          </p:xfrm>
          <a:graphic>
            <a:graphicData uri="http://schemas.openxmlformats.org/presentationml/2006/ole">
              <p:oleObj spid="_x0000_s21506" name="数式" r:id="rId7" imgW="228600" imgH="393480" progId="Equation.3">
                <p:embed/>
              </p:oleObj>
            </a:graphicData>
          </a:graphic>
        </p:graphicFrame>
        <p:sp>
          <p:nvSpPr>
            <p:cNvPr id="85044" name="Text Box 52"/>
            <p:cNvSpPr txBox="1">
              <a:spLocks noChangeArrowheads="1"/>
            </p:cNvSpPr>
            <p:nvPr/>
          </p:nvSpPr>
          <p:spPr bwMode="auto">
            <a:xfrm>
              <a:off x="2469" y="3297"/>
              <a:ext cx="411" cy="193"/>
            </a:xfrm>
            <a:prstGeom prst="rect">
              <a:avLst/>
            </a:prstGeom>
            <a:noFill/>
            <a:ln w="25400" algn="ctr">
              <a:noFill/>
              <a:miter lim="800000"/>
              <a:headEnd/>
              <a:tailEnd/>
            </a:ln>
            <a:effectLst/>
          </p:spPr>
          <p:txBody>
            <a:bodyPr lIns="90000" tIns="46800" rIns="90000" bIns="46800">
              <a:spAutoFit/>
            </a:bodyPr>
            <a:lstStyle/>
            <a:p>
              <a:r>
                <a:rPr kumimoji="0" lang="en-US" altLang="ja-JP" sz="1600" baseline="0">
                  <a:solidFill>
                    <a:srgbClr val="0066FF"/>
                  </a:solidFill>
                </a:rPr>
                <a:t>hard:</a:t>
              </a:r>
            </a:p>
          </p:txBody>
        </p:sp>
      </p:grpSp>
      <p:sp>
        <p:nvSpPr>
          <p:cNvPr id="85047" name="Text Box 55"/>
          <p:cNvSpPr txBox="1">
            <a:spLocks noChangeArrowheads="1"/>
          </p:cNvSpPr>
          <p:nvPr/>
        </p:nvSpPr>
        <p:spPr bwMode="auto">
          <a:xfrm>
            <a:off x="3716338" y="4373563"/>
            <a:ext cx="1979612" cy="457200"/>
          </a:xfrm>
          <a:prstGeom prst="rect">
            <a:avLst/>
          </a:prstGeom>
          <a:noFill/>
          <a:ln w="9525">
            <a:noFill/>
            <a:miter lim="800000"/>
            <a:headEnd/>
            <a:tailEnd/>
          </a:ln>
          <a:effectLst/>
        </p:spPr>
        <p:txBody>
          <a:bodyPr>
            <a:spAutoFit/>
          </a:bodyPr>
          <a:lstStyle/>
          <a:p>
            <a:pPr>
              <a:spcBef>
                <a:spcPct val="50000"/>
              </a:spcBef>
            </a:pPr>
            <a:r>
              <a:rPr lang="en-US" altLang="ja-JP" sz="2400" baseline="0"/>
              <a:t>Jet+Medium</a:t>
            </a:r>
          </a:p>
        </p:txBody>
      </p:sp>
      <p:sp>
        <p:nvSpPr>
          <p:cNvPr id="85055" name="AutoShape 63"/>
          <p:cNvSpPr>
            <a:spLocks noChangeArrowheads="1"/>
          </p:cNvSpPr>
          <p:nvPr/>
        </p:nvSpPr>
        <p:spPr bwMode="auto">
          <a:xfrm>
            <a:off x="6248400" y="4373563"/>
            <a:ext cx="2819400" cy="1441450"/>
          </a:xfrm>
          <a:prstGeom prst="roundRect">
            <a:avLst>
              <a:gd name="adj" fmla="val 16667"/>
            </a:avLst>
          </a:prstGeom>
          <a:solidFill>
            <a:srgbClr val="0000FF">
              <a:alpha val="9000"/>
            </a:srgbClr>
          </a:solidFill>
          <a:ln w="38100">
            <a:solidFill>
              <a:srgbClr val="0000FF"/>
            </a:solidFill>
            <a:round/>
            <a:headEnd/>
            <a:tailEnd/>
          </a:ln>
          <a:effectLst/>
        </p:spPr>
        <p:txBody>
          <a:bodyPr wrap="none" anchor="ctr"/>
          <a:lstStyle/>
          <a:p>
            <a:pPr algn="ctr"/>
            <a:r>
              <a:rPr lang="en-US" altLang="ja-JP" baseline="0"/>
              <a:t>Compton/Annihillation</a:t>
            </a:r>
          </a:p>
          <a:p>
            <a:pPr algn="ctr"/>
            <a:r>
              <a:rPr lang="en-US" altLang="ja-JP" baseline="0"/>
              <a:t>Fragmentation</a:t>
            </a:r>
          </a:p>
        </p:txBody>
      </p:sp>
      <p:sp>
        <p:nvSpPr>
          <p:cNvPr id="85056" name="Text Box 64"/>
          <p:cNvSpPr txBox="1">
            <a:spLocks noChangeArrowheads="1"/>
          </p:cNvSpPr>
          <p:nvPr/>
        </p:nvSpPr>
        <p:spPr bwMode="auto">
          <a:xfrm>
            <a:off x="6551613" y="4373563"/>
            <a:ext cx="2341562" cy="457200"/>
          </a:xfrm>
          <a:prstGeom prst="rect">
            <a:avLst/>
          </a:prstGeom>
          <a:noFill/>
          <a:ln w="9525">
            <a:noFill/>
            <a:miter lim="800000"/>
            <a:headEnd/>
            <a:tailEnd/>
          </a:ln>
          <a:effectLst/>
        </p:spPr>
        <p:txBody>
          <a:bodyPr>
            <a:spAutoFit/>
          </a:bodyPr>
          <a:lstStyle/>
          <a:p>
            <a:pPr>
              <a:spcBef>
                <a:spcPct val="50000"/>
              </a:spcBef>
            </a:pPr>
            <a:r>
              <a:rPr lang="en-US" altLang="ja-JP" sz="2400" baseline="0"/>
              <a:t>Prompt Photon</a:t>
            </a:r>
          </a:p>
        </p:txBody>
      </p:sp>
      <p:sp>
        <p:nvSpPr>
          <p:cNvPr id="85046" name="AutoShape 54"/>
          <p:cNvSpPr>
            <a:spLocks noChangeArrowheads="1"/>
          </p:cNvSpPr>
          <p:nvPr/>
        </p:nvSpPr>
        <p:spPr bwMode="auto">
          <a:xfrm>
            <a:off x="836613" y="5319713"/>
            <a:ext cx="7335837" cy="495300"/>
          </a:xfrm>
          <a:prstGeom prst="leftArrow">
            <a:avLst>
              <a:gd name="adj1" fmla="val 50000"/>
              <a:gd name="adj2" fmla="val 370272"/>
            </a:avLst>
          </a:prstGeom>
          <a:gradFill rotWithShape="1">
            <a:gsLst>
              <a:gs pos="0">
                <a:srgbClr val="FF0000"/>
              </a:gs>
              <a:gs pos="100000">
                <a:schemeClr val="accent2"/>
              </a:gs>
            </a:gsLst>
            <a:lin ang="0" scaled="1"/>
          </a:gradFill>
          <a:ln w="9525">
            <a:noFill/>
            <a:miter lim="800000"/>
            <a:headEnd/>
            <a:tailEnd/>
          </a:ln>
          <a:effectLst/>
        </p:spPr>
        <p:txBody>
          <a:bodyPr wrap="none" anchor="ctr"/>
          <a:lstStyle/>
          <a:p>
            <a:endParaRPr lang="ja-JP" altLang="en-US"/>
          </a:p>
        </p:txBody>
      </p:sp>
      <p:sp>
        <p:nvSpPr>
          <p:cNvPr id="24" name="テキスト ボックス 23"/>
          <p:cNvSpPr txBox="1"/>
          <p:nvPr/>
        </p:nvSpPr>
        <p:spPr>
          <a:xfrm>
            <a:off x="4000496" y="3857628"/>
            <a:ext cx="1000132" cy="276999"/>
          </a:xfrm>
          <a:prstGeom prst="rect">
            <a:avLst/>
          </a:prstGeom>
          <a:noFill/>
        </p:spPr>
        <p:txBody>
          <a:bodyPr wrap="square" rtlCol="0">
            <a:spAutoFit/>
          </a:bodyPr>
          <a:lstStyle/>
          <a:p>
            <a:r>
              <a:rPr kumimoji="1" lang="en-US" altLang="ja-JP" sz="1200" dirty="0" smtClean="0"/>
              <a:t>1 - 10GeV/c</a:t>
            </a:r>
            <a:endParaRPr kumimoji="1" lang="ja-JP" altLang="en-US" sz="1200" dirty="0"/>
          </a:p>
        </p:txBody>
      </p:sp>
      <p:sp>
        <p:nvSpPr>
          <p:cNvPr id="26" name="フッター プレースホルダ 25"/>
          <p:cNvSpPr>
            <a:spLocks noGrp="1"/>
          </p:cNvSpPr>
          <p:nvPr>
            <p:ph type="ftr" sz="quarter" idx="11"/>
          </p:nvPr>
        </p:nvSpPr>
        <p:spPr>
          <a:xfrm>
            <a:off x="6143636" y="0"/>
            <a:ext cx="2143140" cy="457200"/>
          </a:xfrm>
        </p:spPr>
        <p:txBody>
          <a:bodyPr/>
          <a:lstStyle/>
          <a:p>
            <a:r>
              <a:rPr kumimoji="1" lang="en-US" altLang="ja-JP" dirty="0" smtClean="0"/>
              <a:t>Heavy Ion Pub 2009/11/20 </a:t>
            </a:r>
            <a:r>
              <a:rPr kumimoji="1" lang="en-US" altLang="ja-JP" dirty="0" err="1" smtClean="0"/>
              <a:t>H.Torii</a:t>
            </a:r>
            <a:endParaRPr kumimoji="1" lang="ja-JP" alt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 2"/>
          <p:cNvSpPr>
            <a:spLocks noGrp="1"/>
          </p:cNvSpPr>
          <p:nvPr>
            <p:ph idx="4294967295"/>
          </p:nvPr>
        </p:nvSpPr>
        <p:spPr>
          <a:xfrm>
            <a:off x="242918" y="1071546"/>
            <a:ext cx="8686800" cy="1357322"/>
          </a:xfrm>
          <a:prstGeom prst="rect">
            <a:avLst/>
          </a:prstGeom>
        </p:spPr>
        <p:txBody>
          <a:bodyPr>
            <a:normAutofit fontScale="92500"/>
          </a:bodyPr>
          <a:lstStyle/>
          <a:p>
            <a:r>
              <a:rPr lang="en-US" altLang="ja-JP" dirty="0" smtClean="0"/>
              <a:t>quark flavor dependent suppression?</a:t>
            </a:r>
          </a:p>
          <a:p>
            <a:pPr lvl="1"/>
            <a:r>
              <a:rPr lang="en-US" altLang="ja-JP" dirty="0" smtClean="0"/>
              <a:t>Interesting behavior of nuclear modification for various mesons and hadrons has been reported at RHIC</a:t>
            </a:r>
          </a:p>
          <a:p>
            <a:pPr lvl="1"/>
            <a:endParaRPr lang="en-US" altLang="ja-JP" dirty="0" smtClean="0"/>
          </a:p>
        </p:txBody>
      </p:sp>
      <p:sp>
        <p:nvSpPr>
          <p:cNvPr id="20483" name="タイトル 1"/>
          <p:cNvSpPr>
            <a:spLocks noGrp="1"/>
          </p:cNvSpPr>
          <p:nvPr>
            <p:ph type="title"/>
          </p:nvPr>
        </p:nvSpPr>
        <p:spPr/>
        <p:txBody>
          <a:bodyPr>
            <a:normAutofit fontScale="90000"/>
          </a:bodyPr>
          <a:lstStyle/>
          <a:p>
            <a:pPr eaLnBrk="1" hangingPunct="1"/>
            <a:r>
              <a:rPr lang="en-US" altLang="ja-JP" dirty="0" smtClean="0"/>
              <a:t>(1) High p</a:t>
            </a:r>
            <a:r>
              <a:rPr lang="en-US" altLang="ja-JP" baseline="-25000" dirty="0" smtClean="0"/>
              <a:t>T</a:t>
            </a:r>
            <a:r>
              <a:rPr lang="en-US" altLang="ja-JP" dirty="0" smtClean="0"/>
              <a:t> Meson Identification</a:t>
            </a:r>
            <a:endParaRPr lang="ja-JP" altLang="en-US" dirty="0" smtClean="0"/>
          </a:p>
        </p:txBody>
      </p:sp>
      <p:sp>
        <p:nvSpPr>
          <p:cNvPr id="8" name="スライド番号プレースホルダ 7"/>
          <p:cNvSpPr>
            <a:spLocks noGrp="1"/>
          </p:cNvSpPr>
          <p:nvPr>
            <p:ph type="sldNum" sz="quarter" idx="4294967295"/>
          </p:nvPr>
        </p:nvSpPr>
        <p:spPr>
          <a:xfrm>
            <a:off x="7445375" y="6453188"/>
            <a:ext cx="642938" cy="268287"/>
          </a:xfrm>
          <a:prstGeom prst="rect">
            <a:avLst/>
          </a:prstGeom>
        </p:spPr>
        <p:txBody>
          <a:bodyPr/>
          <a:lstStyle/>
          <a:p>
            <a:pPr>
              <a:defRPr/>
            </a:pPr>
            <a:fld id="{C916AFF7-E4C3-4214-BFBD-8D516220EDEE}" type="slidenum">
              <a:rPr lang="ja-JP" altLang="ja-JP"/>
              <a:pPr>
                <a:defRPr/>
              </a:pPr>
              <a:t>7</a:t>
            </a:fld>
            <a:r>
              <a:rPr lang="en-US" altLang="ja-JP"/>
              <a:t>/11</a:t>
            </a:r>
            <a:endParaRPr lang="ja-JP" altLang="ja-JP" dirty="0"/>
          </a:p>
        </p:txBody>
      </p:sp>
      <p:pic>
        <p:nvPicPr>
          <p:cNvPr id="20487" name="Picture 36"/>
          <p:cNvPicPr>
            <a:picLocks noChangeAspect="1" noChangeArrowheads="1"/>
          </p:cNvPicPr>
          <p:nvPr/>
        </p:nvPicPr>
        <p:blipFill>
          <a:blip r:embed="rId4" cstate="print"/>
          <a:srcRect/>
          <a:stretch>
            <a:fillRect/>
          </a:stretch>
        </p:blipFill>
        <p:spPr bwMode="auto">
          <a:xfrm>
            <a:off x="1928794" y="2285992"/>
            <a:ext cx="4857784" cy="3319485"/>
          </a:xfrm>
          <a:prstGeom prst="rect">
            <a:avLst/>
          </a:prstGeom>
          <a:noFill/>
          <a:ln w="9525">
            <a:noFill/>
            <a:miter lim="800000"/>
            <a:headEnd/>
            <a:tailEnd/>
          </a:ln>
        </p:spPr>
      </p:pic>
      <p:sp>
        <p:nvSpPr>
          <p:cNvPr id="9" name="角丸四角形 8"/>
          <p:cNvSpPr/>
          <p:nvPr/>
        </p:nvSpPr>
        <p:spPr>
          <a:xfrm>
            <a:off x="571472" y="5643578"/>
            <a:ext cx="8001056" cy="1000132"/>
          </a:xfrm>
          <a:prstGeom prst="roundRect">
            <a:avLst/>
          </a:prstGeom>
          <a:solidFill>
            <a:srgbClr val="92D050">
              <a:alpha val="41000"/>
            </a:srgb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FF0000"/>
                </a:solidFill>
              </a:rPr>
              <a:t>Photon from meson decay is a good tool of meson identification experimentally at high pT.</a:t>
            </a:r>
            <a:endParaRPr kumimoji="1" lang="ja-JP" altLang="en-US" sz="2800" dirty="0">
              <a:solidFill>
                <a:srgbClr val="FF0000"/>
              </a:solidFill>
            </a:endParaRPr>
          </a:p>
        </p:txBody>
      </p:sp>
      <p:sp>
        <p:nvSpPr>
          <p:cNvPr id="10" name="スライド番号プレースホルダ 2"/>
          <p:cNvSpPr>
            <a:spLocks noGrp="1"/>
          </p:cNvSpPr>
          <p:nvPr>
            <p:ph type="sldNum" sz="quarter" idx="12"/>
          </p:nvPr>
        </p:nvSpPr>
        <p:spPr>
          <a:xfrm>
            <a:off x="8174736" y="2272"/>
            <a:ext cx="762000" cy="365760"/>
          </a:xfrm>
        </p:spPr>
        <p:txBody>
          <a:bodyPr/>
          <a:lstStyle/>
          <a:p>
            <a:fld id="{D2D8002D-B5B0-4BAC-B1F6-782DDCCE6D9C}" type="slidenum">
              <a:rPr kumimoji="1" lang="ja-JP" altLang="en-US" smtClean="0"/>
              <a:pPr/>
              <a:t>7</a:t>
            </a:fld>
            <a:endParaRPr kumimoji="1" lang="ja-JP" altLang="en-US"/>
          </a:p>
        </p:txBody>
      </p:sp>
      <p:sp>
        <p:nvSpPr>
          <p:cNvPr id="11" name="フッター プレースホルダ 10"/>
          <p:cNvSpPr>
            <a:spLocks noGrp="1"/>
          </p:cNvSpPr>
          <p:nvPr>
            <p:ph type="ftr" sz="quarter" idx="11"/>
          </p:nvPr>
        </p:nvSpPr>
        <p:spPr/>
        <p:txBody>
          <a:bodyPr/>
          <a:lstStyle/>
          <a:p>
            <a:r>
              <a:rPr kumimoji="1" lang="en-US" altLang="ja-JP" smtClean="0"/>
              <a:t>Heavy Ion Pub 2009/11/20 H.Torii</a:t>
            </a:r>
            <a:endParaRPr kumimoji="1" lang="ja-JP" altLang="en-US"/>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052"/>
          <p:cNvSpPr>
            <a:spLocks noGrp="1" noChangeArrowheads="1"/>
          </p:cNvSpPr>
          <p:nvPr>
            <p:ph type="body" sz="half" idx="1"/>
          </p:nvPr>
        </p:nvSpPr>
        <p:spPr>
          <a:xfrm>
            <a:off x="0" y="990600"/>
            <a:ext cx="4800600" cy="4419600"/>
          </a:xfrm>
        </p:spPr>
        <p:txBody>
          <a:bodyPr>
            <a:normAutofit/>
          </a:bodyPr>
          <a:lstStyle/>
          <a:p>
            <a:pPr>
              <a:lnSpc>
                <a:spcPct val="90000"/>
              </a:lnSpc>
            </a:pPr>
            <a:r>
              <a:rPr lang="en-US" altLang="ja-JP" sz="2400" dirty="0" smtClean="0"/>
              <a:t>Direct photon production in </a:t>
            </a:r>
            <a:r>
              <a:rPr lang="en-US" altLang="ja-JP" sz="2400" dirty="0" err="1" smtClean="0"/>
              <a:t>p+p</a:t>
            </a:r>
            <a:r>
              <a:rPr lang="en-US" altLang="ja-JP" sz="2400" dirty="0" smtClean="0"/>
              <a:t> or </a:t>
            </a:r>
            <a:r>
              <a:rPr lang="en-US" altLang="ja-JP" sz="2400" dirty="0" err="1" smtClean="0"/>
              <a:t>p+p</a:t>
            </a:r>
            <a:r>
              <a:rPr lang="en-US" altLang="ja-JP" sz="2400" dirty="0" smtClean="0"/>
              <a:t>-bar shows universality</a:t>
            </a:r>
          </a:p>
          <a:p>
            <a:pPr>
              <a:lnSpc>
                <a:spcPct val="90000"/>
              </a:lnSpc>
            </a:pPr>
            <a:endParaRPr lang="en-US" altLang="ja-JP" sz="2400" dirty="0" smtClean="0"/>
          </a:p>
          <a:p>
            <a:pPr>
              <a:lnSpc>
                <a:spcPct val="90000"/>
              </a:lnSpc>
              <a:buNone/>
            </a:pPr>
            <a:endParaRPr lang="en-US" altLang="ja-JP" sz="2400" dirty="0" smtClean="0"/>
          </a:p>
          <a:p>
            <a:pPr lvl="1">
              <a:lnSpc>
                <a:spcPct val="90000"/>
              </a:lnSpc>
            </a:pPr>
            <a:r>
              <a:rPr lang="en-US" altLang="ja-JP" sz="2200" dirty="0" smtClean="0"/>
              <a:t>Consistency with </a:t>
            </a:r>
            <a:r>
              <a:rPr lang="en-US" altLang="ja-JP" sz="2200" dirty="0" err="1" smtClean="0"/>
              <a:t>pQCD</a:t>
            </a:r>
            <a:r>
              <a:rPr lang="en-US" altLang="ja-JP" sz="2200" dirty="0" smtClean="0"/>
              <a:t> prediction</a:t>
            </a:r>
            <a:endParaRPr lang="ja-JP" altLang="en-US" sz="2200" dirty="0"/>
          </a:p>
          <a:p>
            <a:pPr lvl="1">
              <a:lnSpc>
                <a:spcPct val="90000"/>
              </a:lnSpc>
            </a:pPr>
            <a:r>
              <a:rPr lang="en-US" altLang="ja-JP" sz="2000" dirty="0" smtClean="0"/>
              <a:t>Good probe for initial </a:t>
            </a:r>
            <a:r>
              <a:rPr lang="en-US" altLang="ja-JP" sz="2000" dirty="0" err="1" smtClean="0"/>
              <a:t>parton</a:t>
            </a:r>
            <a:r>
              <a:rPr lang="en-US" altLang="ja-JP" sz="2000" dirty="0" smtClean="0"/>
              <a:t> distribution</a:t>
            </a:r>
            <a:endParaRPr lang="ja-JP" altLang="en-US" sz="2000" dirty="0"/>
          </a:p>
        </p:txBody>
      </p:sp>
      <p:sp>
        <p:nvSpPr>
          <p:cNvPr id="10" name="スライド番号プレースホルダ 6"/>
          <p:cNvSpPr>
            <a:spLocks noGrp="1"/>
          </p:cNvSpPr>
          <p:nvPr>
            <p:ph type="sldNum" sz="quarter" idx="12"/>
          </p:nvPr>
        </p:nvSpPr>
        <p:spPr/>
        <p:txBody>
          <a:bodyPr/>
          <a:lstStyle/>
          <a:p>
            <a:fld id="{4ECD5721-5C89-4DEE-B5E2-DC7C195D1828}" type="slidenum">
              <a:rPr lang="ja-JP" altLang="en-US"/>
              <a:pPr/>
              <a:t>8</a:t>
            </a:fld>
            <a:endParaRPr lang="ja-JP" altLang="en-US"/>
          </a:p>
        </p:txBody>
      </p:sp>
      <p:graphicFrame>
        <p:nvGraphicFramePr>
          <p:cNvPr id="65536" name="Object 2048"/>
          <p:cNvGraphicFramePr>
            <a:graphicFrameLocks noChangeAspect="1"/>
          </p:cNvGraphicFramePr>
          <p:nvPr>
            <p:ph type="clipArt" sz="half" idx="2"/>
          </p:nvPr>
        </p:nvGraphicFramePr>
        <p:xfrm>
          <a:off x="4533900" y="839788"/>
          <a:ext cx="4252942" cy="5411370"/>
        </p:xfrm>
        <a:graphic>
          <a:graphicData uri="http://schemas.openxmlformats.org/presentationml/2006/ole">
            <p:oleObj spid="_x0000_s29698" name="Bitmap Image" r:id="rId4" imgW="4476190" imgH="5695238" progId="PBrush">
              <p:embed/>
            </p:oleObj>
          </a:graphicData>
        </a:graphic>
      </p:graphicFrame>
      <p:sp>
        <p:nvSpPr>
          <p:cNvPr id="41987" name="Rectangle 2051"/>
          <p:cNvSpPr>
            <a:spLocks noGrp="1" noChangeArrowheads="1"/>
          </p:cNvSpPr>
          <p:nvPr>
            <p:ph type="title"/>
          </p:nvPr>
        </p:nvSpPr>
        <p:spPr>
          <a:xfrm>
            <a:off x="214282" y="428604"/>
            <a:ext cx="7620000" cy="642942"/>
          </a:xfrm>
        </p:spPr>
        <p:txBody>
          <a:bodyPr>
            <a:normAutofit fontScale="90000"/>
          </a:bodyPr>
          <a:lstStyle/>
          <a:p>
            <a:r>
              <a:rPr lang="en-US" altLang="ja-JP" dirty="0" smtClean="0"/>
              <a:t>(2) Universality</a:t>
            </a:r>
            <a:endParaRPr lang="ja-JP" altLang="en-US" dirty="0"/>
          </a:p>
        </p:txBody>
      </p:sp>
      <p:graphicFrame>
        <p:nvGraphicFramePr>
          <p:cNvPr id="65537" name="Object 2049"/>
          <p:cNvGraphicFramePr>
            <a:graphicFrameLocks noChangeAspect="1"/>
          </p:cNvGraphicFramePr>
          <p:nvPr/>
        </p:nvGraphicFramePr>
        <p:xfrm>
          <a:off x="857224" y="2071678"/>
          <a:ext cx="2633663" cy="630238"/>
        </p:xfrm>
        <a:graphic>
          <a:graphicData uri="http://schemas.openxmlformats.org/presentationml/2006/ole">
            <p:oleObj spid="_x0000_s29699" name="数式" r:id="rId5" imgW="1168200" imgH="279360" progId="Equation.3">
              <p:embed/>
            </p:oleObj>
          </a:graphicData>
        </a:graphic>
      </p:graphicFrame>
      <p:sp>
        <p:nvSpPr>
          <p:cNvPr id="41997" name="Text Box 2061"/>
          <p:cNvSpPr txBox="1">
            <a:spLocks noChangeArrowheads="1"/>
          </p:cNvSpPr>
          <p:nvPr/>
        </p:nvSpPr>
        <p:spPr bwMode="auto">
          <a:xfrm rot="2700000">
            <a:off x="5892695" y="3665299"/>
            <a:ext cx="1629566" cy="369332"/>
          </a:xfrm>
          <a:prstGeom prst="rect">
            <a:avLst/>
          </a:prstGeom>
          <a:noFill/>
          <a:ln w="9525">
            <a:noFill/>
            <a:miter lim="800000"/>
            <a:headEnd/>
            <a:tailEnd/>
          </a:ln>
          <a:effectLst/>
        </p:spPr>
        <p:txBody>
          <a:bodyPr wrap="square">
            <a:spAutoFit/>
          </a:bodyPr>
          <a:lstStyle/>
          <a:p>
            <a:pPr>
              <a:spcBef>
                <a:spcPct val="50000"/>
              </a:spcBef>
            </a:pPr>
            <a:r>
              <a:rPr lang="en-US" altLang="ja-JP" dirty="0">
                <a:solidFill>
                  <a:srgbClr val="FF0000"/>
                </a:solidFill>
              </a:rPr>
              <a:t>Preliminary</a:t>
            </a:r>
          </a:p>
        </p:txBody>
      </p:sp>
      <p:sp>
        <p:nvSpPr>
          <p:cNvPr id="9" name="角丸四角形 8"/>
          <p:cNvSpPr/>
          <p:nvPr/>
        </p:nvSpPr>
        <p:spPr>
          <a:xfrm>
            <a:off x="214282" y="4572008"/>
            <a:ext cx="4572032" cy="1928826"/>
          </a:xfrm>
          <a:prstGeom prst="roundRect">
            <a:avLst/>
          </a:prstGeom>
          <a:solidFill>
            <a:srgbClr val="92D050">
              <a:alpha val="41000"/>
            </a:srgb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rgbClr val="FF0000"/>
                </a:solidFill>
              </a:rPr>
              <a:t>Any enhancement above the scaling (or </a:t>
            </a:r>
            <a:r>
              <a:rPr lang="en-US" altLang="ja-JP" sz="3200" dirty="0" err="1" smtClean="0">
                <a:solidFill>
                  <a:srgbClr val="FF0000"/>
                </a:solidFill>
              </a:rPr>
              <a:t>pQCD</a:t>
            </a:r>
            <a:r>
              <a:rPr lang="en-US" altLang="ja-JP" sz="3200" dirty="0" smtClean="0">
                <a:solidFill>
                  <a:srgbClr val="FF0000"/>
                </a:solidFill>
              </a:rPr>
              <a:t> calculation) can be new physics</a:t>
            </a:r>
            <a:endParaRPr kumimoji="1" lang="ja-JP" altLang="en-US" sz="3200" dirty="0">
              <a:solidFill>
                <a:srgbClr val="FF0000"/>
              </a:solidFill>
            </a:endParaRPr>
          </a:p>
        </p:txBody>
      </p:sp>
      <p:sp>
        <p:nvSpPr>
          <p:cNvPr id="12" name="スライド番号プレースホルダ 2"/>
          <p:cNvSpPr txBox="1">
            <a:spLocks/>
          </p:cNvSpPr>
          <p:nvPr/>
        </p:nvSpPr>
        <p:spPr>
          <a:xfrm>
            <a:off x="8174736" y="2272"/>
            <a:ext cx="762000" cy="36576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8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3" name="フッター プレースホルダ 12"/>
          <p:cNvSpPr>
            <a:spLocks noGrp="1"/>
          </p:cNvSpPr>
          <p:nvPr>
            <p:ph type="ftr" sz="quarter" idx="11"/>
          </p:nvPr>
        </p:nvSpPr>
        <p:spPr>
          <a:xfrm>
            <a:off x="5500694" y="0"/>
            <a:ext cx="2895600" cy="457200"/>
          </a:xfrm>
        </p:spPr>
        <p:txBody>
          <a:bodyPr/>
          <a:lstStyle/>
          <a:p>
            <a:r>
              <a:rPr lang="en-US" altLang="ja-JP" smtClean="0"/>
              <a:t>Heavy Ion Pub 2009/11/20 H.Torii</a:t>
            </a:r>
            <a:endParaRPr lang="ja-JP"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428604"/>
            <a:ext cx="8686800" cy="571504"/>
          </a:xfrm>
        </p:spPr>
        <p:txBody>
          <a:bodyPr>
            <a:normAutofit fontScale="90000"/>
          </a:bodyPr>
          <a:lstStyle/>
          <a:p>
            <a:r>
              <a:rPr lang="en-US" altLang="ja-JP" dirty="0" smtClean="0"/>
              <a:t>(3) Temperature Sensor</a:t>
            </a:r>
            <a:endParaRPr lang="en-US" altLang="ja-JP" dirty="0"/>
          </a:p>
        </p:txBody>
      </p:sp>
      <p:sp>
        <p:nvSpPr>
          <p:cNvPr id="13" name="スライド番号プレースホルダ 4"/>
          <p:cNvSpPr>
            <a:spLocks noGrp="1"/>
          </p:cNvSpPr>
          <p:nvPr>
            <p:ph type="sldNum" sz="quarter" idx="12"/>
          </p:nvPr>
        </p:nvSpPr>
        <p:spPr/>
        <p:txBody>
          <a:bodyPr/>
          <a:lstStyle/>
          <a:p>
            <a:fld id="{EDAE09CE-5DDF-4694-82FF-9DBF49D7330F}" type="slidenum">
              <a:rPr lang="en-US" altLang="ja-JP"/>
              <a:pPr/>
              <a:t>9</a:t>
            </a:fld>
            <a:endParaRPr lang="en-US" altLang="ja-JP"/>
          </a:p>
        </p:txBody>
      </p:sp>
      <p:pic>
        <p:nvPicPr>
          <p:cNvPr id="167945" name="Picture 9" descr="yasuyuki5_0"/>
          <p:cNvPicPr>
            <a:picLocks noChangeAspect="1" noChangeArrowheads="1"/>
          </p:cNvPicPr>
          <p:nvPr/>
        </p:nvPicPr>
        <p:blipFill>
          <a:blip r:embed="rId3" cstate="print"/>
          <a:srcRect/>
          <a:stretch>
            <a:fillRect/>
          </a:stretch>
        </p:blipFill>
        <p:spPr bwMode="auto">
          <a:xfrm>
            <a:off x="1142976" y="1500174"/>
            <a:ext cx="2252672" cy="3000396"/>
          </a:xfrm>
          <a:prstGeom prst="rect">
            <a:avLst/>
          </a:prstGeom>
          <a:noFill/>
        </p:spPr>
      </p:pic>
      <p:sp>
        <p:nvSpPr>
          <p:cNvPr id="167946" name="AutoShape 10"/>
          <p:cNvSpPr>
            <a:spLocks noChangeArrowheads="1"/>
          </p:cNvSpPr>
          <p:nvPr/>
        </p:nvSpPr>
        <p:spPr bwMode="auto">
          <a:xfrm>
            <a:off x="142844" y="4500570"/>
            <a:ext cx="4929222" cy="357190"/>
          </a:xfrm>
          <a:prstGeom prst="roundRect">
            <a:avLst>
              <a:gd name="adj" fmla="val 16667"/>
            </a:avLst>
          </a:prstGeom>
          <a:noFill/>
          <a:ln w="38100">
            <a:noFill/>
            <a:round/>
            <a:headEnd/>
            <a:tailEnd/>
          </a:ln>
          <a:effectLst/>
        </p:spPr>
        <p:txBody>
          <a:bodyPr anchor="ctr"/>
          <a:lstStyle/>
          <a:p>
            <a:pPr algn="ctr"/>
            <a:r>
              <a:rPr lang="en-US" altLang="ja-JP" sz="2000" baseline="0" dirty="0" smtClean="0"/>
              <a:t>First Direct Photon Excess seen at low pT</a:t>
            </a:r>
            <a:endParaRPr lang="en-US" altLang="ja-JP" sz="2000" baseline="0" dirty="0"/>
          </a:p>
        </p:txBody>
      </p:sp>
      <p:sp>
        <p:nvSpPr>
          <p:cNvPr id="167947" name="Text Box 11"/>
          <p:cNvSpPr txBox="1">
            <a:spLocks noChangeArrowheads="1"/>
          </p:cNvSpPr>
          <p:nvPr/>
        </p:nvSpPr>
        <p:spPr bwMode="auto">
          <a:xfrm>
            <a:off x="0" y="4214818"/>
            <a:ext cx="2857520" cy="369332"/>
          </a:xfrm>
          <a:prstGeom prst="rect">
            <a:avLst/>
          </a:prstGeom>
          <a:noFill/>
          <a:ln w="9525">
            <a:noFill/>
            <a:miter lim="800000"/>
            <a:headEnd/>
            <a:tailEnd/>
          </a:ln>
          <a:effectLst/>
        </p:spPr>
        <p:txBody>
          <a:bodyPr wrap="square">
            <a:spAutoFit/>
          </a:bodyPr>
          <a:lstStyle/>
          <a:p>
            <a:pPr>
              <a:spcBef>
                <a:spcPct val="50000"/>
              </a:spcBef>
            </a:pPr>
            <a:r>
              <a:rPr lang="en-US" altLang="ja-JP" baseline="0" dirty="0" smtClean="0"/>
              <a:t>Indirect Photon Method</a:t>
            </a:r>
            <a:endParaRPr lang="en-US" altLang="ja-JP" baseline="0" dirty="0"/>
          </a:p>
        </p:txBody>
      </p:sp>
      <p:sp>
        <p:nvSpPr>
          <p:cNvPr id="167951" name="AutoShape 15"/>
          <p:cNvSpPr>
            <a:spLocks noChangeArrowheads="1"/>
          </p:cNvSpPr>
          <p:nvPr/>
        </p:nvSpPr>
        <p:spPr bwMode="auto">
          <a:xfrm>
            <a:off x="428596" y="5286388"/>
            <a:ext cx="8372475" cy="928694"/>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3200" baseline="0" dirty="0" smtClean="0">
                <a:solidFill>
                  <a:srgbClr val="FF0000"/>
                </a:solidFill>
              </a:rPr>
              <a:t>High</a:t>
            </a:r>
            <a:r>
              <a:rPr lang="en-US" altLang="ja-JP" sz="3200" dirty="0" smtClean="0">
                <a:solidFill>
                  <a:srgbClr val="FF0000"/>
                </a:solidFill>
              </a:rPr>
              <a:t> multiplicity (~12000 h</a:t>
            </a:r>
            <a:r>
              <a:rPr lang="en-US" altLang="ja-JP" sz="3200" dirty="0" smtClean="0">
                <a:solidFill>
                  <a:srgbClr val="FF0000"/>
                </a:solidFill>
                <a:sym typeface="Symbol"/>
              </a:rPr>
              <a:t></a:t>
            </a:r>
            <a:r>
              <a:rPr lang="en-US" altLang="ja-JP" sz="3200" dirty="0" smtClean="0">
                <a:solidFill>
                  <a:srgbClr val="FF0000"/>
                </a:solidFill>
              </a:rPr>
              <a:t>/</a:t>
            </a:r>
            <a:r>
              <a:rPr lang="en-US" altLang="ja-JP" sz="3200" dirty="0" smtClean="0">
                <a:solidFill>
                  <a:srgbClr val="FF0000"/>
                </a:solidFill>
                <a:sym typeface="Symbol"/>
              </a:rPr>
              <a:t></a:t>
            </a:r>
            <a:r>
              <a:rPr lang="en-US" altLang="ja-JP" sz="3200" dirty="0" smtClean="0">
                <a:solidFill>
                  <a:srgbClr val="FF0000"/>
                </a:solidFill>
              </a:rPr>
              <a:t>)</a:t>
            </a:r>
            <a:r>
              <a:rPr lang="en-US" altLang="ja-JP" sz="3200" baseline="0" dirty="0" smtClean="0">
                <a:solidFill>
                  <a:srgbClr val="FF0000"/>
                </a:solidFill>
              </a:rPr>
              <a:t/>
            </a:r>
            <a:br>
              <a:rPr lang="en-US" altLang="ja-JP" sz="3200" baseline="0" dirty="0" smtClean="0">
                <a:solidFill>
                  <a:srgbClr val="FF0000"/>
                </a:solidFill>
              </a:rPr>
            </a:br>
            <a:r>
              <a:rPr lang="en-US" altLang="ja-JP" sz="3200" baseline="0" dirty="0" smtClean="0">
                <a:solidFill>
                  <a:srgbClr val="FF0000"/>
                </a:solidFill>
              </a:rPr>
              <a:t>Wide dynamic Range (0.1-80GeV)</a:t>
            </a:r>
            <a:endParaRPr lang="en-US" altLang="ja-JP" sz="3200" baseline="0" dirty="0">
              <a:solidFill>
                <a:srgbClr val="FF0000"/>
              </a:solidFill>
            </a:endParaRPr>
          </a:p>
        </p:txBody>
      </p:sp>
      <p:sp>
        <p:nvSpPr>
          <p:cNvPr id="18" name="テキスト ボックス 17"/>
          <p:cNvSpPr txBox="1"/>
          <p:nvPr/>
        </p:nvSpPr>
        <p:spPr>
          <a:xfrm>
            <a:off x="0" y="6211669"/>
            <a:ext cx="9144000" cy="646331"/>
          </a:xfrm>
          <a:prstGeom prst="rect">
            <a:avLst/>
          </a:prstGeom>
          <a:noFill/>
        </p:spPr>
        <p:txBody>
          <a:bodyPr wrap="square" rtlCol="0">
            <a:spAutoFit/>
          </a:bodyPr>
          <a:lstStyle/>
          <a:p>
            <a:pPr marL="342900" indent="-342900"/>
            <a:r>
              <a:rPr lang="en-US" altLang="ja-JP" dirty="0" smtClean="0"/>
              <a:t>Advantage at LHC</a:t>
            </a:r>
            <a:endParaRPr kumimoji="1" lang="en-US" altLang="ja-JP" dirty="0" smtClean="0"/>
          </a:p>
          <a:p>
            <a:pPr marL="342900" indent="-342900">
              <a:buFont typeface="Arial" pitchFamily="34" charset="0"/>
              <a:buChar char="•"/>
            </a:pPr>
            <a:r>
              <a:rPr lang="en-US" altLang="ja-JP" dirty="0" smtClean="0"/>
              <a:t>Higher temperature, Longer QGP lifetime, </a:t>
            </a:r>
            <a:r>
              <a:rPr kumimoji="1" lang="en-US" altLang="ja-JP" dirty="0" smtClean="0"/>
              <a:t>Larger background photon suppression</a:t>
            </a:r>
            <a:endParaRPr kumimoji="1" lang="ja-JP" altLang="en-US" dirty="0"/>
          </a:p>
        </p:txBody>
      </p:sp>
      <p:sp>
        <p:nvSpPr>
          <p:cNvPr id="20" name="テキスト ボックス 19"/>
          <p:cNvSpPr txBox="1"/>
          <p:nvPr/>
        </p:nvSpPr>
        <p:spPr>
          <a:xfrm>
            <a:off x="642942" y="4773051"/>
            <a:ext cx="3714744" cy="523220"/>
          </a:xfrm>
          <a:prstGeom prst="rect">
            <a:avLst/>
          </a:prstGeom>
          <a:noFill/>
        </p:spPr>
        <p:txBody>
          <a:bodyPr wrap="square" rtlCol="0">
            <a:spAutoFit/>
          </a:bodyPr>
          <a:lstStyle/>
          <a:p>
            <a:pPr algn="ctr"/>
            <a:r>
              <a:rPr lang="en-US" altLang="ja-JP" sz="1400" dirty="0" smtClean="0"/>
              <a:t>Temperature from thermal photon measurement results in </a:t>
            </a:r>
            <a:r>
              <a:rPr kumimoji="1" lang="en-US" altLang="ja-JP" sz="1400" dirty="0" smtClean="0"/>
              <a:t>300-500MeV</a:t>
            </a:r>
            <a:endParaRPr kumimoji="1" lang="ja-JP" altLang="en-US" sz="1400" dirty="0"/>
          </a:p>
        </p:txBody>
      </p:sp>
      <p:pic>
        <p:nvPicPr>
          <p:cNvPr id="14" name="Picture 3"/>
          <p:cNvPicPr>
            <a:picLocks noChangeAspect="1" noChangeArrowheads="1"/>
          </p:cNvPicPr>
          <p:nvPr/>
        </p:nvPicPr>
        <p:blipFill>
          <a:blip r:embed="rId4" cstate="print"/>
          <a:srcRect/>
          <a:stretch>
            <a:fillRect/>
          </a:stretch>
        </p:blipFill>
        <p:spPr bwMode="auto">
          <a:xfrm>
            <a:off x="5357818" y="1500174"/>
            <a:ext cx="2847995" cy="3071834"/>
          </a:xfrm>
          <a:prstGeom prst="rect">
            <a:avLst/>
          </a:prstGeom>
          <a:noFill/>
          <a:ln w="9525">
            <a:noFill/>
            <a:miter lim="800000"/>
            <a:headEnd/>
            <a:tailEnd/>
          </a:ln>
          <a:effectLst/>
        </p:spPr>
      </p:pic>
      <p:sp>
        <p:nvSpPr>
          <p:cNvPr id="17" name="AutoShape 10"/>
          <p:cNvSpPr>
            <a:spLocks noChangeArrowheads="1"/>
          </p:cNvSpPr>
          <p:nvPr/>
        </p:nvSpPr>
        <p:spPr bwMode="auto">
          <a:xfrm>
            <a:off x="1295408" y="928670"/>
            <a:ext cx="2133584" cy="50006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000" baseline="0" smtClean="0"/>
              <a:t>RHIC</a:t>
            </a:r>
            <a:endParaRPr lang="en-US" altLang="ja-JP" sz="2000" baseline="0" dirty="0"/>
          </a:p>
        </p:txBody>
      </p:sp>
      <p:sp>
        <p:nvSpPr>
          <p:cNvPr id="19" name="AutoShape 10"/>
          <p:cNvSpPr>
            <a:spLocks noChangeArrowheads="1"/>
          </p:cNvSpPr>
          <p:nvPr/>
        </p:nvSpPr>
        <p:spPr bwMode="auto">
          <a:xfrm>
            <a:off x="5867440" y="1000108"/>
            <a:ext cx="2133584" cy="500066"/>
          </a:xfrm>
          <a:prstGeom prst="roundRect">
            <a:avLst>
              <a:gd name="adj" fmla="val 16667"/>
            </a:avLst>
          </a:prstGeom>
          <a:solidFill>
            <a:srgbClr val="008000">
              <a:alpha val="14999"/>
            </a:srgbClr>
          </a:solidFill>
          <a:ln w="38100">
            <a:solidFill>
              <a:srgbClr val="008000"/>
            </a:solidFill>
            <a:round/>
            <a:headEnd/>
            <a:tailEnd/>
          </a:ln>
          <a:effectLst/>
        </p:spPr>
        <p:txBody>
          <a:bodyPr anchor="ctr"/>
          <a:lstStyle/>
          <a:p>
            <a:pPr algn="ctr"/>
            <a:r>
              <a:rPr lang="en-US" altLang="ja-JP" sz="2000" baseline="0" dirty="0" smtClean="0"/>
              <a:t>LHC Prediction</a:t>
            </a:r>
            <a:endParaRPr lang="en-US" altLang="ja-JP" sz="2000" baseline="0" dirty="0"/>
          </a:p>
        </p:txBody>
      </p:sp>
      <p:sp>
        <p:nvSpPr>
          <p:cNvPr id="22" name="AutoShape 10"/>
          <p:cNvSpPr>
            <a:spLocks noChangeArrowheads="1"/>
          </p:cNvSpPr>
          <p:nvPr/>
        </p:nvSpPr>
        <p:spPr bwMode="auto">
          <a:xfrm>
            <a:off x="5000628" y="4643446"/>
            <a:ext cx="3857620" cy="571504"/>
          </a:xfrm>
          <a:prstGeom prst="roundRect">
            <a:avLst>
              <a:gd name="adj" fmla="val 16667"/>
            </a:avLst>
          </a:prstGeom>
          <a:noFill/>
          <a:ln w="38100">
            <a:noFill/>
            <a:round/>
            <a:headEnd/>
            <a:tailEnd/>
          </a:ln>
          <a:effectLst/>
        </p:spPr>
        <p:txBody>
          <a:bodyPr anchor="ctr"/>
          <a:lstStyle/>
          <a:p>
            <a:pPr algn="ctr"/>
            <a:r>
              <a:rPr lang="en-US" altLang="ja-JP" sz="2000" baseline="0" dirty="0" smtClean="0"/>
              <a:t>Photon excess is predicted </a:t>
            </a:r>
            <a:br>
              <a:rPr lang="en-US" altLang="ja-JP" sz="2000" baseline="0" dirty="0" smtClean="0"/>
            </a:br>
            <a:r>
              <a:rPr lang="en-US" altLang="ja-JP" sz="2000" baseline="0" dirty="0" smtClean="0"/>
              <a:t>at pT&lt;10GeV</a:t>
            </a:r>
            <a:endParaRPr lang="en-US" altLang="ja-JP" sz="2000" baseline="0" dirty="0"/>
          </a:p>
        </p:txBody>
      </p:sp>
      <p:sp>
        <p:nvSpPr>
          <p:cNvPr id="16" name="フッター プレースホルダ 15"/>
          <p:cNvSpPr>
            <a:spLocks noGrp="1"/>
          </p:cNvSpPr>
          <p:nvPr>
            <p:ph type="ftr" sz="quarter" idx="11"/>
          </p:nvPr>
        </p:nvSpPr>
        <p:spPr>
          <a:xfrm>
            <a:off x="5929322" y="0"/>
            <a:ext cx="2571768" cy="457200"/>
          </a:xfrm>
        </p:spPr>
        <p:txBody>
          <a:bodyPr/>
          <a:lstStyle/>
          <a:p>
            <a:r>
              <a:rPr kumimoji="1" lang="en-US" altLang="ja-JP" dirty="0" smtClean="0"/>
              <a:t>Heavy Ion Pub 2009/11/20 </a:t>
            </a:r>
            <a:r>
              <a:rPr kumimoji="1" lang="en-US" altLang="ja-JP" dirty="0" err="1" smtClean="0"/>
              <a:t>H.Torii</a:t>
            </a:r>
            <a:endParaRPr kumimoji="1" lang="ja-JP" altLang="en-US"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1|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solidFill>
          <a:srgbClr val="92D050"/>
        </a:solidFill>
        <a:ln>
          <a:solidFill>
            <a:srgbClr val="00B05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3666</TotalTime>
  <Words>2752</Words>
  <Application>Microsoft Office PowerPoint</Application>
  <PresentationFormat>画面に合わせる (4:3)</PresentationFormat>
  <Paragraphs>579</Paragraphs>
  <Slides>48</Slides>
  <Notes>39</Notes>
  <HiddenSlides>0</HiddenSlides>
  <MMClips>0</MMClips>
  <ScaleCrop>false</ScaleCrop>
  <HeadingPairs>
    <vt:vector size="6" baseType="variant">
      <vt:variant>
        <vt:lpstr>テーマ</vt:lpstr>
      </vt:variant>
      <vt:variant>
        <vt:i4>1</vt:i4>
      </vt:variant>
      <vt:variant>
        <vt:lpstr>埋め込まれた OLE サーバー</vt:lpstr>
      </vt:variant>
      <vt:variant>
        <vt:i4>6</vt:i4>
      </vt:variant>
      <vt:variant>
        <vt:lpstr>スライド タイトル</vt:lpstr>
      </vt:variant>
      <vt:variant>
        <vt:i4>48</vt:i4>
      </vt:variant>
    </vt:vector>
  </HeadingPairs>
  <TitlesOfParts>
    <vt:vector size="55" baseType="lpstr">
      <vt:lpstr>アーバン</vt:lpstr>
      <vt:lpstr>Formel</vt:lpstr>
      <vt:lpstr>数式</vt:lpstr>
      <vt:lpstr>Bitmap Image</vt:lpstr>
      <vt:lpstr>Worksheet</vt:lpstr>
      <vt:lpstr>Image</vt:lpstr>
      <vt:lpstr>Photo Editor Photo</vt:lpstr>
      <vt:lpstr>Shine and Shadow   from Quark Gluon Plasma</vt:lpstr>
      <vt:lpstr>shine</vt:lpstr>
      <vt:lpstr>Shine</vt:lpstr>
      <vt:lpstr>スライド 4</vt:lpstr>
      <vt:lpstr>Shining Heavy Ion Collisions</vt:lpstr>
      <vt:lpstr>Schematic Spectrum in A+A</vt:lpstr>
      <vt:lpstr>(1) High pT Meson Identification</vt:lpstr>
      <vt:lpstr>(2) Universality</vt:lpstr>
      <vt:lpstr>(3) Temperature Sensor</vt:lpstr>
      <vt:lpstr>(3) Temperature Sensor</vt:lpstr>
      <vt:lpstr>(4) Transparency</vt:lpstr>
      <vt:lpstr>(5) Parton Identification</vt:lpstr>
      <vt:lpstr>shadow</vt:lpstr>
      <vt:lpstr>Shadow</vt:lpstr>
      <vt:lpstr>Shadow</vt:lpstr>
      <vt:lpstr>Electro-Magnetic Interaction</vt:lpstr>
      <vt:lpstr>Electro-Magnetic Interaction</vt:lpstr>
      <vt:lpstr>Electro-magnetic Shower</vt:lpstr>
      <vt:lpstr>In real life…</vt:lpstr>
      <vt:lpstr>How to Collect the Deposited Energy?</vt:lpstr>
      <vt:lpstr>Inhomogeneous Calorimeter</vt:lpstr>
      <vt:lpstr>Example of Inhomogeneous Type</vt:lpstr>
      <vt:lpstr>Example of Inhomogeneous : PHENIX PbSc</vt:lpstr>
      <vt:lpstr>Homogeneous Type</vt:lpstr>
      <vt:lpstr>Crystal Development</vt:lpstr>
      <vt:lpstr>Example of Homogeneous Type: PHOS</vt:lpstr>
      <vt:lpstr>Example of Homogenous Type : PHOS</vt:lpstr>
      <vt:lpstr>Detector Performance Requirement(1)</vt:lpstr>
      <vt:lpstr>Detector Performance Requirement(2)</vt:lpstr>
      <vt:lpstr>Detector Performance Requirement(3)</vt:lpstr>
      <vt:lpstr>Time to measure shine(photon) by shadow(calorimeter) from QGP        at LHC</vt:lpstr>
      <vt:lpstr>Heavy Ion Collisions at LHC</vt:lpstr>
      <vt:lpstr>ALICE at Point-2</vt:lpstr>
      <vt:lpstr>スライド 34</vt:lpstr>
      <vt:lpstr>スライド 35</vt:lpstr>
      <vt:lpstr>Photon Detectors at LHC</vt:lpstr>
      <vt:lpstr>PHOS Calorimeter</vt:lpstr>
      <vt:lpstr>EMCAL Calorimeter</vt:lpstr>
      <vt:lpstr>Photon Spectrometer (PHOS)</vt:lpstr>
      <vt:lpstr>PHOS Calorimeter</vt:lpstr>
      <vt:lpstr>Physics Potential: Neutral Pion in p+p</vt:lpstr>
      <vt:lpstr>The Challenge in RHI Experiments</vt:lpstr>
      <vt:lpstr>Physics Potential: Neutral Pion in Pb+Pb</vt:lpstr>
      <vt:lpstr>Physics Potential: LHC First Pb+Pb Year</vt:lpstr>
      <vt:lpstr>Physics Potential: Thermal Photon</vt:lpstr>
      <vt:lpstr>Current LHC RUN Plan</vt:lpstr>
      <vt:lpstr>スライド 47</vt:lpstr>
      <vt:lpstr>スライド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Photon Search in 5.5TeV Pb+Pb Collisions at LHC-ALICE</dc:title>
  <dc:creator>htorii</dc:creator>
  <cp:lastModifiedBy>htorii</cp:lastModifiedBy>
  <cp:revision>304</cp:revision>
  <dcterms:created xsi:type="dcterms:W3CDTF">2008-03-20T09:06:27Z</dcterms:created>
  <dcterms:modified xsi:type="dcterms:W3CDTF">2009-11-24T02:33:29Z</dcterms:modified>
</cp:coreProperties>
</file>