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0" r:id="rId2"/>
    <p:sldId id="274" r:id="rId3"/>
    <p:sldId id="286" r:id="rId4"/>
    <p:sldId id="285" r:id="rId5"/>
    <p:sldId id="281" r:id="rId6"/>
    <p:sldId id="277" r:id="rId7"/>
    <p:sldId id="276" r:id="rId8"/>
    <p:sldId id="289" r:id="rId9"/>
    <p:sldId id="280" r:id="rId10"/>
    <p:sldId id="278" r:id="rId11"/>
    <p:sldId id="258" r:id="rId12"/>
    <p:sldId id="259" r:id="rId13"/>
    <p:sldId id="260" r:id="rId14"/>
    <p:sldId id="256" r:id="rId15"/>
    <p:sldId id="257" r:id="rId16"/>
    <p:sldId id="292" r:id="rId17"/>
    <p:sldId id="264" r:id="rId18"/>
    <p:sldId id="265" r:id="rId19"/>
    <p:sldId id="266" r:id="rId20"/>
    <p:sldId id="262" r:id="rId21"/>
    <p:sldId id="261" r:id="rId22"/>
    <p:sldId id="263" r:id="rId23"/>
    <p:sldId id="288" r:id="rId24"/>
    <p:sldId id="268" r:id="rId25"/>
    <p:sldId id="283" r:id="rId26"/>
    <p:sldId id="270" r:id="rId27"/>
    <p:sldId id="293" r:id="rId28"/>
    <p:sldId id="273" r:id="rId29"/>
    <p:sldId id="282" r:id="rId30"/>
    <p:sldId id="275" r:id="rId31"/>
    <p:sldId id="287" r:id="rId32"/>
    <p:sldId id="291" r:id="rId33"/>
    <p:sldId id="269" r:id="rId34"/>
    <p:sldId id="284" r:id="rId35"/>
    <p:sldId id="267" r:id="rId36"/>
    <p:sldId id="271" r:id="rId3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538" autoAdjust="0"/>
  </p:normalViewPr>
  <p:slideViewPr>
    <p:cSldViewPr snapToGrid="0" snapToObjects="1">
      <p:cViewPr varScale="1">
        <p:scale>
          <a:sx n="115" d="100"/>
          <a:sy n="115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2709-C688-214C-8FEC-2C4BD321E10A}" type="datetimeFigureOut">
              <a:rPr kumimoji="1" lang="ja-JP" altLang="en-US" smtClean="0"/>
              <a:t>14/06/06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2D8F-7C25-9A40-B5F8-CB3CE867A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90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26A2-0AD4-8E4F-8BE7-EB0189EE42E6}" type="datetimeFigureOut">
              <a:rPr kumimoji="1" lang="ja-JP" altLang="en-US" smtClean="0"/>
              <a:t>14/06/06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6B3E-14B9-CB4A-BAD3-794AD93D5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0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22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8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11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2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98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6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9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8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5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51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" y="6630430"/>
            <a:ext cx="2877081" cy="227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93108" y="6626062"/>
            <a:ext cx="2603268" cy="227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6376" y="6626062"/>
            <a:ext cx="647624" cy="23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4B07-A34C-C940-A390-BDF46EC70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3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5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Relationship Id="rId3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Relationship Id="rId6" Type="http://schemas.openxmlformats.org/officeDocument/2006/relationships/oleObject" Target="../embeddings/oleObject1.bin"/><Relationship Id="rId7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5" Type="http://schemas.openxmlformats.org/officeDocument/2006/relationships/image" Target="../media/image47.gif"/><Relationship Id="rId6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4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4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gif"/><Relationship Id="rId5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4" Type="http://schemas.openxmlformats.org/officeDocument/2006/relationships/image" Target="../media/image63.png"/><Relationship Id="rId5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gif"/><Relationship Id="rId3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gif"/><Relationship Id="rId3" Type="http://schemas.openxmlformats.org/officeDocument/2006/relationships/image" Target="../media/image6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gif"/><Relationship Id="rId3" Type="http://schemas.openxmlformats.org/officeDocument/2006/relationships/image" Target="../media/image7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gif"/><Relationship Id="rId3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4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4" Type="http://schemas.openxmlformats.org/officeDocument/2006/relationships/oleObject" Target="../embeddings/oleObject2.bin"/><Relationship Id="rId5" Type="http://schemas.openxmlformats.org/officeDocument/2006/relationships/image" Target="../media/image77.png"/><Relationship Id="rId6" Type="http://schemas.openxmlformats.org/officeDocument/2006/relationships/image" Target="../media/image79.gif"/><Relationship Id="rId7" Type="http://schemas.openxmlformats.org/officeDocument/2006/relationships/image" Target="../media/image80.gif"/><Relationship Id="rId8" Type="http://schemas.openxmlformats.org/officeDocument/2006/relationships/image" Target="../media/image81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8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4.emf"/><Relationship Id="rId8" Type="http://schemas.openxmlformats.org/officeDocument/2006/relationships/image" Target="../media/image8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4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gif"/><Relationship Id="rId3" Type="http://schemas.openxmlformats.org/officeDocument/2006/relationships/image" Target="../media/image9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gif"/><Relationship Id="rId3" Type="http://schemas.openxmlformats.org/officeDocument/2006/relationships/image" Target="../media/image9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32987" y="635579"/>
            <a:ext cx="64660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Selected highlights from QM2014</a:t>
            </a:r>
          </a:p>
          <a:p>
            <a:r>
              <a:rPr lang="en-US" altLang="ja-JP" sz="2000" dirty="0" smtClean="0"/>
              <a:t>--- 19-24/May/2014, </a:t>
            </a:r>
            <a:r>
              <a:rPr kumimoji="1" lang="en-US" altLang="ja-JP" sz="2000" dirty="0" smtClean="0"/>
              <a:t>Darmstadt, Germany ---</a:t>
            </a:r>
          </a:p>
          <a:p>
            <a:endParaRPr lang="en-US" altLang="ja-JP" sz="2800" dirty="0"/>
          </a:p>
          <a:p>
            <a:r>
              <a:rPr kumimoji="1" lang="en-US" altLang="ja-JP" sz="2000" dirty="0" smtClean="0"/>
              <a:t>						ShinIchi Esumi, Univ. of Tsukuba</a:t>
            </a:r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contents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pPb</a:t>
            </a:r>
            <a:r>
              <a:rPr kumimoji="1" lang="en-US" altLang="ja-JP" sz="2000" dirty="0" smtClean="0"/>
              <a:t> at LHC, </a:t>
            </a:r>
            <a:r>
              <a:rPr kumimoji="1" lang="en-US" altLang="ja-JP" sz="2000" dirty="0" err="1" smtClean="0"/>
              <a:t>dAu</a:t>
            </a:r>
            <a:r>
              <a:rPr kumimoji="1" lang="en-US" altLang="ja-JP" sz="2000" dirty="0" smtClean="0"/>
              <a:t> at RHIC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HF, jet, flow and fluctuation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energy scan</a:t>
            </a:r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Many thanks to H. Masui, T. </a:t>
            </a:r>
            <a:r>
              <a:rPr lang="en-US" altLang="ja-JP" sz="2000" dirty="0" err="1" smtClean="0"/>
              <a:t>Niida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T. </a:t>
            </a:r>
            <a:r>
              <a:rPr lang="en-US" altLang="ja-JP" sz="2000" dirty="0" err="1" smtClean="0"/>
              <a:t>Todoroki</a:t>
            </a:r>
            <a:r>
              <a:rPr lang="en-US" altLang="ja-JP" sz="2000" dirty="0" smtClean="0"/>
              <a:t> (Tsukuba) </a:t>
            </a:r>
          </a:p>
          <a:p>
            <a:r>
              <a:rPr lang="en-US" altLang="ja-JP" sz="2000" dirty="0" smtClean="0"/>
              <a:t>for fruitful discussions</a:t>
            </a:r>
            <a:endParaRPr kumimoji="1" lang="ja-JP" altLang="en-US" sz="2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69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AdA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5" y="0"/>
            <a:ext cx="5533375" cy="3175747"/>
          </a:xfrm>
          <a:prstGeom prst="rect">
            <a:avLst/>
          </a:prstGeom>
        </p:spPr>
      </p:pic>
      <p:pic>
        <p:nvPicPr>
          <p:cNvPr id="2" name="図 1" descr="pAdA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763"/>
            <a:ext cx="4899881" cy="3876613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0558" y="843315"/>
            <a:ext cx="213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200GeV d + Au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t RHIC-PHENIX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899881" y="5895755"/>
            <a:ext cx="1601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Shengli</a:t>
            </a:r>
            <a:r>
              <a:rPr lang="en-US" altLang="ja-JP" sz="1600" dirty="0" smtClean="0"/>
              <a:t> Huang,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05727" y="2179402"/>
            <a:ext cx="167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peripheral </a:t>
            </a:r>
            <a:r>
              <a:rPr kumimoji="1" lang="en-US" altLang="ja-JP" dirty="0" err="1" smtClean="0"/>
              <a:t>subt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6093" y="3294605"/>
            <a:ext cx="3732413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wo PHENIX results</a:t>
            </a:r>
          </a:p>
          <a:p>
            <a:endParaRPr kumimoji="1" lang="en-US" altLang="ja-JP" sz="800" baseline="-25000" dirty="0" smtClean="0"/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2P</a:t>
            </a:r>
            <a:r>
              <a:rPr kumimoji="1" lang="en-US" altLang="ja-JP" dirty="0" smtClean="0"/>
              <a:t> : two particle within </a:t>
            </a:r>
            <a:r>
              <a:rPr lang="en-US" altLang="ja-JP" dirty="0"/>
              <a:t>|</a:t>
            </a:r>
            <a:r>
              <a:rPr lang="en-US" altLang="ja-JP" dirty="0">
                <a:latin typeface="Symbol" charset="2"/>
                <a:cs typeface="Symbol" charset="2"/>
              </a:rPr>
              <a:t>h</a:t>
            </a:r>
            <a:r>
              <a:rPr lang="en-US" altLang="ja-JP" dirty="0"/>
              <a:t>|&lt;</a:t>
            </a:r>
            <a:r>
              <a:rPr lang="en-US" altLang="ja-JP" dirty="0" smtClean="0"/>
              <a:t>0.35</a:t>
            </a:r>
          </a:p>
          <a:p>
            <a:r>
              <a:rPr lang="en-US" altLang="ja-JP" dirty="0" smtClean="0"/>
              <a:t>        and peripheral subtracted</a:t>
            </a:r>
          </a:p>
          <a:p>
            <a:endParaRPr lang="en-US" altLang="ja-JP" sz="800" baseline="-25000" dirty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EP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MPC</a:t>
            </a:r>
            <a:r>
              <a:rPr kumimoji="1" lang="en-US" altLang="ja-JP" dirty="0" smtClean="0"/>
              <a:t> : resolution </a:t>
            </a:r>
            <a:r>
              <a:rPr lang="en-US" altLang="ja-JP" dirty="0" smtClean="0"/>
              <a:t>is determined </a:t>
            </a:r>
          </a:p>
          <a:p>
            <a:r>
              <a:rPr lang="en-US" altLang="ja-JP" dirty="0" smtClean="0"/>
              <a:t>             via 3-sub event correlations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central arm [|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h</a:t>
            </a:r>
            <a:r>
              <a:rPr lang="en-US" altLang="ja-JP" baseline="30000" dirty="0" smtClean="0"/>
              <a:t>|&lt;0.35]</a:t>
            </a:r>
            <a:endParaRPr lang="en-US" altLang="ja-JP" dirty="0"/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Au-side MPC [-4&lt;</a:t>
            </a:r>
            <a:r>
              <a:rPr lang="en-US" altLang="ja-JP" baseline="30000" dirty="0">
                <a:latin typeface="Symbol" charset="2"/>
                <a:cs typeface="Symbol" charset="2"/>
              </a:rPr>
              <a:t>h</a:t>
            </a:r>
            <a:r>
              <a:rPr lang="en-US" altLang="ja-JP" baseline="30000" dirty="0" smtClean="0"/>
              <a:t>&lt;-3]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1</a:t>
            </a:r>
            <a:r>
              <a:rPr lang="en-US" altLang="ja-JP" baseline="30000" dirty="0" smtClean="0"/>
              <a:t>Au-spectator ZDC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[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h</a:t>
            </a:r>
            <a:r>
              <a:rPr lang="en-US" altLang="ja-JP" baseline="30000" dirty="0" smtClean="0"/>
              <a:t>&lt;-5]  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hx-dau-jet-ra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7" y="832835"/>
            <a:ext cx="8410212" cy="2940801"/>
          </a:xfrm>
          <a:prstGeom prst="rect">
            <a:avLst/>
          </a:prstGeom>
        </p:spPr>
      </p:pic>
      <p:pic>
        <p:nvPicPr>
          <p:cNvPr id="5" name="図 4" descr="phx-dau-bia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" y="3864357"/>
            <a:ext cx="8410945" cy="2493210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64578" y="280283"/>
            <a:ext cx="312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Jet suppression in </a:t>
            </a:r>
            <a:r>
              <a:rPr kumimoji="1" lang="en-US" altLang="ja-JP" sz="2400" dirty="0" err="1" smtClean="0"/>
              <a:t>dAu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6349395" y="3571969"/>
            <a:ext cx="17231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Sarah </a:t>
            </a:r>
            <a:r>
              <a:rPr lang="en-US" altLang="ja-JP" sz="1600" dirty="0" smtClean="0"/>
              <a:t>Campbell,</a:t>
            </a:r>
          </a:p>
          <a:p>
            <a:r>
              <a:rPr lang="en-US" altLang="ja-JP" sz="1600" dirty="0" smtClean="0"/>
              <a:t>19/May, collective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735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hx-dau-hij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" y="428312"/>
            <a:ext cx="4457801" cy="5959962"/>
          </a:xfrm>
          <a:prstGeom prst="rect">
            <a:avLst/>
          </a:prstGeom>
        </p:spPr>
      </p:pic>
      <p:pic>
        <p:nvPicPr>
          <p:cNvPr id="5" name="図 4" descr="phx-dau-hijing-lh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89" y="428312"/>
            <a:ext cx="4427812" cy="5947704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7130" y="36202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Bias test at </a:t>
            </a:r>
            <a:r>
              <a:rPr kumimoji="1" lang="en-US" altLang="ja-JP" sz="2400" dirty="0" err="1" smtClean="0"/>
              <a:t>dAu</a:t>
            </a:r>
            <a:r>
              <a:rPr kumimoji="1" lang="en-US" altLang="ja-JP" sz="2400" dirty="0" smtClean="0"/>
              <a:t> (RHIC) and at </a:t>
            </a:r>
            <a:r>
              <a:rPr kumimoji="1" lang="en-US" altLang="ja-JP" sz="2400" dirty="0" err="1" smtClean="0"/>
              <a:t>pPb</a:t>
            </a:r>
            <a:r>
              <a:rPr kumimoji="1" lang="en-US" altLang="ja-JP" sz="2400" dirty="0" smtClean="0"/>
              <a:t>(LHC) with </a:t>
            </a:r>
            <a:r>
              <a:rPr kumimoji="1" lang="en-US" altLang="ja-JP" sz="2400" dirty="0" err="1" smtClean="0"/>
              <a:t>Hijing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606261" y="512845"/>
            <a:ext cx="439532" cy="525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526696" y="512845"/>
            <a:ext cx="585304" cy="525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300870" y="51180"/>
            <a:ext cx="1225826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045792" y="48108"/>
            <a:ext cx="1404730" cy="4616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484542" y="6039186"/>
            <a:ext cx="17231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Sarah </a:t>
            </a:r>
            <a:r>
              <a:rPr lang="en-US" altLang="ja-JP" sz="1600" dirty="0" smtClean="0"/>
              <a:t>Campbell,</a:t>
            </a:r>
          </a:p>
          <a:p>
            <a:r>
              <a:rPr lang="en-US" altLang="ja-JP" sz="1600" dirty="0" smtClean="0"/>
              <a:t>19/May, collective</a:t>
            </a:r>
            <a:endParaRPr lang="ja-JP" altLang="en-US" sz="1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6173670" y="6138699"/>
            <a:ext cx="1773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arXiv</a:t>
            </a:r>
            <a:r>
              <a:rPr lang="en-US" altLang="ja-JP" sz="1600" dirty="0"/>
              <a:t>:1310.4793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4054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tlas-pA-j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20" y="111394"/>
            <a:ext cx="4353623" cy="6293824"/>
          </a:xfrm>
          <a:prstGeom prst="rect">
            <a:avLst/>
          </a:prstGeom>
        </p:spPr>
      </p:pic>
      <p:pic>
        <p:nvPicPr>
          <p:cNvPr id="2" name="図 1" descr="atlas-pA-jet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5" y="1247912"/>
            <a:ext cx="3779029" cy="2553253"/>
          </a:xfrm>
          <a:prstGeom prst="rect">
            <a:avLst/>
          </a:prstGeom>
        </p:spPr>
      </p:pic>
      <p:pic>
        <p:nvPicPr>
          <p:cNvPr id="3" name="図 2" descr="atlas-pA-jet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0" y="3589683"/>
            <a:ext cx="3334750" cy="2815535"/>
          </a:xfrm>
          <a:prstGeom prst="rect">
            <a:avLst/>
          </a:prstGeom>
        </p:spPr>
      </p:pic>
      <p:pic>
        <p:nvPicPr>
          <p:cNvPr id="6" name="図 5" descr="atlas-pA-jet0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5" y="3589683"/>
            <a:ext cx="504083" cy="2536503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954" y="111394"/>
            <a:ext cx="422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Jet suppression in central </a:t>
            </a:r>
            <a:r>
              <a:rPr kumimoji="1" lang="en-US" altLang="ja-JP" sz="2400" dirty="0" err="1" smtClean="0"/>
              <a:t>pPb</a:t>
            </a:r>
            <a:r>
              <a:rPr kumimoji="1" lang="en-US" altLang="ja-JP" sz="2400" dirty="0" smtClean="0"/>
              <a:t>?</a:t>
            </a:r>
          </a:p>
          <a:p>
            <a:r>
              <a:rPr lang="en-US" altLang="ja-JP" sz="2400" dirty="0" smtClean="0"/>
              <a:t>o</a:t>
            </a:r>
            <a:r>
              <a:rPr kumimoji="1" lang="en-US" altLang="ja-JP" sz="2400" dirty="0" smtClean="0"/>
              <a:t>r enhancement in peripheral?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36348" y="883478"/>
            <a:ext cx="1413566" cy="1733826"/>
          </a:xfrm>
          <a:prstGeom prst="straightConnector1">
            <a:avLst/>
          </a:prstGeom>
          <a:ln w="76200" cmpd="sng">
            <a:solidFill>
              <a:srgbClr val="660066">
                <a:alpha val="30000"/>
              </a:srgb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3136348" y="4903304"/>
            <a:ext cx="1413568" cy="320263"/>
          </a:xfrm>
          <a:prstGeom prst="straightConnector1">
            <a:avLst/>
          </a:prstGeom>
          <a:ln w="76200" cmpd="sng">
            <a:solidFill>
              <a:srgbClr val="660066">
                <a:alpha val="30000"/>
              </a:srgb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743739" y="6128804"/>
            <a:ext cx="20430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Dennis </a:t>
            </a:r>
            <a:r>
              <a:rPr lang="en-US" altLang="ja-JP" sz="1600" dirty="0" err="1" smtClean="0"/>
              <a:t>Perepelitsa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Jets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57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29368" y="4717347"/>
            <a:ext cx="40042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ssumption</a:t>
            </a:r>
            <a:r>
              <a:rPr lang="en-US" altLang="ja-JP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Mid</a:t>
            </a:r>
            <a:r>
              <a:rPr lang="en-US" altLang="ja-JP" dirty="0"/>
              <a:t>-rap </a:t>
            </a:r>
            <a:r>
              <a:rPr lang="en-US" altLang="ja-JP" dirty="0" err="1"/>
              <a:t>dN</a:t>
            </a:r>
            <a:r>
              <a:rPr lang="en-US" altLang="ja-JP" dirty="0"/>
              <a:t>/dh scales with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part</a:t>
            </a:r>
            <a:endParaRPr lang="en-US" altLang="ja-JP" baseline="-25000" dirty="0" smtClean="0"/>
          </a:p>
          <a:p>
            <a:r>
              <a:rPr lang="en-US" altLang="ja-JP" baseline="-25000" dirty="0" smtClean="0"/>
              <a:t>         </a:t>
            </a:r>
            <a:r>
              <a:rPr lang="en-US" altLang="ja-JP" dirty="0" smtClean="0"/>
              <a:t>(=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coll</a:t>
            </a:r>
            <a:r>
              <a:rPr lang="en-US" altLang="ja-JP" dirty="0" smtClean="0"/>
              <a:t> - 1   in </a:t>
            </a:r>
            <a:r>
              <a:rPr lang="en-US" altLang="ja-JP" dirty="0" err="1" smtClean="0"/>
              <a:t>pA</a:t>
            </a:r>
            <a:r>
              <a:rPr lang="en-US" altLang="ja-JP" dirty="0" smtClean="0"/>
              <a:t>)</a:t>
            </a:r>
            <a:endParaRPr lang="en-US" altLang="ja-JP" baseline="-25000" dirty="0"/>
          </a:p>
          <a:p>
            <a:pPr marL="285750" indent="-285750">
              <a:buFont typeface="Arial"/>
              <a:buChar char="•"/>
            </a:pPr>
            <a:r>
              <a:rPr lang="en-US" altLang="ja-JP" dirty="0" err="1" smtClean="0"/>
              <a:t>Pb</a:t>
            </a:r>
            <a:r>
              <a:rPr lang="en-US" altLang="ja-JP" dirty="0"/>
              <a:t>-side </a:t>
            </a:r>
            <a:r>
              <a:rPr lang="en-US" altLang="ja-JP" dirty="0" err="1"/>
              <a:t>dN</a:t>
            </a:r>
            <a:r>
              <a:rPr lang="en-US" altLang="ja-JP" dirty="0"/>
              <a:t>/dh scales with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part</a:t>
            </a:r>
            <a:r>
              <a:rPr lang="en-US" altLang="ja-JP" baseline="30000" dirty="0" err="1" smtClean="0"/>
              <a:t>target</a:t>
            </a:r>
            <a:r>
              <a:rPr lang="en-US" altLang="ja-JP" baseline="30000" dirty="0" smtClean="0"/>
              <a:t> </a:t>
            </a:r>
          </a:p>
          <a:p>
            <a:r>
              <a:rPr lang="en-US" altLang="ja-JP" baseline="-25000" dirty="0" smtClean="0"/>
              <a:t>         </a:t>
            </a:r>
            <a:r>
              <a:rPr lang="en-US" altLang="ja-JP" dirty="0" smtClean="0"/>
              <a:t>(</a:t>
            </a:r>
            <a:r>
              <a:rPr lang="en-US" altLang="ja-JP" dirty="0"/>
              <a:t>=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coll</a:t>
            </a:r>
            <a:r>
              <a:rPr lang="en-US" altLang="ja-JP" dirty="0" smtClean="0"/>
              <a:t>   in </a:t>
            </a:r>
            <a:r>
              <a:rPr lang="en-US" altLang="ja-JP" dirty="0" err="1"/>
              <a:t>pA</a:t>
            </a:r>
            <a:r>
              <a:rPr lang="en-US" altLang="ja-JP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Yield </a:t>
            </a:r>
            <a:r>
              <a:rPr lang="en-US" altLang="ja-JP" dirty="0"/>
              <a:t>at high-</a:t>
            </a:r>
            <a:r>
              <a:rPr lang="en-US" altLang="ja-JP" dirty="0" err="1"/>
              <a:t>pT</a:t>
            </a:r>
            <a:r>
              <a:rPr lang="en-US" altLang="ja-JP" dirty="0"/>
              <a:t> scales with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coll</a:t>
            </a:r>
            <a:endParaRPr kumimoji="1" lang="ja-JP" altLang="en-US" baseline="-25000" dirty="0"/>
          </a:p>
        </p:txBody>
      </p:sp>
      <p:pic>
        <p:nvPicPr>
          <p:cNvPr id="5" name="図 4" descr="alice-pa-aa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0" y="4553596"/>
            <a:ext cx="4197560" cy="1804905"/>
          </a:xfrm>
          <a:prstGeom prst="rect">
            <a:avLst/>
          </a:prstGeom>
        </p:spPr>
      </p:pic>
      <p:pic>
        <p:nvPicPr>
          <p:cNvPr id="6" name="図 5" descr="alice-pa-aa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89" y="208846"/>
            <a:ext cx="5879024" cy="4239466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87772" y="3586681"/>
            <a:ext cx="18668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Alberica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Toia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19/May, Initial state 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39" y="1092353"/>
            <a:ext cx="2874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Centrality </a:t>
            </a:r>
            <a:r>
              <a:rPr lang="en-US" altLang="ja-JP" sz="2400" dirty="0" smtClean="0"/>
              <a:t>Event Class</a:t>
            </a:r>
          </a:p>
          <a:p>
            <a:r>
              <a:rPr lang="en-US" altLang="ja-JP" sz="2400" dirty="0"/>
              <a:t>d</a:t>
            </a:r>
            <a:r>
              <a:rPr kumimoji="1" lang="en-US" altLang="ja-JP" sz="2400" dirty="0" smtClean="0"/>
              <a:t>efinition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pA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40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lice-pa-aa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645"/>
            <a:ext cx="3796907" cy="3694901"/>
          </a:xfrm>
          <a:prstGeom prst="rect">
            <a:avLst/>
          </a:prstGeom>
        </p:spPr>
      </p:pic>
      <p:pic>
        <p:nvPicPr>
          <p:cNvPr id="6" name="図 5" descr="alice-pa-aa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33" y="0"/>
            <a:ext cx="4372767" cy="4250211"/>
          </a:xfrm>
          <a:prstGeom prst="rect">
            <a:avLst/>
          </a:prstGeom>
        </p:spPr>
      </p:pic>
      <p:pic>
        <p:nvPicPr>
          <p:cNvPr id="5" name="図 4" descr="alice-pa-aa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2996641"/>
            <a:ext cx="3804436" cy="3692905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63946" y="2411865"/>
            <a:ext cx="18668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Alberica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Toia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19/May, Initial state </a:t>
            </a:r>
            <a:endParaRPr lang="ja-JP" altLang="en-US" sz="1600" dirty="0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54396"/>
              </p:ext>
            </p:extLst>
          </p:nvPr>
        </p:nvGraphicFramePr>
        <p:xfrm>
          <a:off x="278825" y="1072363"/>
          <a:ext cx="25209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1498320" imgH="482400" progId="Equation.3">
                  <p:embed/>
                </p:oleObj>
              </mc:Choice>
              <mc:Fallback>
                <p:oleObj name="Equation" r:id="rId6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25" y="1072363"/>
                        <a:ext cx="252095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278825" y="1949303"/>
            <a:ext cx="252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Multiplicity fluctuations</a:t>
            </a:r>
          </a:p>
          <a:p>
            <a:r>
              <a:rPr lang="en-US" altLang="ja-JP" dirty="0"/>
              <a:t>Jet-veto bias</a:t>
            </a:r>
          </a:p>
          <a:p>
            <a:r>
              <a:rPr lang="en-US" altLang="ja-JP" dirty="0"/>
              <a:t>Geometric bias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16346" y="106932"/>
            <a:ext cx="4121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cs typeface="Arial"/>
              </a:rPr>
              <a:t>The result depends </a:t>
            </a:r>
            <a:r>
              <a:rPr lang="en-US" altLang="ja-JP" sz="2400" dirty="0">
                <a:solidFill>
                  <a:srgbClr val="000000"/>
                </a:solidFill>
                <a:cs typeface="Arial"/>
              </a:rPr>
              <a:t>on </a:t>
            </a:r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altLang="ja-JP" sz="2400" dirty="0">
                <a:solidFill>
                  <a:srgbClr val="000000"/>
                </a:solidFill>
                <a:cs typeface="Arial"/>
              </a:rPr>
              <a:t>-region </a:t>
            </a:r>
            <a:endParaRPr lang="en-US" altLang="ja-JP" sz="2400" dirty="0" smtClean="0">
              <a:solidFill>
                <a:srgbClr val="000000"/>
              </a:solidFill>
              <a:cs typeface="Arial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cs typeface="Arial"/>
              </a:rPr>
              <a:t>of “centrality estimator” in </a:t>
            </a:r>
            <a:r>
              <a:rPr lang="en-US" altLang="ja-JP" sz="2400" dirty="0" err="1" smtClean="0">
                <a:solidFill>
                  <a:srgbClr val="000000"/>
                </a:solidFill>
                <a:cs typeface="Arial"/>
              </a:rPr>
              <a:t>pA</a:t>
            </a:r>
            <a:endParaRPr lang="ja-JP" altLang="en-US" sz="24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75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 descr="atlas-glauber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634728"/>
            <a:ext cx="4560535" cy="3049299"/>
          </a:xfrm>
          <a:prstGeom prst="rect">
            <a:avLst/>
          </a:prstGeom>
        </p:spPr>
      </p:pic>
      <p:pic>
        <p:nvPicPr>
          <p:cNvPr id="8" name="図 7" descr="atlas-glauber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35" y="1433530"/>
            <a:ext cx="4583465" cy="352198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5196" y="682998"/>
            <a:ext cx="8515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Glauber</a:t>
            </a:r>
            <a:r>
              <a:rPr kumimoji="1" lang="en-US" altLang="ja-JP" sz="2400" dirty="0" smtClean="0"/>
              <a:t> options for mapping centrality to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part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coll</a:t>
            </a:r>
            <a:r>
              <a:rPr kumimoji="1" lang="en-US" altLang="ja-JP" sz="2400" dirty="0" smtClean="0"/>
              <a:t> in </a:t>
            </a:r>
            <a:r>
              <a:rPr kumimoji="1" lang="en-US" altLang="ja-JP" sz="2400" dirty="0" err="1" smtClean="0"/>
              <a:t>pA</a:t>
            </a:r>
            <a:r>
              <a:rPr kumimoji="1" lang="en-US" altLang="ja-JP" sz="2400" dirty="0" smtClean="0"/>
              <a:t> (ATLAS)</a:t>
            </a:r>
            <a:endParaRPr kumimoji="1" lang="ja-JP" altLang="en-US" sz="2400" dirty="0"/>
          </a:p>
        </p:txBody>
      </p:sp>
      <p:pic>
        <p:nvPicPr>
          <p:cNvPr id="10" name="図 9" descr="color-flu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86" y="4820415"/>
            <a:ext cx="1056105" cy="77937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332060" y="4899984"/>
            <a:ext cx="22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Glauber-Gribov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- color fluctuation (</a:t>
            </a:r>
            <a:r>
              <a:rPr lang="en-US" altLang="ja-JP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5305972" y="2615565"/>
            <a:ext cx="2942174" cy="1370657"/>
          </a:xfrm>
          <a:custGeom>
            <a:avLst/>
            <a:gdLst>
              <a:gd name="connsiteX0" fmla="*/ 0 w 2942174"/>
              <a:gd name="connsiteY0" fmla="*/ 1370657 h 1370657"/>
              <a:gd name="connsiteX1" fmla="*/ 427495 w 2942174"/>
              <a:gd name="connsiteY1" fmla="*/ 1031137 h 1370657"/>
              <a:gd name="connsiteX2" fmla="*/ 854991 w 2942174"/>
              <a:gd name="connsiteY2" fmla="*/ 792215 h 1370657"/>
              <a:gd name="connsiteX3" fmla="*/ 1257339 w 2942174"/>
              <a:gd name="connsiteY3" fmla="*/ 653892 h 1370657"/>
              <a:gd name="connsiteX4" fmla="*/ 1684834 w 2942174"/>
              <a:gd name="connsiteY4" fmla="*/ 490419 h 1370657"/>
              <a:gd name="connsiteX5" fmla="*/ 2099756 w 2942174"/>
              <a:gd name="connsiteY5" fmla="*/ 352096 h 1370657"/>
              <a:gd name="connsiteX6" fmla="*/ 2514678 w 2942174"/>
              <a:gd name="connsiteY6" fmla="*/ 201198 h 1370657"/>
              <a:gd name="connsiteX7" fmla="*/ 2942174 w 2942174"/>
              <a:gd name="connsiteY7" fmla="*/ 0 h 137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74" h="1370657">
                <a:moveTo>
                  <a:pt x="0" y="1370657"/>
                </a:moveTo>
                <a:cubicBezTo>
                  <a:pt x="142498" y="1249100"/>
                  <a:pt x="284996" y="1127544"/>
                  <a:pt x="427495" y="1031137"/>
                </a:cubicBezTo>
                <a:cubicBezTo>
                  <a:pt x="569994" y="934730"/>
                  <a:pt x="716684" y="855089"/>
                  <a:pt x="854991" y="792215"/>
                </a:cubicBezTo>
                <a:cubicBezTo>
                  <a:pt x="993298" y="729341"/>
                  <a:pt x="1119032" y="704191"/>
                  <a:pt x="1257339" y="653892"/>
                </a:cubicBezTo>
                <a:cubicBezTo>
                  <a:pt x="1395646" y="603593"/>
                  <a:pt x="1544431" y="540718"/>
                  <a:pt x="1684834" y="490419"/>
                </a:cubicBezTo>
                <a:cubicBezTo>
                  <a:pt x="1825237" y="440120"/>
                  <a:pt x="1961449" y="400299"/>
                  <a:pt x="2099756" y="352096"/>
                </a:cubicBezTo>
                <a:cubicBezTo>
                  <a:pt x="2238063" y="303892"/>
                  <a:pt x="2374275" y="259881"/>
                  <a:pt x="2514678" y="201198"/>
                </a:cubicBezTo>
                <a:cubicBezTo>
                  <a:pt x="2655081" y="142515"/>
                  <a:pt x="2942174" y="0"/>
                  <a:pt x="2942174" y="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393986" y="2074848"/>
            <a:ext cx="2942174" cy="1949099"/>
          </a:xfrm>
          <a:custGeom>
            <a:avLst/>
            <a:gdLst>
              <a:gd name="connsiteX0" fmla="*/ 0 w 2942174"/>
              <a:gd name="connsiteY0" fmla="*/ 1949099 h 1949099"/>
              <a:gd name="connsiteX1" fmla="*/ 427495 w 2942174"/>
              <a:gd name="connsiteY1" fmla="*/ 1659878 h 1949099"/>
              <a:gd name="connsiteX2" fmla="*/ 842417 w 2942174"/>
              <a:gd name="connsiteY2" fmla="*/ 1420956 h 1949099"/>
              <a:gd name="connsiteX3" fmla="*/ 1257339 w 2942174"/>
              <a:gd name="connsiteY3" fmla="*/ 1232333 h 1949099"/>
              <a:gd name="connsiteX4" fmla="*/ 1684834 w 2942174"/>
              <a:gd name="connsiteY4" fmla="*/ 980837 h 1949099"/>
              <a:gd name="connsiteX5" fmla="*/ 2099756 w 2942174"/>
              <a:gd name="connsiteY5" fmla="*/ 716765 h 1949099"/>
              <a:gd name="connsiteX6" fmla="*/ 2514678 w 2942174"/>
              <a:gd name="connsiteY6" fmla="*/ 440119 h 1949099"/>
              <a:gd name="connsiteX7" fmla="*/ 2942174 w 2942174"/>
              <a:gd name="connsiteY7" fmla="*/ 0 h 19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74" h="1949099">
                <a:moveTo>
                  <a:pt x="0" y="1949099"/>
                </a:moveTo>
                <a:cubicBezTo>
                  <a:pt x="143546" y="1848500"/>
                  <a:pt x="287092" y="1747902"/>
                  <a:pt x="427495" y="1659878"/>
                </a:cubicBezTo>
                <a:cubicBezTo>
                  <a:pt x="567898" y="1571854"/>
                  <a:pt x="704110" y="1492213"/>
                  <a:pt x="842417" y="1420956"/>
                </a:cubicBezTo>
                <a:cubicBezTo>
                  <a:pt x="980724" y="1349699"/>
                  <a:pt x="1116936" y="1305686"/>
                  <a:pt x="1257339" y="1232333"/>
                </a:cubicBezTo>
                <a:cubicBezTo>
                  <a:pt x="1397742" y="1158980"/>
                  <a:pt x="1544431" y="1066765"/>
                  <a:pt x="1684834" y="980837"/>
                </a:cubicBezTo>
                <a:cubicBezTo>
                  <a:pt x="1825237" y="894909"/>
                  <a:pt x="1961449" y="806885"/>
                  <a:pt x="2099756" y="716765"/>
                </a:cubicBezTo>
                <a:cubicBezTo>
                  <a:pt x="2238063" y="626645"/>
                  <a:pt x="2374275" y="559580"/>
                  <a:pt x="2514678" y="440119"/>
                </a:cubicBezTo>
                <a:cubicBezTo>
                  <a:pt x="2655081" y="320658"/>
                  <a:pt x="2798627" y="160329"/>
                  <a:pt x="2942174" y="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5481999" y="1773052"/>
            <a:ext cx="2929601" cy="2288619"/>
          </a:xfrm>
          <a:custGeom>
            <a:avLst/>
            <a:gdLst>
              <a:gd name="connsiteX0" fmla="*/ 0 w 2929601"/>
              <a:gd name="connsiteY0" fmla="*/ 2288619 h 2288619"/>
              <a:gd name="connsiteX1" fmla="*/ 414922 w 2929601"/>
              <a:gd name="connsiteY1" fmla="*/ 1999398 h 2288619"/>
              <a:gd name="connsiteX2" fmla="*/ 829844 w 2929601"/>
              <a:gd name="connsiteY2" fmla="*/ 1747901 h 2288619"/>
              <a:gd name="connsiteX3" fmla="*/ 1257340 w 2929601"/>
              <a:gd name="connsiteY3" fmla="*/ 1546704 h 2288619"/>
              <a:gd name="connsiteX4" fmla="*/ 1684835 w 2929601"/>
              <a:gd name="connsiteY4" fmla="*/ 1257483 h 2288619"/>
              <a:gd name="connsiteX5" fmla="*/ 2099757 w 2929601"/>
              <a:gd name="connsiteY5" fmla="*/ 943112 h 2288619"/>
              <a:gd name="connsiteX6" fmla="*/ 2514679 w 2929601"/>
              <a:gd name="connsiteY6" fmla="*/ 578442 h 2288619"/>
              <a:gd name="connsiteX7" fmla="*/ 2929601 w 2929601"/>
              <a:gd name="connsiteY7" fmla="*/ 0 h 228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601" h="2288619">
                <a:moveTo>
                  <a:pt x="0" y="2288619"/>
                </a:moveTo>
                <a:cubicBezTo>
                  <a:pt x="138307" y="2189068"/>
                  <a:pt x="276615" y="2089518"/>
                  <a:pt x="414922" y="1999398"/>
                </a:cubicBezTo>
                <a:cubicBezTo>
                  <a:pt x="553229" y="1909278"/>
                  <a:pt x="689441" y="1823350"/>
                  <a:pt x="829844" y="1747901"/>
                </a:cubicBezTo>
                <a:cubicBezTo>
                  <a:pt x="970247" y="1672452"/>
                  <a:pt x="1114842" y="1628440"/>
                  <a:pt x="1257340" y="1546704"/>
                </a:cubicBezTo>
                <a:cubicBezTo>
                  <a:pt x="1399839" y="1464968"/>
                  <a:pt x="1544432" y="1358082"/>
                  <a:pt x="1684835" y="1257483"/>
                </a:cubicBezTo>
                <a:cubicBezTo>
                  <a:pt x="1825238" y="1156884"/>
                  <a:pt x="1961450" y="1056285"/>
                  <a:pt x="2099757" y="943112"/>
                </a:cubicBezTo>
                <a:cubicBezTo>
                  <a:pt x="2238064" y="829939"/>
                  <a:pt x="2376372" y="735627"/>
                  <a:pt x="2514679" y="578442"/>
                </a:cubicBezTo>
                <a:cubicBezTo>
                  <a:pt x="2652986" y="421257"/>
                  <a:pt x="2929601" y="0"/>
                  <a:pt x="2929601" y="0"/>
                </a:cubicBezTo>
              </a:path>
            </a:pathLst>
          </a:cu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0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ms-quarkonia-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1" y="2931739"/>
            <a:ext cx="2992803" cy="3696257"/>
          </a:xfrm>
          <a:prstGeom prst="rect">
            <a:avLst/>
          </a:prstGeom>
        </p:spPr>
      </p:pic>
      <p:pic>
        <p:nvPicPr>
          <p:cNvPr id="2" name="図 1" descr="cms-quarkonia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14" y="159841"/>
            <a:ext cx="3202685" cy="3066690"/>
          </a:xfrm>
          <a:prstGeom prst="rect">
            <a:avLst/>
          </a:prstGeom>
        </p:spPr>
      </p:pic>
      <p:pic>
        <p:nvPicPr>
          <p:cNvPr id="3" name="図 2" descr="cms-quarkonia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" y="1008666"/>
            <a:ext cx="5555867" cy="5332200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97251" y="6041286"/>
            <a:ext cx="24277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Abdulla </a:t>
            </a:r>
            <a:r>
              <a:rPr lang="en-US" altLang="ja-JP" sz="1600" dirty="0" err="1" smtClean="0"/>
              <a:t>Abdulsalam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21/May, open heavy flavor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370625" y="262594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2400" dirty="0"/>
              <a:t>Upsilon in </a:t>
            </a:r>
            <a:r>
              <a:rPr lang="fr-FR" altLang="ja-JP" sz="2400" dirty="0" smtClean="0"/>
              <a:t>pp and </a:t>
            </a:r>
            <a:r>
              <a:rPr lang="fr-FR" altLang="ja-JP" sz="2400" dirty="0" err="1" smtClean="0"/>
              <a:t>pPb</a:t>
            </a:r>
            <a:r>
              <a:rPr lang="fr-FR" altLang="ja-JP" sz="2400" dirty="0" smtClean="0"/>
              <a:t> vs </a:t>
            </a:r>
            <a:r>
              <a:rPr lang="fr-FR" altLang="ja-JP" sz="2400" dirty="0" err="1" smtClean="0"/>
              <a:t>multiplcity</a:t>
            </a:r>
            <a:endParaRPr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070058" y="4597476"/>
            <a:ext cx="4433098" cy="717254"/>
          </a:xfrm>
          <a:prstGeom prst="straightConnector1">
            <a:avLst/>
          </a:prstGeom>
          <a:ln w="76200" cmpd="sng">
            <a:solidFill>
              <a:srgbClr val="0080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070058" y="3115479"/>
            <a:ext cx="4433098" cy="976392"/>
          </a:xfrm>
          <a:prstGeom prst="straightConnector1">
            <a:avLst/>
          </a:prstGeom>
          <a:ln w="76200" cmpd="sng">
            <a:solidFill>
              <a:srgbClr val="3366FF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928486" y="2716156"/>
            <a:ext cx="1717262" cy="1552089"/>
          </a:xfrm>
          <a:prstGeom prst="straightConnector1">
            <a:avLst/>
          </a:prstGeom>
          <a:ln w="76200" cmpd="sng">
            <a:solidFill>
              <a:srgbClr val="FF00FF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928486" y="4091871"/>
            <a:ext cx="1717262" cy="1316925"/>
          </a:xfrm>
          <a:prstGeom prst="straightConnector1">
            <a:avLst/>
          </a:prstGeom>
          <a:ln w="76200" cmpd="sng">
            <a:solidFill>
              <a:srgbClr val="FF66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 rot="600000">
            <a:off x="2487250" y="4166598"/>
            <a:ext cx="3026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Large dependence with </a:t>
            </a:r>
            <a:r>
              <a:rPr lang="en-US" altLang="ja-JP" sz="1600" dirty="0" err="1" smtClean="0"/>
              <a:t>mult.</a:t>
            </a:r>
            <a:r>
              <a:rPr lang="en-US" altLang="ja-JP" sz="1600" baseline="30000" dirty="0" err="1" smtClean="0"/>
              <a:t>central</a:t>
            </a:r>
            <a:endParaRPr lang="en-US" altLang="ja-JP" sz="1600" dirty="0" smtClean="0"/>
          </a:p>
          <a:p>
            <a:r>
              <a:rPr lang="en-US" altLang="ja-JP" sz="1600" dirty="0" smtClean="0"/>
              <a:t>smaller dependence with </a:t>
            </a:r>
            <a:r>
              <a:rPr lang="en-US" altLang="ja-JP" sz="1600" dirty="0" err="1" smtClean="0"/>
              <a:t>E</a:t>
            </a:r>
            <a:r>
              <a:rPr lang="en-US" altLang="ja-JP" sz="1600" baseline="-25000" dirty="0" err="1" smtClean="0"/>
              <a:t>T</a:t>
            </a:r>
            <a:r>
              <a:rPr lang="en-US" altLang="ja-JP" sz="1600" baseline="30000" dirty="0" err="1" smtClean="0"/>
              <a:t>forward</a:t>
            </a:r>
            <a:endParaRPr kumimoji="1" lang="ja-JP" altLang="en-US" sz="1600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267484" y="4268245"/>
            <a:ext cx="2876516" cy="1563848"/>
          </a:xfrm>
          <a:prstGeom prst="straightConnector1">
            <a:avLst/>
          </a:prstGeom>
          <a:ln w="76200" cmpd="sng">
            <a:solidFill>
              <a:schemeClr val="bg1">
                <a:lumMod val="50000"/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lice-jpsi-psip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69" y="482600"/>
            <a:ext cx="4374393" cy="3184503"/>
          </a:xfrm>
          <a:prstGeom prst="rect">
            <a:avLst/>
          </a:prstGeom>
        </p:spPr>
      </p:pic>
      <p:pic>
        <p:nvPicPr>
          <p:cNvPr id="3" name="図 2" descr="alice-jpsi-psip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0" y="508000"/>
            <a:ext cx="4349789" cy="3159103"/>
          </a:xfrm>
          <a:prstGeom prst="rect">
            <a:avLst/>
          </a:prstGeom>
        </p:spPr>
      </p:pic>
      <p:pic>
        <p:nvPicPr>
          <p:cNvPr id="4" name="図 3" descr="jpsi-qpa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67" y="3829868"/>
            <a:ext cx="3260739" cy="2364036"/>
          </a:xfrm>
          <a:prstGeom prst="rect">
            <a:avLst/>
          </a:prstGeom>
        </p:spPr>
      </p:pic>
      <p:pic>
        <p:nvPicPr>
          <p:cNvPr id="5" name="図 4" descr="jpsi-qpa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87" y="3829868"/>
            <a:ext cx="3256223" cy="2360762"/>
          </a:xfrm>
          <a:prstGeom prst="rect">
            <a:avLst/>
          </a:prstGeom>
        </p:spPr>
      </p:pic>
      <p:pic>
        <p:nvPicPr>
          <p:cNvPr id="6" name="図 5" descr="jpsi-qpa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0" y="3829868"/>
            <a:ext cx="3256221" cy="2360761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61072" y="6170753"/>
            <a:ext cx="33431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Javier </a:t>
            </a:r>
            <a:r>
              <a:rPr lang="en-US" altLang="ja-JP" sz="1600" dirty="0" smtClean="0"/>
              <a:t>Martin </a:t>
            </a:r>
            <a:r>
              <a:rPr lang="en-US" altLang="ja-JP" sz="1600" dirty="0"/>
              <a:t>Blanco, Roberta </a:t>
            </a:r>
            <a:r>
              <a:rPr lang="en-US" altLang="ja-JP" sz="1600" dirty="0" err="1" smtClean="0"/>
              <a:t>Arnaldi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open heavy flavor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668373" y="11043"/>
            <a:ext cx="205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Charmonia</a:t>
            </a:r>
            <a:r>
              <a:rPr lang="en-US" altLang="ja-JP" sz="2400" dirty="0"/>
              <a:t> </a:t>
            </a:r>
            <a:r>
              <a:rPr lang="en-US" altLang="ja-JP" sz="2400" i="1" dirty="0" err="1"/>
              <a:t>Q</a:t>
            </a:r>
            <a:r>
              <a:rPr lang="en-US" altLang="ja-JP" sz="2400" baseline="-25000" dirty="0" err="1"/>
              <a:t>pA</a:t>
            </a:r>
            <a:endParaRPr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764327" y="1046484"/>
            <a:ext cx="3586459" cy="729012"/>
          </a:xfrm>
          <a:prstGeom prst="straightConnector1">
            <a:avLst/>
          </a:prstGeom>
          <a:ln w="76200" cmpd="sng">
            <a:solidFill>
              <a:srgbClr val="008000">
                <a:alpha val="2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161684" y="1634397"/>
            <a:ext cx="3574700" cy="599215"/>
          </a:xfrm>
          <a:prstGeom prst="straightConnector1">
            <a:avLst/>
          </a:prstGeom>
          <a:ln w="76200" cmpd="sng">
            <a:solidFill>
              <a:srgbClr val="008000">
                <a:alpha val="2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161684" y="2010204"/>
            <a:ext cx="3574700" cy="599215"/>
          </a:xfrm>
          <a:prstGeom prst="straightConnector1">
            <a:avLst/>
          </a:prstGeom>
          <a:ln w="76200" cmpd="sng">
            <a:solidFill>
              <a:srgbClr val="FF0000">
                <a:alpha val="2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64327" y="1634397"/>
            <a:ext cx="3586459" cy="1187583"/>
          </a:xfrm>
          <a:prstGeom prst="straightConnector1">
            <a:avLst/>
          </a:prstGeom>
          <a:ln w="76200" cmpd="sng">
            <a:solidFill>
              <a:srgbClr val="FF0000">
                <a:alpha val="2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411066" y="223352"/>
            <a:ext cx="211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Backward (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-going)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81252" y="223352"/>
            <a:ext cx="186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Forward (p-going)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33322" y="1413426"/>
            <a:ext cx="48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</a:rPr>
              <a:t>J</a:t>
            </a:r>
            <a:r>
              <a:rPr kumimoji="1" lang="en-US" altLang="ja-JP" sz="1600" dirty="0" smtClean="0">
                <a:solidFill>
                  <a:srgbClr val="008000"/>
                </a:solidFill>
              </a:rPr>
              <a:t>/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y</a:t>
            </a:r>
            <a:endParaRPr kumimoji="1" lang="ja-JP" altLang="en-US" sz="1600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42437" y="1671650"/>
            <a:ext cx="48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</a:rPr>
              <a:t>J</a:t>
            </a:r>
            <a:r>
              <a:rPr kumimoji="1" lang="en-US" altLang="ja-JP" sz="1600" dirty="0" smtClean="0">
                <a:solidFill>
                  <a:srgbClr val="008000"/>
                </a:solidFill>
              </a:rPr>
              <a:t>/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y</a:t>
            </a:r>
            <a:endParaRPr kumimoji="1" lang="ja-JP" altLang="en-US" sz="1600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349808" y="2097584"/>
            <a:ext cx="73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US" altLang="ja-JP" dirty="0" smtClean="0">
                <a:solidFill>
                  <a:srgbClr val="FF0000"/>
                </a:solidFill>
                <a:cs typeface="Symbol" charset="2"/>
              </a:rPr>
              <a:t>(2S)</a:t>
            </a:r>
            <a:endParaRPr lang="ja-JP" altLang="en-US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645405" y="2602040"/>
            <a:ext cx="73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US" altLang="ja-JP" dirty="0" smtClean="0">
                <a:solidFill>
                  <a:srgbClr val="FF0000"/>
                </a:solidFill>
                <a:cs typeface="Symbol" charset="2"/>
              </a:rPr>
              <a:t>(2S)</a:t>
            </a:r>
            <a:endParaRPr lang="ja-JP" altLang="en-US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21120000">
            <a:off x="3601950" y="4400193"/>
            <a:ext cx="2035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Backward (</a:t>
            </a:r>
            <a:r>
              <a:rPr kumimoji="1" lang="en-US" altLang="ja-JP" sz="1400" dirty="0" err="1" smtClean="0">
                <a:solidFill>
                  <a:srgbClr val="0000FF"/>
                </a:solidFill>
              </a:rPr>
              <a:t>Pb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-going) J/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endParaRPr kumimoji="1" lang="ja-JP" altLang="en-US" sz="1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20880000">
            <a:off x="3812720" y="5375671"/>
            <a:ext cx="178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Forward (p-going) J/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endParaRPr kumimoji="1" lang="ja-JP" altLang="en-US" sz="1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2328259" y="4127146"/>
            <a:ext cx="5750093" cy="1"/>
          </a:xfrm>
          <a:prstGeom prst="straightConnector1">
            <a:avLst/>
          </a:prstGeom>
          <a:ln w="76200" cmpd="sng">
            <a:solidFill>
              <a:srgbClr val="660066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826610" y="4107098"/>
            <a:ext cx="10999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Centrality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hx-d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38326"/>
          </a:xfrm>
          <a:prstGeom prst="rect">
            <a:avLst/>
          </a:prstGeom>
        </p:spPr>
      </p:pic>
      <p:pic>
        <p:nvPicPr>
          <p:cNvPr id="3" name="図 2" descr="dau-em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" y="3846895"/>
            <a:ext cx="4094956" cy="2836487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630829" y="3244334"/>
            <a:ext cx="1982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Xiaochun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He, 22/May</a:t>
            </a:r>
            <a:endParaRPr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4159751" y="5828508"/>
            <a:ext cx="19882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Alan </a:t>
            </a:r>
            <a:r>
              <a:rPr lang="en-US" altLang="ja-JP" sz="1600" dirty="0" smtClean="0"/>
              <a:t>Dion,</a:t>
            </a:r>
          </a:p>
          <a:p>
            <a:r>
              <a:rPr lang="en-US" altLang="ja-JP" sz="1600" dirty="0" smtClean="0"/>
              <a:t>19/May, heavy Flavor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50702" y="4557139"/>
            <a:ext cx="384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Heavy Flavor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and J/psi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dAu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670257" y="1293408"/>
            <a:ext cx="6961257" cy="881868"/>
          </a:xfrm>
          <a:prstGeom prst="straightConnector1">
            <a:avLst/>
          </a:prstGeom>
          <a:ln w="76200" cmpd="sng">
            <a:solidFill>
              <a:srgbClr val="FF66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480000">
            <a:off x="5738337" y="1445357"/>
            <a:ext cx="134142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open charm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670257" y="1906236"/>
            <a:ext cx="6961257" cy="421440"/>
          </a:xfrm>
          <a:prstGeom prst="straightConnector1">
            <a:avLst/>
          </a:prstGeom>
          <a:ln w="76200" cmpd="sng">
            <a:solidFill>
              <a:srgbClr val="008000">
                <a:alpha val="3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240000">
            <a:off x="1127597" y="2273164"/>
            <a:ext cx="148411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hidden charm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2062" y="5182177"/>
            <a:ext cx="29543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away-side suppression in </a:t>
            </a:r>
            <a:r>
              <a:rPr kumimoji="1" lang="en-US" altLang="ja-JP" sz="1600" dirty="0" err="1" smtClean="0">
                <a:solidFill>
                  <a:srgbClr val="0000FF"/>
                </a:solidFill>
              </a:rPr>
              <a:t>dAu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 for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central </a:t>
            </a:r>
            <a:r>
              <a:rPr lang="en-US" altLang="ja-JP" sz="1600" dirty="0">
                <a:solidFill>
                  <a:srgbClr val="0000FF"/>
                </a:solidFill>
              </a:rPr>
              <a:t>e </a:t>
            </a:r>
            <a:r>
              <a:rPr lang="en-US" altLang="ja-JP" sz="1600" dirty="0" smtClean="0">
                <a:solidFill>
                  <a:srgbClr val="0000FF"/>
                </a:solidFill>
              </a:rPr>
              <a:t>-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forward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 correlation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1847" y="485556"/>
            <a:ext cx="893782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backward</a:t>
            </a:r>
          </a:p>
          <a:p>
            <a:r>
              <a:rPr kumimoji="1" lang="en-US" altLang="ja-JP" sz="1400" dirty="0" smtClean="0"/>
              <a:t>Au-going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65581" y="488566"/>
            <a:ext cx="69417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central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02653" y="488566"/>
            <a:ext cx="795686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Forward</a:t>
            </a:r>
          </a:p>
          <a:p>
            <a:r>
              <a:rPr lang="en-US" altLang="ja-JP" sz="1400" dirty="0"/>
              <a:t>d</a:t>
            </a:r>
            <a:r>
              <a:rPr kumimoji="1" lang="en-US" altLang="ja-JP" sz="1400" dirty="0" smtClean="0"/>
              <a:t>-going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e3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32"/>
            <a:ext cx="9144000" cy="2640904"/>
          </a:xfrm>
          <a:prstGeom prst="rect">
            <a:avLst/>
          </a:prstGeom>
        </p:spPr>
      </p:pic>
      <p:pic>
        <p:nvPicPr>
          <p:cNvPr id="3" name="図 2" descr="pdHe-A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"/>
            <a:ext cx="9144000" cy="3043627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922089" y="2912710"/>
            <a:ext cx="1969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Anne </a:t>
            </a:r>
            <a:r>
              <a:rPr lang="en-US" altLang="ja-JP" sz="1600" dirty="0" smtClean="0"/>
              <a:t>Sickles, 22/May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jet-fr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" y="0"/>
            <a:ext cx="3753171" cy="3541815"/>
          </a:xfrm>
          <a:prstGeom prst="rect">
            <a:avLst/>
          </a:prstGeom>
        </p:spPr>
      </p:pic>
      <p:pic>
        <p:nvPicPr>
          <p:cNvPr id="4" name="図 3" descr="phx-g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57" y="2170465"/>
            <a:ext cx="4348220" cy="4070822"/>
          </a:xfrm>
          <a:prstGeom prst="rect">
            <a:avLst/>
          </a:prstGeom>
        </p:spPr>
      </p:pic>
      <p:pic>
        <p:nvPicPr>
          <p:cNvPr id="5" name="図 4" descr="star-j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8" y="3551525"/>
            <a:ext cx="4319020" cy="2985989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05769" y="6248710"/>
            <a:ext cx="14900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000000"/>
                </a:solidFill>
                <a:cs typeface="Arial"/>
              </a:rPr>
              <a:t>Joern</a:t>
            </a:r>
            <a:r>
              <a:rPr lang="en-US" altLang="ja-JP" sz="16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Putschke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21/May, Jets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6849867" y="6241287"/>
            <a:ext cx="2155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sz="1600" dirty="0" smtClean="0"/>
              <a:t>PRL</a:t>
            </a:r>
            <a:r>
              <a:rPr lang="hu-HU" altLang="ja-JP" sz="1600" dirty="0"/>
              <a:t> </a:t>
            </a:r>
            <a:r>
              <a:rPr lang="hu-HU" altLang="ja-JP" sz="1600" dirty="0" smtClean="0"/>
              <a:t>111, 032301 (2013)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1923784" y="2574307"/>
            <a:ext cx="1906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Yen</a:t>
            </a:r>
            <a:r>
              <a:rPr lang="en-US" altLang="ja-JP" sz="1600" dirty="0"/>
              <a:t>-</a:t>
            </a:r>
            <a:r>
              <a:rPr lang="en-US" altLang="ja-JP" sz="1600" dirty="0" err="1"/>
              <a:t>Jie</a:t>
            </a:r>
            <a:r>
              <a:rPr lang="en-US" altLang="ja-JP" sz="1600" dirty="0"/>
              <a:t> Lee </a:t>
            </a:r>
            <a:r>
              <a:rPr lang="en-US" altLang="ja-JP" sz="1600" dirty="0" smtClean="0"/>
              <a:t>, 23/May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8901" y="442246"/>
            <a:ext cx="42883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Jet quenching and </a:t>
            </a:r>
          </a:p>
          <a:p>
            <a:r>
              <a:rPr kumimoji="1" lang="en-US" altLang="ja-JP" sz="2400" dirty="0" smtClean="0"/>
              <a:t>re-distribution of the lost-energy</a:t>
            </a:r>
          </a:p>
          <a:p>
            <a:r>
              <a:rPr lang="en-US" altLang="ja-JP" sz="2400" dirty="0"/>
              <a:t>i</a:t>
            </a:r>
            <a:r>
              <a:rPr lang="en-US" altLang="ja-JP" sz="2400" dirty="0" smtClean="0"/>
              <a:t>n A+A at LHC and RHIC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ms-jet-h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76" y="0"/>
            <a:ext cx="3801724" cy="6453734"/>
          </a:xfrm>
          <a:prstGeom prst="rect">
            <a:avLst/>
          </a:prstGeom>
        </p:spPr>
      </p:pic>
      <p:pic>
        <p:nvPicPr>
          <p:cNvPr id="6" name="図 5" descr="cms-AA-j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8" y="2203929"/>
            <a:ext cx="4780165" cy="4550921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770184" y="6067750"/>
            <a:ext cx="149087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Doga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Gulhan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21/May,  jets</a:t>
            </a:r>
            <a:endParaRPr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239183" y="182475"/>
            <a:ext cx="381191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400" dirty="0">
                <a:solidFill>
                  <a:srgbClr val="000000"/>
                </a:solidFill>
              </a:rPr>
              <a:t>Detailed (</a:t>
            </a:r>
            <a:r>
              <a:rPr lang="en-GB" altLang="ja-JP" sz="2400" dirty="0" err="1">
                <a:solidFill>
                  <a:srgbClr val="000000"/>
                </a:solidFill>
              </a:rPr>
              <a:t>ΔR,p</a:t>
            </a:r>
            <a:r>
              <a:rPr lang="en-GB" altLang="ja-JP" sz="2400" baseline="-25000" dirty="0" err="1">
                <a:solidFill>
                  <a:srgbClr val="000000"/>
                </a:solidFill>
              </a:rPr>
              <a:t>T</a:t>
            </a:r>
            <a:r>
              <a:rPr lang="en-GB" altLang="ja-JP" sz="2400" dirty="0">
                <a:solidFill>
                  <a:srgbClr val="000000"/>
                </a:solidFill>
              </a:rPr>
              <a:t>) </a:t>
            </a:r>
            <a:r>
              <a:rPr lang="en-GB" altLang="ja-JP" sz="2400" dirty="0" smtClean="0">
                <a:solidFill>
                  <a:srgbClr val="000000"/>
                </a:solidFill>
              </a:rPr>
              <a:t>distributions</a:t>
            </a:r>
          </a:p>
          <a:p>
            <a:r>
              <a:rPr lang="en-GB" altLang="ja-JP" sz="2400" dirty="0" smtClean="0">
                <a:solidFill>
                  <a:srgbClr val="000000"/>
                </a:solidFill>
              </a:rPr>
              <a:t>of the lost energy</a:t>
            </a:r>
          </a:p>
          <a:p>
            <a:r>
              <a:rPr lang="en-GB" altLang="ja-JP" sz="2400" dirty="0">
                <a:solidFill>
                  <a:srgbClr val="000000"/>
                </a:solidFill>
              </a:rPr>
              <a:t>a</a:t>
            </a:r>
            <a:r>
              <a:rPr lang="en-GB" altLang="ja-JP" sz="2400" dirty="0" smtClean="0">
                <a:solidFill>
                  <a:srgbClr val="000000"/>
                </a:solidFill>
              </a:rPr>
              <a:t>t LHC</a:t>
            </a:r>
          </a:p>
        </p:txBody>
      </p:sp>
      <p:pic>
        <p:nvPicPr>
          <p:cNvPr id="4" name="図 3" descr="cms-jet-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7" y="934090"/>
            <a:ext cx="2756348" cy="1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7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rhic-aj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05" y="2384265"/>
            <a:ext cx="4589323" cy="3632333"/>
          </a:xfrm>
          <a:prstGeom prst="rect">
            <a:avLst/>
          </a:prstGeom>
        </p:spPr>
      </p:pic>
      <p:pic>
        <p:nvPicPr>
          <p:cNvPr id="3" name="図 2" descr="rhic-aj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" y="2384265"/>
            <a:ext cx="4589323" cy="3718934"/>
          </a:xfrm>
          <a:prstGeom prst="rect">
            <a:avLst/>
          </a:prstGeom>
        </p:spPr>
      </p:pic>
      <p:pic>
        <p:nvPicPr>
          <p:cNvPr id="4" name="図 3" descr="atlas-aj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61" y="285075"/>
            <a:ext cx="2015410" cy="1917778"/>
          </a:xfrm>
          <a:prstGeom prst="rect">
            <a:avLst/>
          </a:prstGeom>
        </p:spPr>
      </p:pic>
      <p:pic>
        <p:nvPicPr>
          <p:cNvPr id="5" name="図 4" descr="cms-aj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42" y="306606"/>
            <a:ext cx="2065219" cy="1896247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06365" y="5810811"/>
            <a:ext cx="14900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000000"/>
                </a:solidFill>
                <a:cs typeface="Arial"/>
              </a:rPr>
              <a:t>Joern</a:t>
            </a:r>
            <a:r>
              <a:rPr lang="en-US" altLang="ja-JP" sz="16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Putschke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21/May, Jets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418500" y="266162"/>
            <a:ext cx="3132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Jet quenching at RHIC </a:t>
            </a:r>
            <a:endParaRPr lang="en-US" altLang="ja-JP" sz="2400" dirty="0" smtClean="0"/>
          </a:p>
          <a:p>
            <a:r>
              <a:rPr lang="en-US" altLang="ja-JP" sz="2400" dirty="0" smtClean="0"/>
              <a:t>(A</a:t>
            </a:r>
            <a:r>
              <a:rPr lang="en-US" altLang="ja-JP" sz="2400" baseline="-25000" dirty="0" smtClean="0"/>
              <a:t>J</a:t>
            </a:r>
            <a:r>
              <a:rPr lang="en-US" altLang="ja-JP" sz="2400" dirty="0" smtClean="0"/>
              <a:t> distribution) 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705533" y="3386376"/>
            <a:ext cx="3598218" cy="2163519"/>
          </a:xfrm>
          <a:custGeom>
            <a:avLst/>
            <a:gdLst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716797 w 3598218"/>
              <a:gd name="connsiteY2" fmla="*/ 45857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58791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269464 w 3598218"/>
              <a:gd name="connsiteY3" fmla="*/ 122021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57309 w 3598218"/>
              <a:gd name="connsiteY4" fmla="*/ 1714060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3045550 w 3598218"/>
              <a:gd name="connsiteY4" fmla="*/ 1734127 h 1855159"/>
              <a:gd name="connsiteX5" fmla="*/ 3598218 w 3598218"/>
              <a:gd name="connsiteY5" fmla="*/ 1855159 h 1855159"/>
              <a:gd name="connsiteX0" fmla="*/ 0 w 3598218"/>
              <a:gd name="connsiteY0" fmla="*/ 9113 h 1855159"/>
              <a:gd name="connsiteX1" fmla="*/ 623221 w 3598218"/>
              <a:gd name="connsiteY1" fmla="*/ 67904 h 1855159"/>
              <a:gd name="connsiteX2" fmla="*/ 1446342 w 3598218"/>
              <a:gd name="connsiteY2" fmla="*/ 678055 h 1855159"/>
              <a:gd name="connsiteX3" fmla="*/ 2187152 w 3598218"/>
              <a:gd name="connsiteY3" fmla="*/ 1290443 h 1855159"/>
              <a:gd name="connsiteX4" fmla="*/ 2869167 w 3598218"/>
              <a:gd name="connsiteY4" fmla="*/ 1704029 h 1855159"/>
              <a:gd name="connsiteX5" fmla="*/ 3598218 w 3598218"/>
              <a:gd name="connsiteY5" fmla="*/ 1855159 h 1855159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46342 w 3598218"/>
              <a:gd name="connsiteY2" fmla="*/ 668942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70256 w 3598218"/>
              <a:gd name="connsiteY1" fmla="*/ 149087 h 1846046"/>
              <a:gd name="connsiteX2" fmla="*/ 1458101 w 3598218"/>
              <a:gd name="connsiteY2" fmla="*/ 709073 h 1846046"/>
              <a:gd name="connsiteX3" fmla="*/ 2187152 w 3598218"/>
              <a:gd name="connsiteY3" fmla="*/ 1281330 h 1846046"/>
              <a:gd name="connsiteX4" fmla="*/ 2869167 w 3598218"/>
              <a:gd name="connsiteY4" fmla="*/ 1694916 h 1846046"/>
              <a:gd name="connsiteX5" fmla="*/ 3598218 w 3598218"/>
              <a:gd name="connsiteY5" fmla="*/ 1846046 h 18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218" h="1846046">
                <a:moveTo>
                  <a:pt x="0" y="0"/>
                </a:moveTo>
                <a:cubicBezTo>
                  <a:pt x="168544" y="8818"/>
                  <a:pt x="427239" y="30908"/>
                  <a:pt x="670256" y="149087"/>
                </a:cubicBezTo>
                <a:cubicBezTo>
                  <a:pt x="913273" y="267266"/>
                  <a:pt x="1205285" y="520366"/>
                  <a:pt x="1458101" y="709073"/>
                </a:cubicBezTo>
                <a:cubicBezTo>
                  <a:pt x="1710917" y="897780"/>
                  <a:pt x="1951974" y="1117023"/>
                  <a:pt x="2187152" y="1281330"/>
                </a:cubicBezTo>
                <a:cubicBezTo>
                  <a:pt x="2422330" y="1445637"/>
                  <a:pt x="2633990" y="1600797"/>
                  <a:pt x="2869167" y="1694916"/>
                </a:cubicBezTo>
                <a:cubicBezTo>
                  <a:pt x="3104344" y="1789035"/>
                  <a:pt x="3438493" y="1828408"/>
                  <a:pt x="3598218" y="1846046"/>
                </a:cubicBezTo>
              </a:path>
            </a:pathLst>
          </a:custGeom>
          <a:ln w="76200" cmpd="sng"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705533" y="3703849"/>
            <a:ext cx="3598218" cy="1846046"/>
          </a:xfrm>
          <a:custGeom>
            <a:avLst/>
            <a:gdLst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716797 w 3598218"/>
              <a:gd name="connsiteY2" fmla="*/ 45857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94066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623221 w 3598218"/>
              <a:gd name="connsiteY1" fmla="*/ 58791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69464 w 3598218"/>
              <a:gd name="connsiteY3" fmla="*/ 121110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45946 w 3598218"/>
              <a:gd name="connsiteY3" fmla="*/ 1140550 h 1846046"/>
              <a:gd name="connsiteX4" fmla="*/ 3057309 w 3598218"/>
              <a:gd name="connsiteY4" fmla="*/ 1704947 h 1846046"/>
              <a:gd name="connsiteX5" fmla="*/ 3598218 w 3598218"/>
              <a:gd name="connsiteY5" fmla="*/ 1846046 h 1846046"/>
              <a:gd name="connsiteX0" fmla="*/ 0 w 3598218"/>
              <a:gd name="connsiteY0" fmla="*/ 0 h 1846046"/>
              <a:gd name="connsiteX1" fmla="*/ 717292 w 3598218"/>
              <a:gd name="connsiteY1" fmla="*/ 82308 h 1846046"/>
              <a:gd name="connsiteX2" fmla="*/ 1505137 w 3598218"/>
              <a:gd name="connsiteY2" fmla="*/ 388022 h 1846046"/>
              <a:gd name="connsiteX3" fmla="*/ 2245946 w 3598218"/>
              <a:gd name="connsiteY3" fmla="*/ 1140550 h 1846046"/>
              <a:gd name="connsiteX4" fmla="*/ 2974997 w 3598218"/>
              <a:gd name="connsiteY4" fmla="*/ 1681431 h 1846046"/>
              <a:gd name="connsiteX5" fmla="*/ 3598218 w 3598218"/>
              <a:gd name="connsiteY5" fmla="*/ 1846046 h 18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218" h="1846046">
                <a:moveTo>
                  <a:pt x="0" y="0"/>
                </a:moveTo>
                <a:cubicBezTo>
                  <a:pt x="168544" y="8818"/>
                  <a:pt x="407641" y="5880"/>
                  <a:pt x="717292" y="82308"/>
                </a:cubicBezTo>
                <a:cubicBezTo>
                  <a:pt x="1026943" y="158736"/>
                  <a:pt x="1250361" y="211648"/>
                  <a:pt x="1505137" y="388022"/>
                </a:cubicBezTo>
                <a:cubicBezTo>
                  <a:pt x="1759913" y="564396"/>
                  <a:pt x="2000969" y="924982"/>
                  <a:pt x="2245946" y="1140550"/>
                </a:cubicBezTo>
                <a:cubicBezTo>
                  <a:pt x="2490923" y="1356118"/>
                  <a:pt x="2749618" y="1563848"/>
                  <a:pt x="2974997" y="1681431"/>
                </a:cubicBezTo>
                <a:cubicBezTo>
                  <a:pt x="3200376" y="1799014"/>
                  <a:pt x="3438493" y="1828408"/>
                  <a:pt x="3598218" y="1846046"/>
                </a:cubicBezTo>
              </a:path>
            </a:pathLst>
          </a:custGeom>
          <a:ln w="76200" cmpd="sng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2340017" y="3421650"/>
            <a:ext cx="2110988" cy="0"/>
          </a:xfrm>
          <a:prstGeom prst="line">
            <a:avLst/>
          </a:prstGeom>
          <a:ln w="76200" cmpd="sng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40017" y="3021412"/>
            <a:ext cx="2110988" cy="0"/>
          </a:xfrm>
          <a:prstGeom prst="line">
            <a:avLst/>
          </a:prstGeom>
          <a:ln w="76200" cmpd="sng">
            <a:solidFill>
              <a:srgbClr val="0000FF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18500" y="1245308"/>
            <a:ext cx="3300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lower jet energy than LHC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smaller effect than LHC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larger effect with smaller jet cone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visible modification from </a:t>
            </a:r>
            <a:r>
              <a:rPr lang="en-US" altLang="ja-JP" sz="1600" dirty="0" err="1" smtClean="0"/>
              <a:t>pp</a:t>
            </a:r>
            <a:r>
              <a:rPr lang="en-US" altLang="ja-JP" sz="1600" dirty="0" smtClean="0"/>
              <a:t>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qsel0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1" y="131703"/>
            <a:ext cx="3019522" cy="3334322"/>
          </a:xfrm>
          <a:prstGeom prst="rect">
            <a:avLst/>
          </a:prstGeom>
        </p:spPr>
      </p:pic>
      <p:pic>
        <p:nvPicPr>
          <p:cNvPr id="7" name="図 6" descr="qsel0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8" y="3447322"/>
            <a:ext cx="4137652" cy="3079033"/>
          </a:xfrm>
          <a:prstGeom prst="rect">
            <a:avLst/>
          </a:prstGeom>
        </p:spPr>
      </p:pic>
      <p:pic>
        <p:nvPicPr>
          <p:cNvPr id="4" name="Picture 8" descr="Screen Shot 2014-05-18 at 11.3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5" y="167503"/>
            <a:ext cx="2879570" cy="3123819"/>
          </a:xfrm>
          <a:prstGeom prst="rect">
            <a:avLst/>
          </a:prstGeom>
        </p:spPr>
      </p:pic>
      <p:pic>
        <p:nvPicPr>
          <p:cNvPr id="5" name="図 4" descr="qsel0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" y="2985292"/>
            <a:ext cx="3291516" cy="3631237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76888" y="5956682"/>
            <a:ext cx="16594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ShinIchi Esumi,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21/May, cor./flu.</a:t>
            </a:r>
            <a:endParaRPr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538813" y="2958917"/>
            <a:ext cx="18819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Soumya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Mohapatra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collective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06170" y="327901"/>
            <a:ext cx="2468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Event Shape Engineering </a:t>
            </a:r>
          </a:p>
          <a:p>
            <a:r>
              <a:rPr lang="en-US" altLang="ja-JP" sz="2400" dirty="0" smtClean="0"/>
              <a:t>by Flow-Vector </a:t>
            </a:r>
          </a:p>
          <a:p>
            <a:r>
              <a:rPr lang="en-US" altLang="ja-JP" sz="2400" dirty="0" smtClean="0"/>
              <a:t>Q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selection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>
                <a:latin typeface="Symbol" charset="2"/>
                <a:cs typeface="Symbol" charset="2"/>
              </a:rPr>
              <a:t>e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initial</a:t>
            </a:r>
            <a:r>
              <a:rPr lang="en-US" altLang="ja-JP" sz="2400" dirty="0" smtClean="0"/>
              <a:t> –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–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e</a:t>
            </a:r>
            <a:r>
              <a:rPr lang="en-US" altLang="ja-JP" sz="2400" baseline="-25000" dirty="0" smtClean="0"/>
              <a:t>2</a:t>
            </a:r>
            <a:r>
              <a:rPr lang="en-US" altLang="ja-JP" sz="2400" baseline="30000" dirty="0" smtClean="0"/>
              <a:t>final</a:t>
            </a:r>
            <a:endParaRPr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21742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tlas-v2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" y="1327435"/>
            <a:ext cx="4563512" cy="4392748"/>
          </a:xfrm>
          <a:prstGeom prst="rect">
            <a:avLst/>
          </a:prstGeom>
        </p:spPr>
      </p:pic>
      <p:pic>
        <p:nvPicPr>
          <p:cNvPr id="3" name="図 2" descr="atlas-v2v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12" y="1327434"/>
            <a:ext cx="4564382" cy="439274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04549" y="5568742"/>
            <a:ext cx="18819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Soumya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Mohapatra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collective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91705" y="405716"/>
            <a:ext cx="2456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baseline="30000" dirty="0" smtClean="0"/>
              <a:t>(</a:t>
            </a:r>
            <a:r>
              <a:rPr lang="en-US" altLang="ja-JP" sz="2400" baseline="30000" dirty="0"/>
              <a:t>L</a:t>
            </a:r>
            <a:r>
              <a:rPr kumimoji="1" lang="en-US" altLang="ja-JP" sz="2400" baseline="30000" dirty="0" smtClean="0"/>
              <a:t>ow </a:t>
            </a:r>
            <a:r>
              <a:rPr kumimoji="1" lang="en-US" altLang="ja-JP" sz="2400" baseline="30000" dirty="0" err="1" smtClean="0"/>
              <a:t>pT</a:t>
            </a:r>
            <a:r>
              <a:rPr kumimoji="1" lang="en-US" altLang="ja-JP" sz="2400" baseline="30000" dirty="0" smtClean="0"/>
              <a:t>)</a:t>
            </a:r>
            <a:r>
              <a:rPr kumimoji="1" lang="en-US" altLang="ja-JP" sz="2400" dirty="0" smtClean="0"/>
              <a:t> – v</a:t>
            </a:r>
            <a:r>
              <a:rPr kumimoji="1" lang="en-US" altLang="ja-JP" sz="2400" baseline="-25000" dirty="0" smtClean="0"/>
              <a:t>2</a:t>
            </a:r>
            <a:r>
              <a:rPr lang="en-US" altLang="ja-JP" sz="2400" baseline="30000" dirty="0"/>
              <a:t>(</a:t>
            </a:r>
            <a:r>
              <a:rPr kumimoji="1" lang="en-US" altLang="ja-JP" sz="2400" baseline="30000" dirty="0" smtClean="0"/>
              <a:t>high </a:t>
            </a:r>
            <a:r>
              <a:rPr kumimoji="1" lang="en-US" altLang="ja-JP" sz="2400" baseline="30000" dirty="0" err="1" smtClean="0"/>
              <a:t>pT</a:t>
            </a:r>
            <a:r>
              <a:rPr kumimoji="1" lang="en-US" altLang="ja-JP" sz="2400" baseline="30000" dirty="0" smtClean="0"/>
              <a:t>)</a:t>
            </a:r>
          </a:p>
          <a:p>
            <a:pPr algn="ctr"/>
            <a:r>
              <a:rPr lang="en-US" altLang="ja-JP" sz="2400" dirty="0" smtClean="0"/>
              <a:t>correlation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1038" y="405716"/>
            <a:ext cx="1558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– v</a:t>
            </a:r>
            <a:r>
              <a:rPr kumimoji="1" lang="en-US" altLang="ja-JP" sz="2400" baseline="-25000" dirty="0" smtClean="0"/>
              <a:t>3</a:t>
            </a:r>
            <a:endParaRPr lang="en-US" altLang="ja-JP" sz="2400" baseline="30000" dirty="0"/>
          </a:p>
          <a:p>
            <a:pPr algn="ctr"/>
            <a:r>
              <a:rPr lang="en-US" altLang="ja-JP" sz="2400" dirty="0" smtClean="0"/>
              <a:t>correlation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7" name="図 6" descr="v2-fluc-al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648"/>
            <a:ext cx="9144000" cy="28695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401170" y="6024307"/>
            <a:ext cx="17749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You Zhou,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20/May, collective</a:t>
            </a:r>
            <a:endParaRPr lang="ja-JP" altLang="en-US" sz="1600" dirty="0"/>
          </a:p>
        </p:txBody>
      </p:sp>
      <p:pic>
        <p:nvPicPr>
          <p:cNvPr id="9" name="図 8" descr="v2-fluc-cm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56" y="0"/>
            <a:ext cx="6615044" cy="353377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634220" y="2399514"/>
            <a:ext cx="17894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Damir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Devetak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20/May, collective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34062" y="168361"/>
            <a:ext cx="2256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dependent</a:t>
            </a:r>
          </a:p>
          <a:p>
            <a:r>
              <a:rPr lang="en-US" altLang="ja-JP" sz="2400" dirty="0" smtClean="0"/>
              <a:t>flow fluctuation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3675" y="1139473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amazing similarity 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 hydro-models </a:t>
            </a:r>
          </a:p>
          <a:p>
            <a:r>
              <a:rPr lang="en-US" altLang="ja-JP" dirty="0"/>
              <a:t>e</a:t>
            </a:r>
            <a:r>
              <a:rPr kumimoji="1" lang="en-US" altLang="ja-JP" dirty="0" smtClean="0"/>
              <a:t>specially at mid-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nd </a:t>
            </a:r>
            <a:r>
              <a:rPr kumimoji="1" lang="en-US" altLang="ja-JP" dirty="0" smtClean="0"/>
              <a:t>in central…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g-v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1183"/>
            <a:ext cx="9144000" cy="4537698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145260" y="5066493"/>
            <a:ext cx="17289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Sanshiro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 Mizuno,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19/May,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ele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./mag.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552563" y="359518"/>
            <a:ext cx="464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Direct (thermal) photon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and v</a:t>
            </a:r>
            <a:r>
              <a:rPr lang="en-US" altLang="ja-JP" sz="2400" baseline="-25000" dirty="0" smtClean="0"/>
              <a:t>3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91695" y="5651269"/>
            <a:ext cx="386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flatter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dependence of 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at low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endParaRPr lang="en-US" altLang="ja-JP" baseline="-25000" dirty="0" smtClean="0"/>
          </a:p>
          <a:p>
            <a:r>
              <a:rPr lang="en-US" altLang="ja-JP" dirty="0" smtClean="0"/>
              <a:t>Non-zero v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for low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thermal photon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" name="図 6" descr="rgamma-al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" y="2634575"/>
            <a:ext cx="5669819" cy="3933763"/>
          </a:xfrm>
          <a:prstGeom prst="rect">
            <a:avLst/>
          </a:prstGeom>
        </p:spPr>
      </p:pic>
      <p:pic>
        <p:nvPicPr>
          <p:cNvPr id="8" name="図 7" descr="phx-rgamm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09" y="67759"/>
            <a:ext cx="4979614" cy="391304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25135" y="3990770"/>
            <a:ext cx="230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PHENIX   arXiv</a:t>
            </a:r>
            <a:r>
              <a:rPr lang="en-US" altLang="ja-JP" sz="1600" dirty="0"/>
              <a:t>:</a:t>
            </a:r>
            <a:r>
              <a:rPr lang="en-US" altLang="ja-JP" sz="1600" dirty="0" smtClean="0"/>
              <a:t>1405.3940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7096065" y="4329324"/>
            <a:ext cx="17289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Sanshiro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 Mizuno,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19/May,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ele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./mag.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01731" y="1993099"/>
            <a:ext cx="17289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Friederike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 Bock,</a:t>
            </a:r>
            <a:endParaRPr lang="en-US" altLang="ja-JP" sz="1600" dirty="0" smtClean="0">
              <a:solidFill>
                <a:srgbClr val="000000"/>
              </a:solidFill>
              <a:cs typeface="Arial"/>
            </a:endParaRP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19/May,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ele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./mag.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8305" y="703221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R</a:t>
            </a:r>
            <a:r>
              <a:rPr kumimoji="1" lang="en-US" altLang="ja-JP" baseline="-25000" dirty="0" err="1" smtClean="0"/>
              <a:t>gamma</a:t>
            </a:r>
            <a:r>
              <a:rPr kumimoji="1" lang="en-US" altLang="ja-JP" dirty="0" smtClean="0"/>
              <a:t> comparison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etween RHIC and LHC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06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luc-mom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23" y="142536"/>
            <a:ext cx="5077587" cy="6129115"/>
          </a:xfrm>
          <a:prstGeom prst="rect">
            <a:avLst/>
          </a:prstGeom>
        </p:spPr>
      </p:pic>
      <p:pic>
        <p:nvPicPr>
          <p:cNvPr id="5" name="Picture 15" descr="net_proton"/>
          <p:cNvPicPr>
            <a:picLocks noChangeAspect="1" noChangeArrowheads="1"/>
          </p:cNvPicPr>
          <p:nvPr/>
        </p:nvPicPr>
        <p:blipFill>
          <a:blip r:embed="rId3"/>
          <a:srcRect l="1810" t="4768" r="13568" b="1192"/>
          <a:stretch>
            <a:fillRect/>
          </a:stretch>
        </p:blipFill>
        <p:spPr bwMode="auto">
          <a:xfrm>
            <a:off x="0" y="2864645"/>
            <a:ext cx="3822823" cy="32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17072" y="5911642"/>
            <a:ext cx="1437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Nu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Xu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 22/May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191289" y="582894"/>
            <a:ext cx="354318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Beam energy dependence </a:t>
            </a:r>
          </a:p>
          <a:p>
            <a:pPr algn="ctr"/>
            <a:r>
              <a:rPr lang="en-US" altLang="ja-JP" sz="2400" dirty="0" smtClean="0"/>
              <a:t>of net-proton, net-charge distribution </a:t>
            </a:r>
            <a:endParaRPr lang="en-US" altLang="ja-JP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v2dif-ene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9132"/>
            <a:ext cx="4152860" cy="4188660"/>
          </a:xfrm>
          <a:prstGeom prst="rect">
            <a:avLst/>
          </a:prstGeom>
        </p:spPr>
      </p:pic>
      <p:pic>
        <p:nvPicPr>
          <p:cNvPr id="5" name="図 4" descr="v2dif-ene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6" y="5597974"/>
            <a:ext cx="3420752" cy="313668"/>
          </a:xfrm>
          <a:prstGeom prst="rect">
            <a:avLst/>
          </a:prstGeom>
        </p:spPr>
      </p:pic>
      <p:pic>
        <p:nvPicPr>
          <p:cNvPr id="6" name="図 5" descr="v1ene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76" y="673815"/>
            <a:ext cx="4511032" cy="5351637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986166" y="5911642"/>
            <a:ext cx="1437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Nu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Xu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 22/May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5228807" y="335261"/>
            <a:ext cx="3514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ja-JP" sz="1600" dirty="0" smtClean="0"/>
              <a:t>PRL112</a:t>
            </a:r>
            <a:r>
              <a:rPr lang="en-US" altLang="ja-JP" sz="1600" dirty="0"/>
              <a:t>, 162301(2014</a:t>
            </a:r>
            <a:r>
              <a:rPr lang="en-US" altLang="ja-JP" sz="1600" dirty="0" smtClean="0"/>
              <a:t>), arXiv</a:t>
            </a:r>
            <a:r>
              <a:rPr lang="en-US" altLang="ja-JP" sz="1600" dirty="0"/>
              <a:t>:1401.3043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1676" y="258316"/>
            <a:ext cx="354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Beam energy dependence </a:t>
            </a:r>
          </a:p>
          <a:p>
            <a:pPr algn="ctr"/>
            <a:r>
              <a:rPr lang="en-US" altLang="ja-JP" sz="2400" dirty="0" smtClean="0"/>
              <a:t>of v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and v</a:t>
            </a:r>
            <a:r>
              <a:rPr lang="en-US" altLang="ja-JP" sz="2400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vnatlas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108"/>
            <a:ext cx="9144000" cy="4176346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>
            <a:off x="2506870" y="3213652"/>
            <a:ext cx="298173" cy="651565"/>
          </a:xfrm>
          <a:prstGeom prst="downArrow">
            <a:avLst>
              <a:gd name="adj1" fmla="val 3518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8269357" y="3865217"/>
            <a:ext cx="298173" cy="651565"/>
          </a:xfrm>
          <a:prstGeom prst="downArrow">
            <a:avLst>
              <a:gd name="adj1" fmla="val 3518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flipV="1">
            <a:off x="5395844" y="4801704"/>
            <a:ext cx="298173" cy="651565"/>
          </a:xfrm>
          <a:prstGeom prst="downArrow">
            <a:avLst>
              <a:gd name="adj1" fmla="val 3518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atlas-sub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5" y="201578"/>
            <a:ext cx="2618409" cy="1884276"/>
          </a:xfrm>
          <a:prstGeom prst="rect">
            <a:avLst/>
          </a:prstGeom>
        </p:spPr>
      </p:pic>
      <p:pic>
        <p:nvPicPr>
          <p:cNvPr id="9" name="図 8" descr="atlas-sub0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38" y="201578"/>
            <a:ext cx="2608448" cy="1824089"/>
          </a:xfrm>
          <a:prstGeom prst="rect">
            <a:avLst/>
          </a:prstGeom>
        </p:spPr>
      </p:pic>
      <p:pic>
        <p:nvPicPr>
          <p:cNvPr id="10" name="図 9" descr="atlas-sub0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51" y="201578"/>
            <a:ext cx="2659362" cy="1824089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31417" y="201578"/>
            <a:ext cx="895626" cy="339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805043" y="1686114"/>
            <a:ext cx="895626" cy="399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2805043" y="1082261"/>
            <a:ext cx="254000" cy="0"/>
          </a:xfrm>
          <a:prstGeom prst="line">
            <a:avLst/>
          </a:prstGeom>
          <a:ln w="762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872921" y="993913"/>
            <a:ext cx="254000" cy="0"/>
          </a:xfrm>
          <a:prstGeom prst="line">
            <a:avLst/>
          </a:prstGeom>
          <a:ln w="762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872921" y="1155148"/>
            <a:ext cx="254000" cy="0"/>
          </a:xfrm>
          <a:prstGeom prst="line">
            <a:avLst/>
          </a:prstGeom>
          <a:ln w="762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421061" y="555624"/>
            <a:ext cx="316913" cy="202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atlas-sub00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50" y="146261"/>
            <a:ext cx="1367113" cy="574671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98361" y="544284"/>
            <a:ext cx="316913" cy="202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540537" y="246938"/>
            <a:ext cx="316913" cy="202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atlas-sub00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5" y="2085854"/>
            <a:ext cx="4713357" cy="497747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1027043" y="3206681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24975" y="3213652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3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54601" y="3213652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4</a:t>
            </a:r>
            <a:endParaRPr kumimoji="1" lang="ja-JP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30" name="スライド番号プレースホルダー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086" y="16912"/>
            <a:ext cx="82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p</a:t>
            </a:r>
            <a:r>
              <a:rPr kumimoji="1" lang="en-US" altLang="ja-JP" sz="2400" dirty="0" err="1" smtClean="0"/>
              <a:t>+Pb</a:t>
            </a:r>
            <a:endParaRPr kumimoji="1" lang="ja-JP" altLang="en-US" sz="2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6392546" y="2628876"/>
            <a:ext cx="21749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Sooraj</a:t>
            </a:r>
            <a:r>
              <a:rPr lang="en-US" altLang="ja-JP" sz="1600" dirty="0" smtClean="0"/>
              <a:t> </a:t>
            </a:r>
            <a:r>
              <a:rPr lang="en-US" altLang="ja-JP" sz="1600" dirty="0" err="1"/>
              <a:t>Radhakrishnan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96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pv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1" y="301796"/>
            <a:ext cx="4919443" cy="3158932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76326"/>
              </p:ext>
            </p:extLst>
          </p:nvPr>
        </p:nvGraphicFramePr>
        <p:xfrm>
          <a:off x="353317" y="1014671"/>
          <a:ext cx="2981813" cy="218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4" imgW="3696077" imgH="2995157" progId="">
                  <p:embed/>
                </p:oleObj>
              </mc:Choice>
              <mc:Fallback>
                <p:oleObj r:id="rId4" imgW="3696077" imgH="2995157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17" y="1014671"/>
                        <a:ext cx="2981813" cy="218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 descr="phx-hbt-en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5" y="3460728"/>
            <a:ext cx="4814943" cy="3052794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495210" y="3086146"/>
            <a:ext cx="1437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Nu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Xu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, 22/May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3667" y="97312"/>
            <a:ext cx="384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Beam energy dependence </a:t>
            </a:r>
          </a:p>
          <a:p>
            <a:pPr algn="ctr"/>
            <a:r>
              <a:rPr lang="en-US" altLang="ja-JP" sz="2400" dirty="0" smtClean="0"/>
              <a:t>of charge asymmetry, HBT, v</a:t>
            </a:r>
            <a:r>
              <a:rPr lang="en-US" altLang="ja-JP" sz="2400" baseline="-25000" dirty="0" smtClean="0"/>
              <a:t>2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303495" y="759032"/>
            <a:ext cx="1585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arXiv</a:t>
            </a:r>
            <a:r>
              <a:rPr lang="en-US" altLang="ja-JP" sz="1600" dirty="0" smtClean="0"/>
              <a:t>:1404.1433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54637" y="353888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~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Dt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4210932" y="3353263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~</a:t>
            </a:r>
            <a:r>
              <a:rPr lang="en-US" altLang="ja-JP" dirty="0" err="1" smtClean="0"/>
              <a:t>u</a:t>
            </a:r>
            <a:r>
              <a:rPr lang="en-US" altLang="ja-JP" baseline="-25000" dirty="0" err="1" smtClean="0"/>
              <a:t>expan</a:t>
            </a:r>
            <a:r>
              <a:rPr lang="en-US" altLang="ja-JP" baseline="-25000" dirty="0" smtClean="0"/>
              <a:t>.</a:t>
            </a:r>
            <a:endParaRPr kumimoji="1" lang="ja-JP" altLang="en-US" baseline="-25000" dirty="0"/>
          </a:p>
        </p:txBody>
      </p:sp>
      <p:pic>
        <p:nvPicPr>
          <p:cNvPr id="16" name="図 15" descr="v2-ro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77" y="3863503"/>
            <a:ext cx="3621788" cy="267697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684393" y="3524949"/>
            <a:ext cx="2155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PRL 112, 082302 (2014)</a:t>
            </a:r>
            <a:endParaRPr lang="ja-JP" altLang="en-US" sz="1600" dirty="0"/>
          </a:p>
        </p:txBody>
      </p:sp>
      <p:pic>
        <p:nvPicPr>
          <p:cNvPr id="18" name="図 17" descr="v2-roy0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16" y="3918763"/>
            <a:ext cx="2367993" cy="49296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938172" y="5944120"/>
            <a:ext cx="17231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Roy Lacey, 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19/May, collective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86000" y="134209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Summary</a:t>
            </a:r>
            <a:endParaRPr lang="en-US" altLang="ja-JP" sz="2800" dirty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err="1"/>
              <a:t>pPb</a:t>
            </a:r>
            <a:r>
              <a:rPr lang="en-US" altLang="ja-JP" sz="2400" dirty="0"/>
              <a:t> at LHC, </a:t>
            </a:r>
            <a:r>
              <a:rPr lang="en-US" altLang="ja-JP" sz="2400" dirty="0" err="1"/>
              <a:t>dAu</a:t>
            </a:r>
            <a:r>
              <a:rPr lang="en-US" altLang="ja-JP" sz="2400" dirty="0"/>
              <a:t> at RHIC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HF, jet</a:t>
            </a:r>
            <a:r>
              <a:rPr lang="en-US" altLang="ja-JP" sz="2400" dirty="0"/>
              <a:t>, flow and </a:t>
            </a:r>
            <a:r>
              <a:rPr lang="en-US" altLang="ja-JP" sz="2400" dirty="0" smtClean="0"/>
              <a:t>fluctuation</a:t>
            </a: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r>
              <a:rPr lang="en-US" altLang="ja-JP" sz="2400" dirty="0"/>
              <a:t>energy scan</a:t>
            </a:r>
            <a:endParaRPr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7" name="図 6" descr="phenix-pi0-jet-rd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8" y="856146"/>
            <a:ext cx="7740222" cy="569421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073190" y="296488"/>
            <a:ext cx="497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RHIC-PHENIX ---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dAu</a:t>
            </a:r>
            <a:r>
              <a:rPr lang="en-US" altLang="ja-JP" sz="2400" dirty="0" smtClean="0"/>
              <a:t> of 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and jet ---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91751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tlas-v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80" y="0"/>
            <a:ext cx="4543653" cy="6520921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64451"/>
              </p:ext>
            </p:extLst>
          </p:nvPr>
        </p:nvGraphicFramePr>
        <p:xfrm>
          <a:off x="1106395" y="2066902"/>
          <a:ext cx="3267863" cy="78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数式" r:id="rId4" imgW="1270000" imgH="304800" progId="Equation.3">
                  <p:embed/>
                </p:oleObj>
              </mc:Choice>
              <mc:Fallback>
                <p:oleObj name="数式" r:id="rId4" imgW="1270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395" y="2066902"/>
                        <a:ext cx="3267863" cy="7833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5563"/>
              </p:ext>
            </p:extLst>
          </p:nvPr>
        </p:nvGraphicFramePr>
        <p:xfrm>
          <a:off x="1106395" y="1266676"/>
          <a:ext cx="2571602" cy="80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数式" r:id="rId6" imgW="977900" imgH="304800" progId="Equation.3">
                  <p:embed/>
                </p:oleObj>
              </mc:Choice>
              <mc:Fallback>
                <p:oleObj name="数式" r:id="rId6" imgW="977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395" y="1266676"/>
                        <a:ext cx="2571602" cy="8002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" descr="Screen Shot 2014-05-19 at 12.33.3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" y="3058142"/>
            <a:ext cx="4215503" cy="3198125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90872" y="6041286"/>
            <a:ext cx="18819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Soumya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Mohapatra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collective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6889" y="225839"/>
            <a:ext cx="3390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Disentangling the lower order contribution on 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v2scal-star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" y="0"/>
            <a:ext cx="8306544" cy="4157871"/>
          </a:xfrm>
          <a:prstGeom prst="rect">
            <a:avLst/>
          </a:prstGeom>
        </p:spPr>
      </p:pic>
      <p:pic>
        <p:nvPicPr>
          <p:cNvPr id="3" name="図 2" descr="v2pid-alice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8" y="3425747"/>
            <a:ext cx="5066861" cy="3432252"/>
          </a:xfrm>
          <a:prstGeom prst="rect">
            <a:avLst/>
          </a:prstGeom>
        </p:spPr>
      </p:pic>
      <p:pic>
        <p:nvPicPr>
          <p:cNvPr id="2" name="図 1" descr="v2pid-alice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" y="3425745"/>
            <a:ext cx="5066862" cy="3432253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ms-quarkonia-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75"/>
            <a:ext cx="4883161" cy="4686883"/>
          </a:xfrm>
          <a:prstGeom prst="rect">
            <a:avLst/>
          </a:prstGeom>
        </p:spPr>
      </p:pic>
      <p:pic>
        <p:nvPicPr>
          <p:cNvPr id="3" name="図 2" descr="npev2en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51" y="2174144"/>
            <a:ext cx="5520749" cy="387766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eemas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30"/>
            <a:ext cx="4674615" cy="6067192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図 5" descr="star_vdg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01" y="2178030"/>
            <a:ext cx="4241967" cy="304824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166964" y="1686181"/>
            <a:ext cx="17289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cs typeface="Arial"/>
              </a:rPr>
              <a:t>Chi 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Yang,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19/May, </a:t>
            </a:r>
            <a:r>
              <a:rPr lang="en-US" altLang="ja-JP" sz="1600" dirty="0" err="1" smtClean="0">
                <a:solidFill>
                  <a:srgbClr val="000000"/>
                </a:solidFill>
                <a:cs typeface="Arial"/>
              </a:rPr>
              <a:t>ele</a:t>
            </a:r>
            <a:r>
              <a:rPr lang="en-US" altLang="ja-JP" sz="1600" dirty="0" smtClean="0">
                <a:solidFill>
                  <a:srgbClr val="000000"/>
                </a:solidFill>
                <a:cs typeface="Arial"/>
              </a:rPr>
              <a:t>./mag.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4765316" y="700365"/>
            <a:ext cx="4292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ee</a:t>
            </a:r>
            <a:r>
              <a:rPr lang="en-US" altLang="ja-JP" sz="2400" baseline="30000" dirty="0" err="1" smtClean="0"/>
              <a:t>inv</a:t>
            </a:r>
            <a:r>
              <a:rPr lang="en-US" altLang="ja-JP" sz="2400" baseline="30000" dirty="0" smtClean="0"/>
              <a:t>. </a:t>
            </a:r>
            <a:r>
              <a:rPr lang="en-US" altLang="ja-JP" sz="2400" dirty="0" smtClean="0"/>
              <a:t>spectra and </a:t>
            </a:r>
            <a:r>
              <a:rPr lang="en-US" altLang="ja-JP" sz="2400" dirty="0"/>
              <a:t>Direct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400" baseline="30000" dirty="0" err="1" smtClean="0"/>
              <a:t>thermal</a:t>
            </a:r>
            <a:endParaRPr lang="en-US" altLang="ja-JP" sz="2400" dirty="0" smtClean="0"/>
          </a:p>
        </p:txBody>
      </p:sp>
      <p:sp>
        <p:nvSpPr>
          <p:cNvPr id="11" name="TextBox 15"/>
          <p:cNvSpPr txBox="1"/>
          <p:nvPr/>
        </p:nvSpPr>
        <p:spPr>
          <a:xfrm>
            <a:off x="4674615" y="5564346"/>
            <a:ext cx="172895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</a:rPr>
              <a:t>Patrick </a:t>
            </a:r>
            <a:r>
              <a:rPr lang="en-US" altLang="ja-JP" sz="1600" dirty="0" smtClean="0">
                <a:solidFill>
                  <a:srgbClr val="000000"/>
                </a:solidFill>
              </a:rPr>
              <a:t>Huck,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</a:rPr>
              <a:t>19/May,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ele</a:t>
            </a:r>
            <a:r>
              <a:rPr lang="en-US" altLang="ja-JP" sz="1600" dirty="0" smtClean="0">
                <a:solidFill>
                  <a:srgbClr val="000000"/>
                </a:solidFill>
              </a:rPr>
              <a:t>./mag.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vnatla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9" y="88347"/>
            <a:ext cx="7721132" cy="6420941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319" y="800999"/>
            <a:ext cx="13975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[p </a:t>
            </a:r>
            <a:r>
              <a:rPr kumimoji="1" lang="en-US" altLang="ja-JP" sz="2400" dirty="0" smtClean="0"/>
              <a:t>+ </a:t>
            </a:r>
            <a:r>
              <a:rPr kumimoji="1" lang="en-US" altLang="ja-JP" sz="2400" dirty="0" err="1" smtClean="0"/>
              <a:t>Pb</a:t>
            </a:r>
            <a:r>
              <a:rPr kumimoji="1" lang="en-US" altLang="ja-JP" sz="2400" dirty="0" smtClean="0"/>
              <a:t>]</a:t>
            </a:r>
          </a:p>
          <a:p>
            <a:pPr algn="ctr"/>
            <a:r>
              <a:rPr lang="en-US" altLang="ja-JP" sz="2400" dirty="0" err="1" smtClean="0"/>
              <a:t>vs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Pb</a:t>
            </a:r>
            <a:r>
              <a:rPr lang="en-US" altLang="ja-JP" sz="2400" dirty="0" smtClean="0"/>
              <a:t> + </a:t>
            </a:r>
            <a:r>
              <a:rPr lang="en-US" altLang="ja-JP" sz="2400" dirty="0" err="1" smtClean="0"/>
              <a:t>Pb</a:t>
            </a:r>
            <a:r>
              <a:rPr lang="en-US" altLang="ja-JP" sz="2400" dirty="0" smtClean="0"/>
              <a:t>]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45361" y="6106891"/>
            <a:ext cx="21205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Sooraj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Radhakrishnan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772141" y="468165"/>
            <a:ext cx="1187219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748511" y="2456491"/>
            <a:ext cx="835876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735938" y="4506189"/>
            <a:ext cx="1187219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2319" y="3445504"/>
            <a:ext cx="1494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) s</a:t>
            </a:r>
            <a:r>
              <a:rPr kumimoji="1" lang="en-US" altLang="ja-JP" dirty="0" smtClean="0"/>
              <a:t>hapes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are</a:t>
            </a:r>
            <a:r>
              <a:rPr lang="en-US" altLang="ja-JP" dirty="0"/>
              <a:t> </a:t>
            </a:r>
            <a:r>
              <a:rPr lang="en-US" altLang="ja-JP" dirty="0" smtClean="0"/>
              <a:t>all similar.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v2cm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24"/>
            <a:ext cx="9144000" cy="5332925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4516" y="5029664"/>
            <a:ext cx="1601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Quan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Wang,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37067" y="5614440"/>
            <a:ext cx="328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ulti-particle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results </a:t>
            </a:r>
          </a:p>
          <a:p>
            <a:r>
              <a:rPr lang="en-US" altLang="ja-JP" dirty="0"/>
              <a:t>v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{n} with higher n are</a:t>
            </a:r>
            <a:r>
              <a:rPr lang="en-US" altLang="ja-JP" dirty="0" smtClean="0"/>
              <a:t> all similar.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Acms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41"/>
            <a:ext cx="9144000" cy="513776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5106585"/>
            <a:ext cx="9144000" cy="1282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Monika SHARMA</a:t>
            </a:r>
            <a:endParaRPr kumimoji="1" lang="ja-JP" altLang="en-US" dirty="0"/>
          </a:p>
        </p:txBody>
      </p:sp>
      <p:pic>
        <p:nvPicPr>
          <p:cNvPr id="3" name="図 2" descr="pAcms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156"/>
            <a:ext cx="9144000" cy="2308936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949" y="128163"/>
            <a:ext cx="829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Comparison between </a:t>
            </a:r>
            <a:r>
              <a:rPr lang="en-US" altLang="ja-JP" sz="2400" dirty="0" err="1" smtClean="0"/>
              <a:t>Pb+Pb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err="1" smtClean="0"/>
              <a:t>p+Pb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at the same multiplicity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PIDed</a:t>
            </a:r>
            <a:r>
              <a:rPr lang="en-US" altLang="ja-JP" sz="2400" dirty="0" smtClean="0"/>
              <a:t> 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as a function of </a:t>
            </a:r>
            <a:r>
              <a:rPr lang="en-US" altLang="ja-JP" sz="2400" dirty="0" err="1" smtClean="0"/>
              <a:t>pT</a:t>
            </a:r>
            <a:r>
              <a:rPr lang="en-US" altLang="ja-JP" sz="2400" dirty="0" smtClean="0"/>
              <a:t> </a:t>
            </a:r>
            <a:endParaRPr lang="en-US" altLang="ja-JP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7429207" y="605934"/>
            <a:ext cx="1601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Monika </a:t>
            </a:r>
            <a:r>
              <a:rPr lang="en-US" altLang="ja-JP" sz="1600" dirty="0" smtClean="0"/>
              <a:t>Sharma,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611177" y="1461577"/>
            <a:ext cx="341029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503527" y="3764273"/>
            <a:ext cx="398387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508565" y="1155120"/>
            <a:ext cx="78068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Pb+Pb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571430" y="3475086"/>
            <a:ext cx="661434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p+</a:t>
            </a:r>
            <a:r>
              <a:rPr lang="en-US" altLang="ja-JP" dirty="0" err="1"/>
              <a:t>Pb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10072" y="5778740"/>
            <a:ext cx="516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ass- and baryon-meson dependences </a:t>
            </a:r>
            <a:r>
              <a:rPr kumimoji="1" lang="en-US" altLang="ja-JP" dirty="0" smtClean="0"/>
              <a:t>are</a:t>
            </a:r>
            <a:r>
              <a:rPr lang="en-US" altLang="ja-JP" dirty="0" smtClean="0"/>
              <a:t> all similar </a:t>
            </a:r>
          </a:p>
          <a:p>
            <a:r>
              <a:rPr lang="en-US" altLang="ja-JP" dirty="0" smtClean="0"/>
              <a:t>o</a:t>
            </a:r>
            <a:r>
              <a:rPr kumimoji="1" lang="en-US" altLang="ja-JP" dirty="0" smtClean="0"/>
              <a:t>r even larger splitting for </a:t>
            </a:r>
            <a:r>
              <a:rPr kumimoji="1" lang="en-US" altLang="ja-JP" dirty="0" err="1" smtClean="0"/>
              <a:t>pA</a:t>
            </a:r>
            <a:r>
              <a:rPr kumimoji="1" lang="en-US" altLang="ja-JP" dirty="0" smtClean="0"/>
              <a:t>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pAcms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2091" cy="3369068"/>
          </a:xfrm>
          <a:prstGeom prst="rect">
            <a:avLst/>
          </a:prstGeom>
        </p:spPr>
      </p:pic>
      <p:pic>
        <p:nvPicPr>
          <p:cNvPr id="7" name="図 6" descr="pAcms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07" y="0"/>
            <a:ext cx="4492090" cy="3369068"/>
          </a:xfrm>
          <a:prstGeom prst="rect">
            <a:avLst/>
          </a:prstGeom>
        </p:spPr>
      </p:pic>
      <p:pic>
        <p:nvPicPr>
          <p:cNvPr id="2" name="図 1" descr="pAcms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976"/>
            <a:ext cx="4755852" cy="3225233"/>
          </a:xfrm>
          <a:prstGeom prst="rect">
            <a:avLst/>
          </a:prstGeom>
        </p:spPr>
      </p:pic>
      <p:pic>
        <p:nvPicPr>
          <p:cNvPr id="3" name="図 2" descr="pAcms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07" y="3427976"/>
            <a:ext cx="4751593" cy="3222345"/>
          </a:xfrm>
          <a:prstGeom prst="rect">
            <a:avLst/>
          </a:prstGeom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143575" y="6188566"/>
            <a:ext cx="1601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Lingshan</a:t>
            </a:r>
            <a:r>
              <a:rPr lang="en-US" altLang="ja-JP" sz="1600" dirty="0"/>
              <a:t> </a:t>
            </a:r>
            <a:r>
              <a:rPr lang="en-US" altLang="ja-JP" sz="1600" dirty="0" err="1" smtClean="0"/>
              <a:t>Xu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8151" y="4288017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8000"/>
                </a:solidFill>
              </a:rPr>
              <a:t>v</a:t>
            </a:r>
            <a:r>
              <a:rPr kumimoji="1" lang="en-US" altLang="ja-JP" sz="2400" b="1" baseline="-25000" dirty="0" smtClean="0">
                <a:solidFill>
                  <a:srgbClr val="008000"/>
                </a:solidFill>
              </a:rPr>
              <a:t>2</a:t>
            </a:r>
            <a:endParaRPr kumimoji="1" lang="ja-JP" altLang="en-US" sz="2400" b="1" baseline="-25000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8370" y="4288017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8000"/>
                </a:solidFill>
              </a:rPr>
              <a:t>v</a:t>
            </a:r>
            <a:r>
              <a:rPr kumimoji="1" lang="en-US" altLang="ja-JP" sz="2400" b="1" baseline="-25000" dirty="0" smtClean="0">
                <a:solidFill>
                  <a:srgbClr val="008000"/>
                </a:solidFill>
              </a:rPr>
              <a:t>3</a:t>
            </a:r>
            <a:endParaRPr kumimoji="1" lang="ja-JP" altLang="en-US" sz="2400" b="1" baseline="-25000" dirty="0">
              <a:solidFill>
                <a:srgbClr val="008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284499" y="859486"/>
            <a:ext cx="614083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01040" y="785539"/>
            <a:ext cx="813739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86" y="16912"/>
            <a:ext cx="82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p</a:t>
            </a:r>
            <a:r>
              <a:rPr kumimoji="1" lang="en-US" altLang="ja-JP" sz="2400" dirty="0" err="1" smtClean="0"/>
              <a:t>+Pb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phx-for-bck-c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6" y="0"/>
            <a:ext cx="6596245" cy="304281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29" y="3042816"/>
            <a:ext cx="4259415" cy="38151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28444" y="3315974"/>
            <a:ext cx="28166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Forward - Backward 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Correlation with </a:t>
            </a:r>
            <a:r>
              <a:rPr lang="en-US" altLang="ja-JP" b="1" dirty="0">
                <a:solidFill>
                  <a:srgbClr val="000000"/>
                </a:solidFill>
              </a:rPr>
              <a:t>|</a:t>
            </a:r>
            <a:r>
              <a:rPr lang="en-US" altLang="ja-JP" b="1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Dh</a:t>
            </a:r>
            <a:r>
              <a:rPr lang="en-US" altLang="ja-JP" b="1" dirty="0" smtClean="0">
                <a:solidFill>
                  <a:srgbClr val="000000"/>
                </a:solidFill>
              </a:rPr>
              <a:t>| &gt; 6.0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6258" y="80019"/>
            <a:ext cx="199728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Backward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- Central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correlation </a:t>
            </a:r>
            <a:endParaRPr lang="en-US" altLang="ja-JP" b="1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20531" y="80019"/>
            <a:ext cx="18586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Forward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- Central</a:t>
            </a:r>
          </a:p>
          <a:p>
            <a:r>
              <a:rPr lang="en-US" altLang="ja-JP" b="1" dirty="0" smtClean="0"/>
              <a:t>correlation </a:t>
            </a:r>
            <a:endParaRPr lang="en-US" altLang="ja-JP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880087" y="4131904"/>
            <a:ext cx="216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Au</a:t>
            </a:r>
            <a:r>
              <a:rPr lang="en-US" altLang="ja-JP" sz="1400" b="1" dirty="0">
                <a:solidFill>
                  <a:srgbClr val="FF0000"/>
                </a:solidFill>
              </a:rPr>
              <a:t>-going : -3.7 &lt; </a:t>
            </a:r>
            <a:r>
              <a:rPr lang="en-US" altLang="ja-JP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altLang="ja-JP" sz="1400" b="1" dirty="0">
                <a:solidFill>
                  <a:srgbClr val="FF0000"/>
                </a:solidFill>
              </a:rPr>
              <a:t> &lt; -3.1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d-going : 3.1 &lt; </a:t>
            </a:r>
            <a:r>
              <a:rPr lang="en-US" altLang="ja-JP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altLang="ja-JP" sz="1400" b="1" dirty="0">
                <a:solidFill>
                  <a:srgbClr val="FF0000"/>
                </a:solidFill>
              </a:rPr>
              <a:t> &lt; 3.9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5479" y="3317054"/>
            <a:ext cx="213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200GeV d + Au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t RHIC-PHENIX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918480" y="5729116"/>
            <a:ext cx="1601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Shengli</a:t>
            </a:r>
            <a:r>
              <a:rPr lang="en-US" altLang="ja-JP" sz="1600" dirty="0" smtClean="0"/>
              <a:t> Huang,</a:t>
            </a:r>
          </a:p>
          <a:p>
            <a:r>
              <a:rPr lang="en-US" altLang="ja-JP" sz="1600" dirty="0" smtClean="0"/>
              <a:t>20/May, cor./flu.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4458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ar-dau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36" y="0"/>
            <a:ext cx="4588364" cy="3459775"/>
          </a:xfrm>
          <a:prstGeom prst="rect">
            <a:avLst/>
          </a:prstGeom>
        </p:spPr>
      </p:pic>
      <p:pic>
        <p:nvPicPr>
          <p:cNvPr id="3" name="図 2" descr="star-dau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8365" cy="3459775"/>
          </a:xfrm>
          <a:prstGeom prst="rect">
            <a:avLst/>
          </a:prstGeom>
        </p:spPr>
      </p:pic>
      <p:pic>
        <p:nvPicPr>
          <p:cNvPr id="4" name="図 3" descr="star-ridge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9" y="3459775"/>
            <a:ext cx="4348153" cy="3170655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Heavy-Ion Cafe/Pub, 6/Jun/2014, Nagoya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4B07-A34C-C940-A390-BDF46EC7090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253" y="3582097"/>
            <a:ext cx="2038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200GeV d + Au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t RHIC-STAR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6499203" y="5881275"/>
            <a:ext cx="18496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</a:rPr>
              <a:t>Yi </a:t>
            </a:r>
            <a:r>
              <a:rPr lang="en-US" altLang="ja-JP" sz="1600" dirty="0" smtClean="0">
                <a:solidFill>
                  <a:srgbClr val="000000"/>
                </a:solidFill>
              </a:rPr>
              <a:t>Li, </a:t>
            </a:r>
          </a:p>
          <a:p>
            <a:r>
              <a:rPr lang="en-US" altLang="ja-JP" sz="1600" dirty="0" smtClean="0">
                <a:solidFill>
                  <a:srgbClr val="000000"/>
                </a:solidFill>
              </a:rPr>
              <a:t>19/May, initial state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2877080" y="832876"/>
            <a:ext cx="114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40-100%</a:t>
            </a:r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7493744" y="831624"/>
            <a:ext cx="8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0-20%</a:t>
            </a:r>
            <a:endParaRPr lang="en-US" dirty="0"/>
          </a:p>
        </p:txBody>
      </p:sp>
      <p:sp>
        <p:nvSpPr>
          <p:cNvPr id="12" name="TextBox 21"/>
          <p:cNvSpPr txBox="1"/>
          <p:nvPr/>
        </p:nvSpPr>
        <p:spPr>
          <a:xfrm>
            <a:off x="4828865" y="4084346"/>
            <a:ext cx="1470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739402" y="4084346"/>
            <a:ext cx="1508684" cy="923330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STAR claims </a:t>
            </a:r>
          </a:p>
          <a:p>
            <a:r>
              <a:rPr lang="en-US" altLang="ja-JP" dirty="0" smtClean="0"/>
              <a:t>no flow </a:t>
            </a:r>
            <a:r>
              <a:rPr lang="en-US" altLang="ja-JP" dirty="0"/>
              <a:t>effect </a:t>
            </a:r>
            <a:endParaRPr lang="en-US" altLang="ja-JP" dirty="0" smtClean="0"/>
          </a:p>
          <a:p>
            <a:r>
              <a:rPr lang="en-US" altLang="ja-JP" dirty="0" smtClean="0"/>
              <a:t>in </a:t>
            </a:r>
            <a:r>
              <a:rPr lang="en-US" altLang="ja-JP" dirty="0" err="1" smtClean="0"/>
              <a:t>dAu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6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1870</Words>
  <Application>Microsoft Macintosh PowerPoint</Application>
  <PresentationFormat>画面に合わせる (4:3)</PresentationFormat>
  <Paragraphs>339</Paragraphs>
  <Slides>36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39" baseType="lpstr">
      <vt:lpstr>ホワイト</vt:lpstr>
      <vt:lpstr>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Univ.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Esumi ShinIchi</dc:creator>
  <cp:lastModifiedBy>Esumi ShinIchi</cp:lastModifiedBy>
  <cp:revision>93</cp:revision>
  <cp:lastPrinted>2014-06-04T20:02:01Z</cp:lastPrinted>
  <dcterms:created xsi:type="dcterms:W3CDTF">2014-06-04T05:51:52Z</dcterms:created>
  <dcterms:modified xsi:type="dcterms:W3CDTF">2014-06-06T01:31:36Z</dcterms:modified>
</cp:coreProperties>
</file>