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85"/>
  </p:notesMasterIdLst>
  <p:sldIdLst>
    <p:sldId id="256" r:id="rId12"/>
    <p:sldId id="535" r:id="rId13"/>
    <p:sldId id="449" r:id="rId14"/>
    <p:sldId id="544" r:id="rId15"/>
    <p:sldId id="545" r:id="rId16"/>
    <p:sldId id="546" r:id="rId17"/>
    <p:sldId id="547" r:id="rId18"/>
    <p:sldId id="634" r:id="rId19"/>
    <p:sldId id="507" r:id="rId20"/>
    <p:sldId id="590" r:id="rId21"/>
    <p:sldId id="591" r:id="rId22"/>
    <p:sldId id="602" r:id="rId23"/>
    <p:sldId id="603" r:id="rId24"/>
    <p:sldId id="533" r:id="rId25"/>
    <p:sldId id="534" r:id="rId26"/>
    <p:sldId id="654" r:id="rId27"/>
    <p:sldId id="597" r:id="rId28"/>
    <p:sldId id="598" r:id="rId29"/>
    <p:sldId id="599" r:id="rId30"/>
    <p:sldId id="635" r:id="rId31"/>
    <p:sldId id="655" r:id="rId32"/>
    <p:sldId id="553" r:id="rId33"/>
    <p:sldId id="647" r:id="rId34"/>
    <p:sldId id="456" r:id="rId35"/>
    <p:sldId id="648" r:id="rId36"/>
    <p:sldId id="549" r:id="rId37"/>
    <p:sldId id="552" r:id="rId38"/>
    <p:sldId id="559" r:id="rId39"/>
    <p:sldId id="636" r:id="rId40"/>
    <p:sldId id="637" r:id="rId41"/>
    <p:sldId id="638" r:id="rId42"/>
    <p:sldId id="543" r:id="rId43"/>
    <p:sldId id="639" r:id="rId44"/>
    <p:sldId id="640" r:id="rId45"/>
    <p:sldId id="586" r:id="rId46"/>
    <p:sldId id="656" r:id="rId47"/>
    <p:sldId id="458" r:id="rId48"/>
    <p:sldId id="649" r:id="rId49"/>
    <p:sldId id="641" r:id="rId50"/>
    <p:sldId id="642" r:id="rId51"/>
    <p:sldId id="643" r:id="rId52"/>
    <p:sldId id="611" r:id="rId53"/>
    <p:sldId id="650" r:id="rId54"/>
    <p:sldId id="644" r:id="rId55"/>
    <p:sldId id="645" r:id="rId56"/>
    <p:sldId id="646" r:id="rId57"/>
    <p:sldId id="612" r:id="rId58"/>
    <p:sldId id="613" r:id="rId59"/>
    <p:sldId id="614" r:id="rId60"/>
    <p:sldId id="616" r:id="rId61"/>
    <p:sldId id="617" r:id="rId62"/>
    <p:sldId id="618" r:id="rId63"/>
    <p:sldId id="619" r:id="rId64"/>
    <p:sldId id="620" r:id="rId65"/>
    <p:sldId id="621" r:id="rId66"/>
    <p:sldId id="622" r:id="rId67"/>
    <p:sldId id="623" r:id="rId68"/>
    <p:sldId id="624" r:id="rId69"/>
    <p:sldId id="625" r:id="rId70"/>
    <p:sldId id="626" r:id="rId71"/>
    <p:sldId id="555" r:id="rId72"/>
    <p:sldId id="631" r:id="rId73"/>
    <p:sldId id="632" r:id="rId74"/>
    <p:sldId id="627" r:id="rId75"/>
    <p:sldId id="651" r:id="rId76"/>
    <p:sldId id="633" r:id="rId77"/>
    <p:sldId id="652" r:id="rId78"/>
    <p:sldId id="629" r:id="rId79"/>
    <p:sldId id="630" r:id="rId80"/>
    <p:sldId id="615" r:id="rId81"/>
    <p:sldId id="600" r:id="rId82"/>
    <p:sldId id="604" r:id="rId83"/>
    <p:sldId id="605" r:id="rId8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0000"/>
    <a:srgbClr val="4BACC6"/>
    <a:srgbClr val="3333FF"/>
    <a:srgbClr val="006600"/>
    <a:srgbClr val="0070C0"/>
    <a:srgbClr val="FA5D06"/>
    <a:srgbClr val="FF9900"/>
    <a:srgbClr val="CC3300"/>
    <a:srgbClr val="F0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88" autoAdjust="0"/>
  </p:normalViewPr>
  <p:slideViewPr>
    <p:cSldViewPr>
      <p:cViewPr varScale="1">
        <p:scale>
          <a:sx n="79" d="100"/>
          <a:sy n="79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tableStyles" Target="tableStyles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0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viewProps" Target="viewProp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45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7.png"/><Relationship Id="rId11" Type="http://schemas.openxmlformats.org/officeDocument/2006/relationships/image" Target="../media/image90.png"/><Relationship Id="rId5" Type="http://schemas.openxmlformats.org/officeDocument/2006/relationships/image" Target="../media/image81.png"/><Relationship Id="rId10" Type="http://schemas.openxmlformats.org/officeDocument/2006/relationships/image" Target="../media/image74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8.png"/><Relationship Id="rId4" Type="http://schemas.openxmlformats.org/officeDocument/2006/relationships/image" Target="../media/image10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3.png"/><Relationship Id="rId5" Type="http://schemas.openxmlformats.org/officeDocument/2006/relationships/image" Target="../media/image69.png"/><Relationship Id="rId4" Type="http://schemas.openxmlformats.org/officeDocument/2006/relationships/image" Target="../media/image1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5" Type="http://schemas.openxmlformats.org/officeDocument/2006/relationships/image" Target="../media/image122.png"/><Relationship Id="rId4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4.png"/><Relationship Id="rId3" Type="http://schemas.openxmlformats.org/officeDocument/2006/relationships/image" Target="../media/image130.png"/><Relationship Id="rId7" Type="http://schemas.openxmlformats.org/officeDocument/2006/relationships/image" Target="../media/image97.png"/><Relationship Id="rId12" Type="http://schemas.openxmlformats.org/officeDocument/2006/relationships/image" Target="../media/image10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133.png"/><Relationship Id="rId10" Type="http://schemas.openxmlformats.org/officeDocument/2006/relationships/image" Target="../media/image100.png"/><Relationship Id="rId4" Type="http://schemas.openxmlformats.org/officeDocument/2006/relationships/image" Target="../media/image132.png"/><Relationship Id="rId9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43.png"/><Relationship Id="rId9" Type="http://schemas.openxmlformats.org/officeDocument/2006/relationships/image" Target="../media/image14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35.png"/><Relationship Id="rId7" Type="http://schemas.openxmlformats.org/officeDocument/2006/relationships/image" Target="../media/image148.png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35.png"/><Relationship Id="rId7" Type="http://schemas.openxmlformats.org/officeDocument/2006/relationships/image" Target="../media/image148.png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50.png"/><Relationship Id="rId4" Type="http://schemas.openxmlformats.org/officeDocument/2006/relationships/image" Target="../media/image145.png"/><Relationship Id="rId9" Type="http://schemas.openxmlformats.org/officeDocument/2006/relationships/image" Target="../media/image14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7.png"/><Relationship Id="rId5" Type="http://schemas.openxmlformats.org/officeDocument/2006/relationships/image" Target="../media/image154.png"/><Relationship Id="rId4" Type="http://schemas.openxmlformats.org/officeDocument/2006/relationships/image" Target="../media/image1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88884" y="4365104"/>
            <a:ext cx="2569935" cy="1508105"/>
          </a:xfrm>
        </p:spPr>
        <p:txBody>
          <a:bodyPr wrap="none">
            <a:spAutoFit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</a:rPr>
              <a:t>北沢 正清</a:t>
            </a:r>
            <a:endParaRPr lang="en-US" altLang="ja-JP" sz="4400" dirty="0" smtClean="0">
              <a:solidFill>
                <a:schemeClr val="tx1"/>
              </a:solidFill>
            </a:endParaRPr>
          </a:p>
          <a:p>
            <a:r>
              <a:rPr lang="ja-JP" altLang="en-US" sz="4000" dirty="0" smtClean="0">
                <a:solidFill>
                  <a:schemeClr val="tx1"/>
                </a:solidFill>
              </a:rPr>
              <a:t>（阪大）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670943"/>
            <a:ext cx="9144000" cy="1470025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重イオン衝突における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lang="ja-JP" altLang="en-US" sz="6000" dirty="0"/>
              <a:t>保存電荷</a:t>
            </a:r>
            <a:r>
              <a:rPr lang="ja-JP" altLang="en-US" sz="6000" dirty="0" smtClean="0"/>
              <a:t>ゆらぎの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/>
              <a:t>ダイナミクス</a:t>
            </a:r>
            <a:endParaRPr kumimoji="1" lang="ja-JP" altLang="en-US" sz="6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88560" y="6381328"/>
            <a:ext cx="618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/>
              <a:t>第</a:t>
            </a:r>
            <a:r>
              <a:rPr lang="en-US" altLang="ja-JP" sz="2400" dirty="0" smtClean="0"/>
              <a:t>17</a:t>
            </a:r>
            <a:r>
              <a:rPr lang="ja-JP" altLang="en-US" sz="2400" dirty="0" smtClean="0"/>
              <a:t>回</a:t>
            </a:r>
            <a:r>
              <a:rPr lang="en-US" altLang="ja-JP" sz="2400" dirty="0" smtClean="0"/>
              <a:t>Heavy Ion Pub</a:t>
            </a:r>
            <a:r>
              <a:rPr kumimoji="1" lang="en-US" altLang="ja-JP" sz="2400" dirty="0" smtClean="0"/>
              <a:t>, </a:t>
            </a:r>
            <a:r>
              <a:rPr lang="ja-JP" altLang="en-US" sz="2400" dirty="0"/>
              <a:t>広島</a:t>
            </a:r>
            <a:r>
              <a:rPr lang="ja-JP" altLang="en-US" sz="2400" dirty="0" smtClean="0"/>
              <a:t>大学、</a:t>
            </a:r>
            <a:r>
              <a:rPr kumimoji="1" lang="en-US" altLang="ja-JP" sz="2400" dirty="0" smtClean="0"/>
              <a:t>2013/Sep./</a:t>
            </a:r>
            <a:r>
              <a:rPr lang="en-US" altLang="ja-JP" sz="2400" dirty="0" smtClean="0"/>
              <a:t>13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4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513869" cy="584775"/>
          </a:xfrm>
        </p:spPr>
        <p:txBody>
          <a:bodyPr/>
          <a:lstStyle/>
          <a:p>
            <a:r>
              <a:rPr lang="ja-JP" altLang="en-US" dirty="0"/>
              <a:t> 観測にかかるゆらぎは、いつ形成されたのか？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474169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境界を通過する電荷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のみが変化に寄与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2492896"/>
            <a:ext cx="2592288" cy="1944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38906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endParaRPr kumimoji="1"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1640449" y="3240997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779912" y="2887949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489237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12228" y="345586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502674" y="36211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915602" y="378904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512212" y="3103973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131840" y="36211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728236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5616" y="980728"/>
            <a:ext cx="6821098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ゆらぎのダイナミクス（動的振る舞い）の議論が必要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220072" y="2492896"/>
            <a:ext cx="2592288" cy="1944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64088" y="38906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endParaRPr kumimoji="1" lang="ja-JP" altLang="en-US" sz="2400" dirty="0"/>
          </a:p>
        </p:txBody>
      </p:sp>
      <p:sp>
        <p:nvSpPr>
          <p:cNvPr id="18" name="円/楕円 17"/>
          <p:cNvSpPr/>
          <p:nvPr/>
        </p:nvSpPr>
        <p:spPr>
          <a:xfrm>
            <a:off x="5366631" y="2780928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372200" y="306896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737709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360700" y="345586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624228" y="3567347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025520" y="345586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060529" y="3212976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380312" y="371703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976708" y="410159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15616" y="184482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保存電荷の場合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20072" y="184482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非保存電荷の場合</a:t>
            </a:r>
            <a:endParaRPr kumimoji="1" lang="ja-JP" altLang="en-US" sz="24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V\to \infty&#10;\end{align*}&lt;/body&gt;&#10;  &lt;fcolor&gt;FF000000&lt;/fcolor&gt;&#10;  &lt;bcolor&gt;FFFFFFFF&lt;/bcolor&gt;&#10;  &lt;transparent&gt;True&lt;/transparent&gt;&#10;  &lt;resolution&gt;1800&lt;/resolution&gt;&#10;  &lt;imageh&gt;175&lt;/imageh&gt;&#10;  &lt;imagew&gt;81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43" y="6210682"/>
            <a:ext cx="1215629" cy="262635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tau\to\infty&#10;\end{align*}&lt;/body&gt;&#10;  &lt;fcolor&gt;FF000000&lt;/fcolor&gt;&#10;  &lt;bcolor&gt;FFFFFFFF&lt;/bcolor&gt;&#10;  &lt;transparent&gt;True&lt;/transparent&gt;&#10;  &lt;resolution&gt;1800&lt;/resolution&gt;&#10;  &lt;imageh&gt;130&lt;/imageh&gt;&#10;  &lt;imagew&gt;753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3" y="5733256"/>
            <a:ext cx="1251281" cy="216024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613191" y="60932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</a:t>
            </a:r>
            <a:endParaRPr kumimoji="1" lang="ja-JP" altLang="en-US" sz="24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V\to \infty&#10;\end{align*}&lt;/body&gt;&#10;  &lt;fcolor&gt;FF000000&lt;/fcolor&gt;&#10;  &lt;bcolor&gt;FFFFFFFF&lt;/bcolor&gt;&#10;  &lt;transparent&gt;True&lt;/transparent&gt;&#10;  &lt;resolution&gt;1800&lt;/resolution&gt;&#10;  &lt;imageh&gt;175&lt;/imageh&gt;&#10;  &lt;imagew&gt;81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15" y="6210682"/>
            <a:ext cx="1215629" cy="262635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861663" y="60932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tau\to{\rm const.}&#10;\end{align*}&lt;/body&gt;&#10;  &lt;fcolor&gt;FF000000&lt;/fcolor&gt;&#10;  &lt;bcolor&gt;FFFFFFFF&lt;/bcolor&gt;&#10;  &lt;transparent&gt;True&lt;/transparent&gt;&#10;  &lt;resolution&gt;1800&lt;/resolution&gt;&#10;  &lt;imageh&gt;157&lt;/imageh&gt;&#10;  &lt;imagew&gt;113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5" y="5733256"/>
            <a:ext cx="1884399" cy="260891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5004048" y="4725144"/>
            <a:ext cx="3231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体積内</a:t>
            </a:r>
            <a:r>
              <a:rPr lang="ja-JP" altLang="en-US" sz="2400" dirty="0" smtClean="0"/>
              <a:t>の任意の場所で</a:t>
            </a:r>
            <a:endParaRPr lang="en-US" altLang="ja-JP" sz="2400" dirty="0" smtClean="0"/>
          </a:p>
          <a:p>
            <a:r>
              <a:rPr kumimoji="1" lang="ja-JP" altLang="en-US" sz="2400" dirty="0"/>
              <a:t>電荷</a:t>
            </a:r>
            <a:r>
              <a:rPr kumimoji="1" lang="ja-JP" altLang="en-US" sz="2400" dirty="0" smtClean="0"/>
              <a:t>が</a:t>
            </a:r>
            <a:r>
              <a:rPr kumimoji="1" lang="ja-JP" altLang="en-US" sz="2400" dirty="0"/>
              <a:t>変化できる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1220240" y="262247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1943424" y="273048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2880636" y="2716485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5939950" y="268130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516216" y="2852936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243761" y="2760873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>
            <a:off x="3355247" y="2923082"/>
            <a:ext cx="352657" cy="17163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左矢印 44"/>
          <p:cNvSpPr/>
          <p:nvPr/>
        </p:nvSpPr>
        <p:spPr>
          <a:xfrm>
            <a:off x="3419872" y="3646131"/>
            <a:ext cx="424665" cy="165327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8115286" y="2874861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>
            <a:off x="7690621" y="2909994"/>
            <a:ext cx="352657" cy="17163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左矢印 47"/>
          <p:cNvSpPr/>
          <p:nvPr/>
        </p:nvSpPr>
        <p:spPr>
          <a:xfrm>
            <a:off x="7676246" y="3754552"/>
            <a:ext cx="424665" cy="165327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0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二等辺三角形 45"/>
          <p:cNvSpPr/>
          <p:nvPr/>
        </p:nvSpPr>
        <p:spPr>
          <a:xfrm flipV="1">
            <a:off x="6945089" y="4221088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27683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観測にかかるゆらぎは、いつ形成されたのか？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821393"/>
            <a:ext cx="122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ＳＴＡＲ</a:t>
            </a:r>
            <a:endParaRPr kumimoji="1" lang="ja-JP" altLang="en-US" sz="2400" dirty="0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5796136" y="1123999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48"/>
          <p:cNvSpPr>
            <a:spLocks noChangeArrowheads="1"/>
          </p:cNvSpPr>
          <p:nvPr/>
        </p:nvSpPr>
        <p:spPr bwMode="auto">
          <a:xfrm>
            <a:off x="5605636" y="1123999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Oval 49"/>
          <p:cNvSpPr>
            <a:spLocks noChangeArrowheads="1"/>
          </p:cNvSpPr>
          <p:nvPr/>
        </p:nvSpPr>
        <p:spPr bwMode="auto">
          <a:xfrm>
            <a:off x="8414642" y="1123999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auto">
          <a:xfrm>
            <a:off x="5318298" y="1700063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flipH="1">
            <a:off x="8626789" y="1700435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6470426" y="1051991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7908701" y="1051991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>
            <a:off x="6470426" y="3356272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6945089" y="1772071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853014" y="2924472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2072930" y="2505670"/>
            <a:ext cx="28556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Asakawa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Heinz, Muller,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Jeon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Koch, ’00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Shuryak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rgbClr val="333399"/>
                </a:solidFill>
                <a:latin typeface="Times New Roman" pitchFamily="18" charset="0"/>
              </a:rPr>
              <a:t>Stephanov</a:t>
            </a:r>
            <a:r>
              <a:rPr lang="en-US" altLang="ja-JP" dirty="0" smtClean="0">
                <a:solidFill>
                  <a:srgbClr val="333399"/>
                </a:solidFill>
                <a:latin typeface="Times New Roman" pitchFamily="18" charset="0"/>
              </a:rPr>
              <a:t>, ’02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072" y="1388816"/>
            <a:ext cx="478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Symbol" pitchFamily="18" charset="2"/>
              </a:rPr>
              <a:t>Dh</a:t>
            </a:r>
            <a:r>
              <a:rPr lang="ja-JP" altLang="en-US" sz="2400" dirty="0" smtClean="0"/>
              <a:t>内の保存電荷量は、初期段階のものが終状態まで生き残ることが期待できる。</a:t>
            </a:r>
            <a:endParaRPr kumimoji="1" lang="ja-JP" altLang="en-US" sz="24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649015" y="5949280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7219449" y="4005064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6846263" y="436510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 flipV="1">
            <a:off x="5883941" y="4348555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リーフォーム 31"/>
          <p:cNvSpPr/>
          <p:nvPr/>
        </p:nvSpPr>
        <p:spPr>
          <a:xfrm>
            <a:off x="5996331" y="4340180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291420" y="385876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97942" y="59401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37" name="フリーフォーム 36"/>
          <p:cNvSpPr/>
          <p:nvPr/>
        </p:nvSpPr>
        <p:spPr>
          <a:xfrm>
            <a:off x="5982167" y="4221088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Text Box 66"/>
          <p:cNvSpPr txBox="1">
            <a:spLocks noChangeArrowheads="1"/>
          </p:cNvSpPr>
          <p:nvPr/>
        </p:nvSpPr>
        <p:spPr bwMode="auto">
          <a:xfrm>
            <a:off x="6948264" y="414908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6516216" y="4641085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 flipV="1">
            <a:off x="6846263" y="4766249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7804238" y="4606439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7505439" y="4788427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&amp;amp;-0.5 &amp;lt; \eta &amp;lt; 0.5 \\&#10;&amp;amp;0.4 &amp;lt; p &amp;lt; 0.8 [GeV]&#10;\end{align*}&lt;/body&gt;&#10;  &lt;fcolor&gt;FF000000&lt;/fcolor&gt;&#10;  &lt;bcolor&gt;FFFFFFFF&lt;/bcolor&gt;&#10;  &lt;transparent&gt;True&lt;/transparent&gt;&#10;  &lt;resolution&gt;1800&lt;/resolution&gt;&#10;  &lt;imageh&gt;677&lt;/imageh&gt;&#10;  &lt;imagew&gt;2037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21" y="4701370"/>
            <a:ext cx="2454815" cy="815862"/>
          </a:xfrm>
          <a:prstGeom prst="rect">
            <a:avLst/>
          </a:prstGeom>
        </p:spPr>
      </p:pic>
      <p:sp>
        <p:nvSpPr>
          <p:cNvPr id="23" name="左中かっこ 22"/>
          <p:cNvSpPr/>
          <p:nvPr/>
        </p:nvSpPr>
        <p:spPr>
          <a:xfrm>
            <a:off x="1616216" y="4701370"/>
            <a:ext cx="288216" cy="7680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9187" y="422108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Note: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4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6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4218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67" y="3411016"/>
            <a:ext cx="4593112" cy="33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" y="1307397"/>
            <a:ext cx="3973118" cy="37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95212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STAR-BES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908720"/>
            <a:ext cx="243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PRL2010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\sigma &#10;= \frac{&#10;\langle (\delta N_p^{\rm (net)})^3\rangle}{&#10;\langle (\delta N_p^{\rm (net)})^2 \rangle },&#10;\end{align*}&lt;/body&gt;&#10;  &lt;fcolor&gt;FF000000&lt;/fcolor&gt;&#10;  &lt;bcolor&gt;FFFFFFFF&lt;/bcolor&gt;&#10;  &lt;transparent&gt;True&lt;/transparent&gt;&#10;  &lt;resolution&gt;1800&lt;/resolution&gt;&#10;  &lt;imageh&gt;725&lt;/imageh&gt;&#10;  &lt;imagew&gt;2038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" y="5686044"/>
            <a:ext cx="2156884" cy="76729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\sigma^2 &#10;= \frac{&#10;\langle (\delta N_p^{\rm (net)})^4\rangle_c}{&#10;\langle (\delta N_p^{\rm (net)})^2 \rangle }&#10;\end{align*}&lt;/body&gt;&#10;  &lt;fcolor&gt;FF000000&lt;/fcolor&gt;&#10;  &lt;bcolor&gt;FFFFFFFF&lt;/bcolor&gt;&#10;  &lt;transparent&gt;True&lt;/transparent&gt;&#10;  &lt;resolution&gt;1800&lt;/resolution&gt;&#10;  &lt;imageh&gt;725&lt;/imageh&gt;&#10;  &lt;imagew&gt;2148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15" y="5660674"/>
            <a:ext cx="2273301" cy="7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2082"/>
            <a:ext cx="4280708" cy="47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" y="1307397"/>
            <a:ext cx="3973118" cy="37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95212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908720"/>
            <a:ext cx="243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PRL2010</a:t>
            </a:r>
            <a:endParaRPr kumimoji="1" lang="ja-JP" altLang="en-US" sz="2400" dirty="0"/>
          </a:p>
        </p:txBody>
      </p:sp>
      <p:sp>
        <p:nvSpPr>
          <p:cNvPr id="4" name="右矢印 3"/>
          <p:cNvSpPr/>
          <p:nvPr/>
        </p:nvSpPr>
        <p:spPr>
          <a:xfrm>
            <a:off x="4139952" y="1307397"/>
            <a:ext cx="792088" cy="537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2551" y="894510"/>
            <a:ext cx="18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2011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\sigma &#10;= \frac{&#10;\langle (\delta N_p^{\rm (net)})^3\rangle}{&#10;\langle (\delta N_p^{\rm (net)})^2 \rangle },&#10;\end{align*}&lt;/body&gt;&#10;  &lt;fcolor&gt;FF000000&lt;/fcolor&gt;&#10;  &lt;bcolor&gt;FFFFFFFF&lt;/bcolor&gt;&#10;  &lt;transparent&gt;True&lt;/transparent&gt;&#10;  &lt;resolution&gt;1800&lt;/resolution&gt;&#10;  &lt;imageh&gt;725&lt;/imageh&gt;&#10;  &lt;imagew&gt;2038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" y="5686044"/>
            <a:ext cx="2156884" cy="76729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\sigma^2 &#10;= \frac{&#10;\langle (\delta N_p^{\rm (net)})^4\rangle_c}{&#10;\langle (\delta N_p^{\rm (net)})^2 \rangle }&#10;\end{align*}&lt;/body&gt;&#10;  &lt;fcolor&gt;FF000000&lt;/fcolor&gt;&#10;  &lt;bcolor&gt;FFFFFFFF&lt;/bcolor&gt;&#10;  &lt;transparent&gt;True&lt;/transparent&gt;&#10;  &lt;resolution&gt;1800&lt;/resolution&gt;&#10;  &lt;imageh&gt;725&lt;/imageh&gt;&#10;  &lt;imagew&gt;2148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15" y="5660674"/>
            <a:ext cx="2273301" cy="767292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8028384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27195" y="6165304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low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  <p:sp>
        <p:nvSpPr>
          <p:cNvPr id="12" name="右矢印 11"/>
          <p:cNvSpPr/>
          <p:nvPr/>
        </p:nvSpPr>
        <p:spPr>
          <a:xfrm flipH="1">
            <a:off x="5503826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9275" y="6165304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high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23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r="12439" b="36925"/>
          <a:stretch/>
        </p:blipFill>
        <p:spPr>
          <a:xfrm>
            <a:off x="-36512" y="739304"/>
            <a:ext cx="4680520" cy="47059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2082"/>
            <a:ext cx="4280708" cy="47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95212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879103"/>
            <a:ext cx="392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2012 (Quark Matter)</a:t>
            </a:r>
            <a:endParaRPr kumimoji="1" lang="ja-JP" altLang="en-US" sz="2400" dirty="0"/>
          </a:p>
        </p:txBody>
      </p:sp>
      <p:sp>
        <p:nvSpPr>
          <p:cNvPr id="4" name="右矢印 3"/>
          <p:cNvSpPr/>
          <p:nvPr/>
        </p:nvSpPr>
        <p:spPr>
          <a:xfrm flipH="1">
            <a:off x="4644008" y="1307397"/>
            <a:ext cx="792088" cy="537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2551" y="894510"/>
            <a:ext cx="18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2011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8028384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27195" y="6165304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low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  <p:sp>
        <p:nvSpPr>
          <p:cNvPr id="12" name="右矢印 11"/>
          <p:cNvSpPr/>
          <p:nvPr/>
        </p:nvSpPr>
        <p:spPr>
          <a:xfrm flipH="1">
            <a:off x="5503826" y="64533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9275" y="6165304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high </a:t>
            </a:r>
            <a:r>
              <a:rPr kumimoji="1" lang="en-US" altLang="ja-JP" sz="2000" i="1" dirty="0" smtClean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35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8571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 rot="21180000">
            <a:off x="2134285" y="5455612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4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4" y="868650"/>
            <a:ext cx="936104" cy="364047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711" y="4941168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Something 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interesting??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359789" flipV="1">
            <a:off x="1932887" y="4267077"/>
            <a:ext cx="432048" cy="964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 rot="21264738">
            <a:off x="3361447" y="4959439"/>
            <a:ext cx="5614769" cy="1512168"/>
            <a:chOff x="3421727" y="5157192"/>
            <a:chExt cx="5614769" cy="1512168"/>
          </a:xfrm>
        </p:grpSpPr>
        <p:sp>
          <p:nvSpPr>
            <p:cNvPr id="13" name="角丸四角形 12"/>
            <p:cNvSpPr/>
            <p:nvPr/>
          </p:nvSpPr>
          <p:spPr>
            <a:xfrm>
              <a:off x="3421727" y="5449579"/>
              <a:ext cx="5614769" cy="121978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76056" y="5157192"/>
              <a:ext cx="23727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 CAUTION! 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93735" y="5752420"/>
              <a:ext cx="2526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proton number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87531" y="5752421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baryon number</a:t>
              </a:r>
              <a:endParaRPr kumimoji="1" lang="ja-JP" altLang="en-US" sz="2800" dirty="0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015" y="5824429"/>
              <a:ext cx="288032" cy="40255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644008" y="6228020"/>
              <a:ext cx="307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MK, </a:t>
              </a:r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, 2011;2012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 rot="21180000">
            <a:off x="2134285" y="5455612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4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4" y="868650"/>
            <a:ext cx="936104" cy="364047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711" y="4941168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Something 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interesting??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359789" flipV="1">
            <a:off x="1932887" y="4267077"/>
            <a:ext cx="432048" cy="964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 rot="21264738">
            <a:off x="3361447" y="4959439"/>
            <a:ext cx="5614769" cy="1512168"/>
            <a:chOff x="3421727" y="5157192"/>
            <a:chExt cx="5614769" cy="1512168"/>
          </a:xfrm>
        </p:grpSpPr>
        <p:sp>
          <p:nvSpPr>
            <p:cNvPr id="13" name="角丸四角形 12"/>
            <p:cNvSpPr/>
            <p:nvPr/>
          </p:nvSpPr>
          <p:spPr>
            <a:xfrm>
              <a:off x="3421727" y="5449579"/>
              <a:ext cx="5614769" cy="121978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76056" y="5157192"/>
              <a:ext cx="23727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 CAUTION! 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93735" y="5752420"/>
              <a:ext cx="2526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proton number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87531" y="5752421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baryon number</a:t>
              </a:r>
              <a:endParaRPr kumimoji="1" lang="ja-JP" altLang="en-US" sz="2800" dirty="0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015" y="5824429"/>
              <a:ext cx="288032" cy="40255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644008" y="6228020"/>
              <a:ext cx="307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MK, </a:t>
              </a:r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, 2011;2012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4016097" y="3739480"/>
            <a:ext cx="5020399" cy="3001888"/>
            <a:chOff x="4016097" y="3739480"/>
            <a:chExt cx="5020399" cy="300188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097" y="3739480"/>
              <a:ext cx="5020399" cy="3001888"/>
            </a:xfrm>
            <a:prstGeom prst="rect">
              <a:avLst/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20" name="テキスト ボックス 19"/>
            <p:cNvSpPr txBox="1"/>
            <p:nvPr/>
          </p:nvSpPr>
          <p:spPr>
            <a:xfrm>
              <a:off x="4499992" y="4941168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002060"/>
                  </a:solidFill>
                </a:rPr>
                <a:t>Athanasiou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, </a:t>
              </a:r>
              <a:r>
                <a:rPr lang="en-US" altLang="ja-JP" dirty="0" err="1" smtClean="0">
                  <a:solidFill>
                    <a:srgbClr val="002060"/>
                  </a:solidFill>
                </a:rPr>
                <a:t>Rajagopal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,</a:t>
              </a:r>
            </a:p>
            <a:p>
              <a:r>
                <a:rPr lang="en-US" altLang="ja-JP" dirty="0" err="1" smtClean="0">
                  <a:solidFill>
                    <a:srgbClr val="002060"/>
                  </a:solidFill>
                </a:rPr>
                <a:t>Stephanov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, 2010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9002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Charge Fluctuations @ STAR-BES  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6"/>
          <a:stretch/>
        </p:blipFill>
        <p:spPr bwMode="auto">
          <a:xfrm>
            <a:off x="755576" y="836711"/>
            <a:ext cx="5688632" cy="45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3 \rangle }{ \langle \delta N_Q^2 \rangle }&#10;\end{align*}&lt;/body&gt;&#10;  &lt;fcolor&gt;FF000000&lt;/fcolor&gt;&#10;  &lt;bcolor&gt;FFFFFFFF&lt;/bcolor&gt;&#10;  &lt;transparent&gt;True&lt;/transparent&gt;&#10;  &lt;resolution&gt;1800&lt;/resolution&gt;&#10;  &lt;imageh&gt;684&lt;/imageh&gt;&#10;  &lt;imagew&gt;684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4562"/>
            <a:ext cx="948080" cy="948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4 \rangle_c }{ \langle \delta N_Q^2 \rangle }&#10;\end{align*}&lt;/body&gt;&#10;  &lt;fcolor&gt;FF000000&lt;/fcolor&gt;&#10;  &lt;bcolor&gt;FFFFFFFF&lt;/bcolor&gt;&#10;  &lt;transparent&gt;True&lt;/transparent&gt;&#10;  &lt;resolution&gt;1800&lt;/resolution&gt;&#10;  &lt;imageh&gt;686&lt;/imageh&gt;&#10;  &lt;imagew&gt;78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88825"/>
            <a:ext cx="1048466" cy="91623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直線コネクタ 16"/>
          <p:cNvCxnSpPr/>
          <p:nvPr/>
        </p:nvCxnSpPr>
        <p:spPr>
          <a:xfrm>
            <a:off x="2123728" y="2361580"/>
            <a:ext cx="39604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40299" y="839663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STAR, QM2012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112568" y="2679303"/>
            <a:ext cx="3923928" cy="3990057"/>
            <a:chOff x="0" y="2175247"/>
            <a:chExt cx="3923928" cy="4360441"/>
          </a:xfrm>
        </p:grpSpPr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0" y="2611110"/>
              <a:ext cx="3923928" cy="3924578"/>
              <a:chOff x="0" y="480"/>
              <a:chExt cx="3456" cy="3840"/>
            </a:xfrm>
          </p:grpSpPr>
          <p:grpSp>
            <p:nvGrpSpPr>
              <p:cNvPr id="15" name="Group 17"/>
              <p:cNvGrpSpPr>
                <a:grpSpLocks/>
              </p:cNvGrpSpPr>
              <p:nvPr/>
            </p:nvGrpSpPr>
            <p:grpSpPr bwMode="auto">
              <a:xfrm>
                <a:off x="0" y="480"/>
                <a:ext cx="3456" cy="3840"/>
                <a:chOff x="0" y="480"/>
                <a:chExt cx="3456" cy="3840"/>
              </a:xfrm>
            </p:grpSpPr>
            <p:pic>
              <p:nvPicPr>
                <p:cNvPr id="18" name="Picture 2" descr="energydepofprodofmoments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0"/>
                  <a:ext cx="3456" cy="3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AutoShape 19"/>
                <p:cNvSpPr>
                  <a:spLocks noChangeArrowheads="1"/>
                </p:cNvSpPr>
                <p:nvPr/>
              </p:nvSpPr>
              <p:spPr bwMode="auto">
                <a:xfrm>
                  <a:off x="1440" y="1353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20" name="AutoShape 20"/>
                <p:cNvSpPr>
                  <a:spLocks noChangeArrowheads="1"/>
                </p:cNvSpPr>
                <p:nvPr/>
              </p:nvSpPr>
              <p:spPr bwMode="auto">
                <a:xfrm>
                  <a:off x="2208" y="1776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21" name="AutoShape 21"/>
                <p:cNvSpPr>
                  <a:spLocks noChangeArrowheads="1"/>
                </p:cNvSpPr>
                <p:nvPr/>
              </p:nvSpPr>
              <p:spPr bwMode="auto">
                <a:xfrm>
                  <a:off x="2448" y="1894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22" name="AutoShape 22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23" name="AutoShape 23"/>
                <p:cNvSpPr>
                  <a:spLocks noChangeArrowheads="1"/>
                </p:cNvSpPr>
                <p:nvPr/>
              </p:nvSpPr>
              <p:spPr bwMode="auto">
                <a:xfrm>
                  <a:off x="624" y="1728"/>
                  <a:ext cx="96" cy="96"/>
                </a:xfrm>
                <a:prstGeom prst="triangle">
                  <a:avLst>
                    <a:gd name="adj" fmla="val 39583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</p:grpSp>
          <p:sp>
            <p:nvSpPr>
              <p:cNvPr id="16" name="Text Box 24"/>
              <p:cNvSpPr txBox="1">
                <a:spLocks noChangeArrowheads="1"/>
              </p:cNvSpPr>
              <p:nvPr/>
            </p:nvSpPr>
            <p:spPr bwMode="auto">
              <a:xfrm>
                <a:off x="710" y="1659"/>
                <a:ext cx="6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ja-JP"/>
                  <a:t>UrQMD</a:t>
                </a:r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329674" y="2175247"/>
              <a:ext cx="3594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Similar result @ PHENIX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024155" y="1482874"/>
            <a:ext cx="3861172" cy="1049354"/>
            <a:chOff x="3024155" y="1482874"/>
            <a:chExt cx="3861172" cy="1049354"/>
          </a:xfrm>
        </p:grpSpPr>
        <p:sp>
          <p:nvSpPr>
            <p:cNvPr id="24" name="円/楕円 23"/>
            <p:cNvSpPr/>
            <p:nvPr/>
          </p:nvSpPr>
          <p:spPr>
            <a:xfrm rot="571622">
              <a:off x="3024155" y="1629894"/>
              <a:ext cx="1828643" cy="90233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下矢印 24"/>
            <p:cNvSpPr/>
            <p:nvPr/>
          </p:nvSpPr>
          <p:spPr>
            <a:xfrm>
              <a:off x="3779912" y="1482874"/>
              <a:ext cx="432048" cy="43395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644008" y="1556792"/>
              <a:ext cx="2241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CC3300"/>
                  </a:solidFill>
                </a:rPr>
                <a:t>Suppression??</a:t>
              </a:r>
              <a:endParaRPr kumimoji="1" lang="ja-JP" altLang="en-US" sz="2400" dirty="0">
                <a:solidFill>
                  <a:srgbClr val="CC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3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   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tx2"/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at LHC energy!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 rot="21350318">
            <a:off x="4404917" y="4026144"/>
            <a:ext cx="4438623" cy="1510108"/>
            <a:chOff x="4874669" y="4149080"/>
            <a:chExt cx="4438623" cy="1510108"/>
          </a:xfrm>
        </p:grpSpPr>
        <p:sp>
          <p:nvSpPr>
            <p:cNvPr id="16" name="角丸四角形 15"/>
            <p:cNvSpPr/>
            <p:nvPr/>
          </p:nvSpPr>
          <p:spPr>
            <a:xfrm>
              <a:off x="4874669" y="4149080"/>
              <a:ext cx="4438623" cy="15101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958946" y="4221087"/>
              <a:ext cx="42210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significant suppression</a:t>
              </a:r>
            </a:p>
            <a:p>
              <a:pPr algn="ctr"/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from </a:t>
              </a:r>
              <a:r>
                <a:rPr kumimoji="1" lang="en-US" altLang="ja-JP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hadronic</a:t>
              </a:r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value</a:t>
              </a:r>
            </a:p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at LHC energy!</a:t>
              </a:r>
              <a:endParaRPr kumimoji="1" lang="ja-JP" altLang="en-US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15616" y="5661248"/>
            <a:ext cx="604867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98961" cy="584775"/>
          </a:xfrm>
        </p:spPr>
        <p:txBody>
          <a:bodyPr/>
          <a:lstStyle/>
          <a:p>
            <a:r>
              <a:rPr kumimoji="1" lang="en-US" altLang="ja-JP" dirty="0" smtClean="0"/>
              <a:t> Time Evolution of CC  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 flipV="1">
            <a:off x="1907634" y="134304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07123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181994" y="112702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808808" y="148706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846486" y="147051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958876" y="146213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3965" y="9087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60487" y="30621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24" name="フリーフォーム 23"/>
          <p:cNvSpPr/>
          <p:nvPr/>
        </p:nvSpPr>
        <p:spPr>
          <a:xfrm>
            <a:off x="944712" y="134304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1910809" y="127103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1478761" y="176304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1808808" y="188820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2766783" y="172839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2467984" y="191038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15603" y="4293096"/>
            <a:ext cx="67087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ariation of a conserved charge in </a:t>
            </a:r>
            <a:r>
              <a:rPr kumimoji="1" lang="en-US" altLang="ja-JP" sz="2400" dirty="0" err="1" smtClean="0">
                <a:latin typeface="Symbol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is achieved only through diffusion.</a:t>
            </a:r>
          </a:p>
          <a:p>
            <a:pPr marL="342900" indent="-342900" algn="ctr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 smtClean="0"/>
          </a:p>
          <a:p>
            <a:pPr marL="342900" indent="-342900" algn="ctr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algn="ctr">
              <a:buClr>
                <a:srgbClr val="0070C0"/>
              </a:buClr>
            </a:pPr>
            <a:r>
              <a:rPr kumimoji="1" lang="en-US" altLang="ja-JP" sz="2800" dirty="0" smtClean="0"/>
              <a:t>The larger </a:t>
            </a:r>
            <a:r>
              <a:rPr kumimoji="1" lang="en-US" altLang="ja-JP" sz="2800" dirty="0" err="1" smtClean="0">
                <a:latin typeface="Symbol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lang="en-US" altLang="ja-JP" sz="2800" dirty="0" smtClean="0"/>
              <a:t>, the slower diffusion</a:t>
            </a:r>
            <a:endParaRPr kumimoji="1" lang="ja-JP" altLang="en-US" sz="2800" dirty="0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4836351" y="1270567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4645851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7454857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AutoShape 50"/>
          <p:cNvSpPr>
            <a:spLocks noChangeArrowheads="1"/>
          </p:cNvSpPr>
          <p:nvPr/>
        </p:nvSpPr>
        <p:spPr bwMode="auto">
          <a:xfrm>
            <a:off x="4358513" y="1846631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 flipH="1">
            <a:off x="7667004" y="1847003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>
            <a:off x="5510641" y="1198559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6948916" y="1198559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>
            <a:off x="5510641" y="3502840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5985304" y="191863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5893229" y="307104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430336" y="5157192"/>
            <a:ext cx="136156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1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Dissipation of a Conserved Charge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cxnSp>
        <p:nvCxnSpPr>
          <p:cNvPr id="100" name="直線矢印コネクタ 99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08" name="直線コネクタ 107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9" name="下矢印 108"/>
          <p:cNvSpPr/>
          <p:nvPr/>
        </p:nvSpPr>
        <p:spPr>
          <a:xfrm>
            <a:off x="5292080" y="2114854"/>
            <a:ext cx="576064" cy="30767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5" y="3369752"/>
            <a:ext cx="80433" cy="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Dissipation of a Conserved Charge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cxnSp>
        <p:nvCxnSpPr>
          <p:cNvPr id="29" name="直線矢印コネクタ 28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10" name="直線コネクタ 109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5940151" y="5110450"/>
            <a:ext cx="2880321" cy="1335935"/>
            <a:chOff x="5940151" y="5110450"/>
            <a:chExt cx="2880321" cy="1335935"/>
          </a:xfrm>
        </p:grpSpPr>
        <p:cxnSp>
          <p:nvCxnSpPr>
            <p:cNvPr id="111" name="直線矢印コネクタ 110"/>
            <p:cNvCxnSpPr/>
            <p:nvPr/>
          </p:nvCxnSpPr>
          <p:spPr>
            <a:xfrm>
              <a:off x="6458173" y="613511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 flipV="1">
              <a:off x="6818213" y="5190517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1" y="5110450"/>
              <a:ext cx="784225" cy="579967"/>
            </a:xfrm>
            <a:prstGeom prst="rect">
              <a:avLst/>
            </a:prstGeom>
          </p:spPr>
        </p:pic>
        <p:pic>
          <p:nvPicPr>
  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6255885"/>
              <a:ext cx="346075" cy="190500"/>
            </a:xfrm>
            <a:prstGeom prst="rect">
              <a:avLst/>
            </a:prstGeom>
          </p:spPr>
        </p:pic>
        <p:cxnSp>
          <p:nvCxnSpPr>
            <p:cNvPr id="115" name="直線コネクタ 114"/>
            <p:cNvCxnSpPr/>
            <p:nvPr/>
          </p:nvCxnSpPr>
          <p:spPr>
            <a:xfrm>
              <a:off x="6818213" y="5510281"/>
              <a:ext cx="1656184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940152" y="2845985"/>
            <a:ext cx="2880320" cy="1401044"/>
            <a:chOff x="5940152" y="2845985"/>
            <a:chExt cx="2880320" cy="1401044"/>
          </a:xfrm>
        </p:grpSpPr>
        <p:cxnSp>
          <p:nvCxnSpPr>
            <p:cNvPr id="119" name="直線矢印コネクタ 118"/>
            <p:cNvCxnSpPr/>
            <p:nvPr/>
          </p:nvCxnSpPr>
          <p:spPr>
            <a:xfrm>
              <a:off x="6458173" y="3935754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 flipV="1">
              <a:off x="6818213" y="2991161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4056529"/>
              <a:ext cx="346075" cy="190500"/>
            </a:xfrm>
            <a:prstGeom prst="rect">
              <a:avLst/>
            </a:prstGeom>
          </p:spPr>
        </p:pic>
        <p:sp>
          <p:nvSpPr>
            <p:cNvPr id="124" name="フリーフォーム 123"/>
            <p:cNvSpPr/>
            <p:nvPr/>
          </p:nvSpPr>
          <p:spPr>
            <a:xfrm>
              <a:off x="6820953" y="3230943"/>
              <a:ext cx="1704441" cy="585216"/>
            </a:xfrm>
            <a:custGeom>
              <a:avLst/>
              <a:gdLst>
                <a:gd name="connsiteX0" fmla="*/ 0 w 1704441"/>
                <a:gd name="connsiteY0" fmla="*/ 0 h 585216"/>
                <a:gd name="connsiteX1" fmla="*/ 402336 w 1704441"/>
                <a:gd name="connsiteY1" fmla="*/ 285293 h 585216"/>
                <a:gd name="connsiteX2" fmla="*/ 1009497 w 1704441"/>
                <a:gd name="connsiteY2" fmla="*/ 504749 h 585216"/>
                <a:gd name="connsiteX3" fmla="*/ 1704441 w 1704441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441" h="585216">
                  <a:moveTo>
                    <a:pt x="0" y="0"/>
                  </a:moveTo>
                  <a:cubicBezTo>
                    <a:pt x="117043" y="100584"/>
                    <a:pt x="234087" y="201168"/>
                    <a:pt x="402336" y="285293"/>
                  </a:cubicBezTo>
                  <a:cubicBezTo>
                    <a:pt x="570585" y="369418"/>
                    <a:pt x="792480" y="454762"/>
                    <a:pt x="1009497" y="504749"/>
                  </a:cubicBezTo>
                  <a:cubicBezTo>
                    <a:pt x="1226515" y="554736"/>
                    <a:pt x="1465478" y="569976"/>
                    <a:pt x="1704441" y="585216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845985"/>
              <a:ext cx="784225" cy="579967"/>
            </a:xfrm>
            <a:prstGeom prst="rect">
              <a:avLst/>
            </a:prstGeom>
          </p:spPr>
        </p:pic>
      </p:grpSp>
      <p:sp>
        <p:nvSpPr>
          <p:cNvPr id="129" name="下矢印 128"/>
          <p:cNvSpPr/>
          <p:nvPr/>
        </p:nvSpPr>
        <p:spPr>
          <a:xfrm>
            <a:off x="5292080" y="2114854"/>
            <a:ext cx="576064" cy="30767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5" y="3369752"/>
            <a:ext cx="80433" cy="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541984"/>
            <a:ext cx="0" cy="4767336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5061" y="1541984"/>
            <a:ext cx="2803" cy="4767336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14268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456895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744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209031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209031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177281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3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744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251520" y="116084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4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273720"/>
            <a:ext cx="784225" cy="6350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59074" y="73508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Pre-Equilibrium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sp>
        <p:nvSpPr>
          <p:cNvPr id="93" name="円/楕円 92"/>
          <p:cNvSpPr/>
          <p:nvPr/>
        </p:nvSpPr>
        <p:spPr>
          <a:xfrm>
            <a:off x="2447776" y="1808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1223640" y="1628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427984" y="1322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193825" y="186602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flipV="1">
            <a:off x="6553865" y="98072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743307"/>
            <a:ext cx="338667" cy="245533"/>
          </a:xfrm>
          <a:prstGeom prst="rect">
            <a:avLst/>
          </a:prstGeom>
        </p:spPr>
      </p:pic>
      <p:pic>
        <p:nvPicPr>
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5982"/>
            <a:ext cx="829737" cy="261720"/>
          </a:xfrm>
          <a:prstGeom prst="rect">
            <a:avLst/>
          </a:prstGeom>
        </p:spPr>
      </p:pic>
      <p:pic>
        <p:nvPicPr>
          <p:cNvPr id="11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9936"/>
            <a:ext cx="834051" cy="230084"/>
          </a:xfrm>
          <a:prstGeom prst="rect">
            <a:avLst/>
          </a:prstGeom>
        </p:spPr>
      </p:pic>
      <p:cxnSp>
        <p:nvCxnSpPr>
          <p:cNvPr id="116" name="直線コネクタ 115"/>
          <p:cNvCxnSpPr/>
          <p:nvPr/>
        </p:nvCxnSpPr>
        <p:spPr>
          <a:xfrm flipV="1">
            <a:off x="6567830" y="164169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6553865" y="121795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6588224" y="1772816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下矢印 176"/>
          <p:cNvSpPr/>
          <p:nvPr/>
        </p:nvSpPr>
        <p:spPr>
          <a:xfrm>
            <a:off x="4445992" y="198244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8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744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251520" y="116084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4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273720"/>
            <a:ext cx="784225" cy="6350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59074" y="73508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Pre-Equilibrium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sp>
        <p:nvSpPr>
          <p:cNvPr id="93" name="円/楕円 92"/>
          <p:cNvSpPr/>
          <p:nvPr/>
        </p:nvSpPr>
        <p:spPr>
          <a:xfrm>
            <a:off x="2447776" y="1808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1223640" y="1628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427984" y="1322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193825" y="186602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flipV="1">
            <a:off x="6553865" y="98072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743307"/>
            <a:ext cx="338667" cy="245533"/>
          </a:xfrm>
          <a:prstGeom prst="rect">
            <a:avLst/>
          </a:prstGeom>
        </p:spPr>
      </p:pic>
      <p:pic>
        <p:nvPicPr>
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5982"/>
            <a:ext cx="829737" cy="261720"/>
          </a:xfrm>
          <a:prstGeom prst="rect">
            <a:avLst/>
          </a:prstGeom>
        </p:spPr>
      </p:pic>
      <p:pic>
        <p:nvPicPr>
          <p:cNvPr id="11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9936"/>
            <a:ext cx="834051" cy="230084"/>
          </a:xfrm>
          <a:prstGeom prst="rect">
            <a:avLst/>
          </a:prstGeom>
        </p:spPr>
      </p:pic>
      <p:cxnSp>
        <p:nvCxnSpPr>
          <p:cNvPr id="116" name="直線コネクタ 115"/>
          <p:cNvCxnSpPr/>
          <p:nvPr/>
        </p:nvCxnSpPr>
        <p:spPr>
          <a:xfrm flipV="1">
            <a:off x="6567830" y="164169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6553865" y="121795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6588224" y="1772816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下矢印 176"/>
          <p:cNvSpPr/>
          <p:nvPr/>
        </p:nvSpPr>
        <p:spPr>
          <a:xfrm>
            <a:off x="4445992" y="198244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/>
          <p:cNvSpPr/>
          <p:nvPr/>
        </p:nvSpPr>
        <p:spPr>
          <a:xfrm>
            <a:off x="6588224" y="3180266"/>
            <a:ext cx="1704441" cy="155065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/>
          <p:cNvSpPr/>
          <p:nvPr/>
        </p:nvSpPr>
        <p:spPr>
          <a:xfrm>
            <a:off x="6588224" y="4599230"/>
            <a:ext cx="1704441" cy="152847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/>
          <p:cNvSpPr/>
          <p:nvPr/>
        </p:nvSpPr>
        <p:spPr>
          <a:xfrm>
            <a:off x="6539967" y="5589240"/>
            <a:ext cx="1704441" cy="50233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4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244527" y="5448126"/>
            <a:ext cx="666240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3200" dirty="0"/>
              <a:t>ゆらぎの</a:t>
            </a:r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依存性には、高温物質の</a:t>
            </a:r>
            <a:endParaRPr lang="en-US" altLang="ja-JP" sz="3200" dirty="0" smtClean="0"/>
          </a:p>
          <a:p>
            <a:pPr algn="ctr"/>
            <a:r>
              <a:rPr kumimoji="1" lang="ja-JP" altLang="en-US" sz="3200" dirty="0" smtClean="0"/>
              <a:t>時間発展の</a:t>
            </a:r>
            <a:r>
              <a:rPr lang="ja-JP" altLang="en-US" sz="3200" dirty="0" smtClean="0"/>
              <a:t>歴史</a:t>
            </a:r>
            <a:r>
              <a:rPr kumimoji="1" lang="ja-JP" altLang="en-US" sz="3200" dirty="0" smtClean="0"/>
              <a:t>が刻まれている！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1331640" y="5373216"/>
            <a:ext cx="6552728" cy="12537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右矢印 8"/>
          <p:cNvSpPr/>
          <p:nvPr/>
        </p:nvSpPr>
        <p:spPr>
          <a:xfrm>
            <a:off x="4430311" y="5517232"/>
            <a:ext cx="1795546" cy="726505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i="1" dirty="0" smtClean="0">
                <a:latin typeface="Symbol" pitchFamily="18" charset="2"/>
              </a:rPr>
              <a:t>m</a:t>
            </a:r>
            <a:r>
              <a:rPr lang="ja-JP" altLang="en-US" sz="2400" dirty="0" smtClean="0">
                <a:latin typeface="Symbol" pitchFamily="18" charset="2"/>
              </a:rPr>
              <a:t> </a:t>
            </a:r>
            <a:r>
              <a:rPr lang="en-US" altLang="ja-JP" sz="2400" dirty="0" smtClean="0"/>
              <a:t>/</a:t>
            </a:r>
            <a:r>
              <a:rPr lang="en-US" altLang="ja-JP" sz="2400" i="1" dirty="0"/>
              <a:t>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7839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: HIC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Lattice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 flipH="1">
            <a:off x="5148064" y="1556792"/>
            <a:ext cx="720080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1412776"/>
            <a:ext cx="2927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格子</a:t>
            </a:r>
            <a:r>
              <a:rPr lang="en-US" altLang="ja-JP" sz="2400" dirty="0" smtClean="0"/>
              <a:t>QCD</a:t>
            </a:r>
            <a:r>
              <a:rPr lang="ja-JP" altLang="en-US" sz="2400" dirty="0" smtClean="0"/>
              <a:t>で得られた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ゆらぎ</a:t>
            </a:r>
            <a:r>
              <a:rPr kumimoji="1" lang="en-US" altLang="ja-JP" sz="2400" i="1" dirty="0" smtClean="0"/>
              <a:t>- </a:t>
            </a:r>
            <a:r>
              <a:rPr lang="en-US" altLang="ja-JP" sz="2400" i="1" dirty="0" smtClean="0">
                <a:latin typeface="Symbol" pitchFamily="18" charset="2"/>
              </a:rPr>
              <a:t>m</a:t>
            </a:r>
            <a:r>
              <a:rPr lang="en-US" altLang="ja-JP" sz="2400" dirty="0" smtClean="0"/>
              <a:t>/</a:t>
            </a:r>
            <a:r>
              <a:rPr lang="en-US" altLang="ja-JP" sz="2400" i="1" dirty="0" smtClean="0"/>
              <a:t>T </a:t>
            </a:r>
            <a:r>
              <a:rPr lang="ja-JP" altLang="en-US" sz="2400" dirty="0" smtClean="0"/>
              <a:t>関係線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566124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実験の観測値＋格子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184" y="56612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化学凍結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0148" y="61653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不一致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7609" y="3861048"/>
            <a:ext cx="2112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70C0"/>
                </a:solidFill>
              </a:rPr>
              <a:t>HotQCD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,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LATTICE2013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331640" y="5733256"/>
            <a:ext cx="7272808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545597" y="3517556"/>
            <a:ext cx="3308919" cy="8475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96061" y="1052736"/>
            <a:ext cx="7388307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152920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 err="1" smtClean="0"/>
              <a:t>Cumulants</a:t>
            </a:r>
            <a:r>
              <a:rPr lang="en-US" altLang="ja-JP" dirty="0" smtClean="0"/>
              <a:t> as Probes of the Medium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752528" cy="33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557629" y="3517556"/>
            <a:ext cx="3308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ハドロン</a:t>
            </a:r>
            <a:r>
              <a:rPr lang="ja-JP" altLang="en-US" sz="2400" dirty="0" smtClean="0"/>
              <a:t>共鳴</a:t>
            </a:r>
            <a:r>
              <a:rPr lang="ja-JP" altLang="en-US" sz="2400" dirty="0"/>
              <a:t>ガス</a:t>
            </a:r>
            <a:r>
              <a:rPr lang="en-US" altLang="ja-JP" sz="2400" dirty="0" smtClean="0"/>
              <a:t>(HRG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模型ではゼロになる量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0077" y="1124744"/>
            <a:ext cx="724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高次キュムラントは、媒質の性質を理解するうえで有用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8652" y="5919663"/>
            <a:ext cx="7197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T&lt;150MeV</a:t>
            </a:r>
            <a:r>
              <a:rPr lang="ja-JP" altLang="en-US" sz="2400" dirty="0" err="1" smtClean="0"/>
              <a:t>での</a:t>
            </a:r>
            <a:r>
              <a:rPr lang="ja-JP" altLang="en-US" sz="2400" dirty="0" smtClean="0"/>
              <a:t>格子データは、</a:t>
            </a:r>
            <a:r>
              <a:rPr lang="en-US" altLang="ja-JP" sz="2400" dirty="0" smtClean="0"/>
              <a:t>HRG</a:t>
            </a:r>
            <a:r>
              <a:rPr lang="ja-JP" altLang="en-US" sz="2400" dirty="0"/>
              <a:t>描像</a:t>
            </a:r>
            <a:r>
              <a:rPr lang="ja-JP" altLang="en-US" sz="2400" dirty="0" smtClean="0"/>
              <a:t>と矛盾しない</a:t>
            </a:r>
            <a:endParaRPr kumimoji="1" lang="ja-JP" altLang="en-US" sz="2400" dirty="0"/>
          </a:p>
        </p:txBody>
      </p:sp>
      <p:sp>
        <p:nvSpPr>
          <p:cNvPr id="8" name="右中かっこ 7"/>
          <p:cNvSpPr/>
          <p:nvPr/>
        </p:nvSpPr>
        <p:spPr>
          <a:xfrm>
            <a:off x="4465477" y="3356991"/>
            <a:ext cx="360040" cy="792088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flipH="1">
            <a:off x="4875779" y="3545286"/>
            <a:ext cx="669818" cy="41549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2160" y="2223510"/>
            <a:ext cx="220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1F497D"/>
                </a:solidFill>
              </a:rPr>
              <a:t>HotQCD</a:t>
            </a:r>
            <a:r>
              <a:rPr kumimoji="1" lang="en-US" altLang="ja-JP" dirty="0" smtClean="0">
                <a:solidFill>
                  <a:srgbClr val="1F497D"/>
                </a:solidFill>
              </a:rPr>
              <a:t>, PRL 2013</a:t>
            </a:r>
            <a:endParaRPr kumimoji="1" lang="ja-JP" altLang="en-US" dirty="0">
              <a:solidFill>
                <a:srgbClr val="1F497D"/>
              </a:solidFill>
            </a:endParaRPr>
          </a:p>
        </p:txBody>
      </p:sp>
      <p:sp>
        <p:nvSpPr>
          <p:cNvPr id="14" name="曲折矢印 13"/>
          <p:cNvSpPr/>
          <p:nvPr/>
        </p:nvSpPr>
        <p:spPr>
          <a:xfrm flipV="1">
            <a:off x="496061" y="5517232"/>
            <a:ext cx="806307" cy="756084"/>
          </a:xfrm>
          <a:prstGeom prst="bentArrow">
            <a:avLst>
              <a:gd name="adj1" fmla="val 43049"/>
              <a:gd name="adj2" fmla="val 35228"/>
              <a:gd name="adj3" fmla="val 31016"/>
              <a:gd name="adj4" fmla="val 6059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23528" y="764704"/>
            <a:ext cx="8424936" cy="32403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9125" y="938337"/>
            <a:ext cx="7007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Time Evolution of </a:t>
            </a:r>
          </a:p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Higher Order </a:t>
            </a:r>
            <a:r>
              <a:rPr lang="en-US" altLang="ja-JP" sz="5400" dirty="0" err="1" smtClean="0">
                <a:solidFill>
                  <a:prstClr val="black"/>
                </a:solidFill>
              </a:rPr>
              <a:t>Cumulants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7704" y="2958043"/>
            <a:ext cx="521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MK,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400" dirty="0" smtClean="0">
                <a:solidFill>
                  <a:srgbClr val="002060"/>
                </a:solidFill>
              </a:rPr>
              <a:t>, Ono, arXiv:1307.2978</a:t>
            </a:r>
          </a:p>
          <a:p>
            <a:r>
              <a:rPr lang="en-US" altLang="ja-JP" sz="2400" dirty="0" err="1" smtClean="0">
                <a:solidFill>
                  <a:srgbClr val="002060"/>
                </a:solidFill>
              </a:rPr>
              <a:t>Sakaida</a:t>
            </a:r>
            <a:r>
              <a:rPr lang="en-US" altLang="ja-JP" sz="2400" dirty="0" smtClean="0">
                <a:solidFill>
                  <a:srgbClr val="002060"/>
                </a:solidFill>
              </a:rPr>
              <a:t>,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400" dirty="0" smtClean="0">
                <a:solidFill>
                  <a:srgbClr val="002060"/>
                </a:solidFill>
              </a:rPr>
              <a:t>, MK, in progress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244527" y="5448126"/>
            <a:ext cx="666240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3200" dirty="0"/>
              <a:t>ゆらぎの</a:t>
            </a:r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依存性には、高温物質の</a:t>
            </a:r>
            <a:endParaRPr lang="en-US" altLang="ja-JP" sz="3200" dirty="0" smtClean="0"/>
          </a:p>
          <a:p>
            <a:pPr algn="ctr"/>
            <a:r>
              <a:rPr kumimoji="1" lang="ja-JP" altLang="en-US" sz="3200" dirty="0" smtClean="0"/>
              <a:t>時間発展の</a:t>
            </a:r>
            <a:r>
              <a:rPr lang="ja-JP" altLang="en-US" sz="3200" dirty="0" smtClean="0"/>
              <a:t>歴史</a:t>
            </a:r>
            <a:r>
              <a:rPr kumimoji="1" lang="ja-JP" altLang="en-US" sz="3200" dirty="0" smtClean="0"/>
              <a:t>が刻まれている！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701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B}^{\rm (net)})^2 \rangle&#10;+ \frac14 \langle N_{\rm B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6309320"/>
            <a:ext cx="4356484" cy="511039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4" name="フリーフォーム 3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3956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正方形/長方形 39"/>
          <p:cNvSpPr/>
          <p:nvPr/>
        </p:nvSpPr>
        <p:spPr>
          <a:xfrm>
            <a:off x="1787569" y="2143275"/>
            <a:ext cx="360040" cy="346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060848"/>
            <a:ext cx="128981" cy="261109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97152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81157" y="371517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88520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726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63688" y="2852936"/>
            <a:ext cx="5256584" cy="2304256"/>
            <a:chOff x="1763688" y="2852936"/>
            <a:chExt cx="5256584" cy="230425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885979" y="3573016"/>
              <a:ext cx="491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Stochastic</a:t>
              </a:r>
              <a:r>
                <a:rPr kumimoji="1" lang="en-US" altLang="ja-JP" sz="2800" dirty="0" smtClean="0"/>
                <a:t> diffusion equation</a:t>
              </a:r>
              <a:endParaRPr kumimoji="1" lang="ja-JP" altLang="en-US" sz="28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52565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65103"/>
              <a:ext cx="4859437" cy="599651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3779912" y="2852936"/>
              <a:ext cx="108012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72000" y="4365103"/>
              <a:ext cx="2267149" cy="59965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357301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414908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3"/>
            <a:ext cx="4859437" cy="59965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>
            <a:off x="3779912" y="2852936"/>
            <a:ext cx="1080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572000" y="436510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572000" y="5661248"/>
            <a:ext cx="3600400" cy="1037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259632" y="5661249"/>
            <a:ext cx="3168352" cy="1037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j = - D \partial_\eta n + \xi&#10;\end{align*}&lt;/body&gt;&#10;  &lt;fcolor&gt;FF000000&lt;/fcolor&gt;&#10;  &lt;bcolor&gt;FFFFFFFF&lt;/bcolor&gt;&#10;  &lt;transparent&gt;True&lt;/transparent&gt;&#10;  &lt;resolution&gt;1800&lt;/resolution&gt;&#10;  &lt;imageh&gt;253&lt;/imageh&gt;&#10;  &lt;imagew&gt;1677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194922"/>
            <a:ext cx="3162311" cy="477081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-\partial_\eta j&#10;\end{align*}&lt;/body&gt;&#10;  &lt;fcolor&gt;FF000000&lt;/fcolor&gt;&#10;  &lt;bcolor&gt;FFFFFFFF&lt;/bcolor&gt;&#10;  &lt;transparent&gt;True&lt;/transparent&gt;&#10;  &lt;resolution&gt;1800&lt;/resolution&gt;&#10;  &lt;imageh&gt;253&lt;/imageh&gt;&#10;  &lt;imagew&gt;127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20" y="6194922"/>
            <a:ext cx="2402376" cy="47708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547664" y="5661249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0112" y="5661249"/>
            <a:ext cx="161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Fick’s Law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30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259632" y="5661248"/>
            <a:ext cx="6336704" cy="10081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8901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Fluctuation-Dissipation Relation  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61" y="4222892"/>
            <a:ext cx="2524125" cy="6678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chi_2 : {\rm susceptibility}&#10;\end{align*}&lt;/body&gt;&#10;  &lt;fcolor&gt;FF000000&lt;/fcolor&gt;&#10;  &lt;bcolor&gt;FFFFFFFF&lt;/bcolor&gt;&#10;  &lt;transparent&gt;True&lt;/transparent&gt;&#10;  &lt;resolution&gt;1800&lt;/resolution&gt;&#10;  &lt;imageh&gt;224&lt;/imageh&gt;&#10;  &lt;imagew&gt;189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92134"/>
            <a:ext cx="2000253" cy="23706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79512" y="2204864"/>
            <a:ext cx="27414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Stochastic force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285293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rangle&#10;\sim \delta(\eta_1-\eta_2) \delta(\tau_1-\tau_2)&#10;\end{align*}&lt;/body&gt;&#10;  &lt;fcolor&gt;FF000000&lt;/fcolor&gt;&#10;  &lt;bcolor&gt;FFFFFFFF&lt;/bcolor&gt;&#10;  &lt;transparent&gt;True&lt;/transparent&gt;&#10;  &lt;resolution&gt;1800&lt;/resolution&gt;&#10;  &lt;imageh&gt;249&lt;/imageh&gt;&#10;  &lt;imagew&gt;438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61519"/>
            <a:ext cx="5328592" cy="3027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552" y="378904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7" name="左中かっこ 16"/>
          <p:cNvSpPr/>
          <p:nvPr/>
        </p:nvSpPr>
        <p:spPr>
          <a:xfrm>
            <a:off x="179512" y="2852936"/>
            <a:ext cx="288032" cy="144016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720719" y="5064142"/>
            <a:ext cx="1427345" cy="52509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221088"/>
            <a:ext cx="540060" cy="12162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2 \rangle&#10;\longrightarrow \chi_2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3811886"/>
            <a:ext cx="2789704" cy="388650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rangle&#10;= \frac{2\chi_2}{D} \delta(k_1+k_2) \delta(\tau_1-\tau_2)&#10;\end{align*}&lt;/body&gt;&#10;  &lt;fcolor&gt;FF000000&lt;/fcolor&gt;&#10;  &lt;bcolor&gt;FFFFFFFF&lt;/bcolor&gt;&#10;  &lt;transparent&gt;True&lt;/transparent&gt;&#10;  &lt;resolution&gt;1800&lt;/resolution&gt;&#10;  &lt;imageh&gt;505&lt;/imageh&gt;&#10;  &lt;imagew&gt;4858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77" y="5877272"/>
            <a:ext cx="5907418" cy="6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角丸四角形 186"/>
          <p:cNvSpPr/>
          <p:nvPr/>
        </p:nvSpPr>
        <p:spPr>
          <a:xfrm>
            <a:off x="1866999" y="5589240"/>
            <a:ext cx="4216697" cy="101785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23" y="5282483"/>
            <a:ext cx="1812879" cy="8820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395536" y="2204864"/>
            <a:ext cx="6877272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4352659" y="27808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4878016" y="24931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3516824" y="27778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1599841" y="283391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3570824" y="2879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1534697" y="273206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2699438" y="27707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077583" y="23547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4759184" y="243914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694926" y="28288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3989293" y="234752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647552" y="272082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3624824" y="2753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463949" y="28414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2562664" y="27616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1079201" y="24944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2633634" y="282586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172025" y="24503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3123628" y="24315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048402" y="25395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4043293" y="24807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4865768" y="23851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1491841" y="28262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3015773" y="24206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585363" y="28248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4459808" y="2726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2101154" y="23963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2114880" y="2527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1187201" y="24450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3918599" y="24555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3887960" y="23127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2015752" y="23488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2519808" y="267281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4320008" y="26728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2951856" y="234881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4716016" y="231277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539552" y="267350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3455912" y="268956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1439688" y="267281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1007640" y="231277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/>
          <p:cNvCxnSpPr/>
          <p:nvPr/>
        </p:nvCxnSpPr>
        <p:spPr>
          <a:xfrm flipH="1">
            <a:off x="2718117" y="2060848"/>
            <a:ext cx="1" cy="3221635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4860032" y="2060848"/>
            <a:ext cx="0" cy="3221635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正方形/長方形 106"/>
          <p:cNvSpPr/>
          <p:nvPr/>
        </p:nvSpPr>
        <p:spPr>
          <a:xfrm>
            <a:off x="395536" y="3752787"/>
            <a:ext cx="6877272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77" y="3284984"/>
            <a:ext cx="480113" cy="348081"/>
          </a:xfrm>
          <a:prstGeom prst="rect">
            <a:avLst/>
          </a:prstGeom>
        </p:spPr>
      </p:pic>
      <p:sp>
        <p:nvSpPr>
          <p:cNvPr id="112" name="下矢印 111"/>
          <p:cNvSpPr/>
          <p:nvPr/>
        </p:nvSpPr>
        <p:spPr>
          <a:xfrm>
            <a:off x="6588224" y="296069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4289035" y="44259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4661992" y="40471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3225989" y="40809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1680233" y="40278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3279989" y="41828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1615089" y="39259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2483342" y="39466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933567" y="39807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4543160" y="39931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694926" y="44187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3853661" y="40275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/>
          <p:nvPr/>
        </p:nvSpPr>
        <p:spPr>
          <a:xfrm>
            <a:off x="647552" y="43107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3333989" y="40566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4400325" y="4486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2346568" y="39376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/>
          <p:nvPr/>
        </p:nvSpPr>
        <p:spPr>
          <a:xfrm>
            <a:off x="935185" y="41204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2417538" y="40017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2135985" y="44003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2979612" y="43815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2904386" y="44895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3907661" y="41607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4649744" y="39391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1572233" y="4020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2871757" y="43706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585363" y="44146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396184" y="43719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065114" y="434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2078840" y="44771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1043185" y="40710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3782967" y="41355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3752328" y="39927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1979712" y="42987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2303712" y="38487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256384" y="43179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2807840" y="42987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4499992" y="38667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539552" y="42633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3165077" y="39926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1520080" y="38667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863624" y="39387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tau=0&#10;\end{align*}&lt;/body&gt;&#10;  &lt;fcolor&gt;FF000000&lt;/fcolor&gt;&#10;  &lt;bcolor&gt;FFFFFFFF&lt;/bcolor&gt;&#10;  &lt;transparent&gt;True&lt;/transparent&gt;&#10;  &lt;resolution&gt;1800&lt;/resolution&gt;&#10;  &lt;imageh&gt;171&lt;/imageh&gt;&#10;  &lt;imagew&gt;57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2" y="2502494"/>
            <a:ext cx="899592" cy="266604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10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53" y="4064615"/>
            <a:ext cx="187090" cy="171500"/>
          </a:xfrm>
          <a:prstGeom prst="rect">
            <a:avLst/>
          </a:prstGeom>
        </p:spPr>
      </p:pic>
      <p:sp>
        <p:nvSpPr>
          <p:cNvPr id="155" name="円/楕円 154"/>
          <p:cNvSpPr/>
          <p:nvPr/>
        </p:nvSpPr>
        <p:spPr>
          <a:xfrm>
            <a:off x="6280361" y="28337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6215217" y="2731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5758103" y="23546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5375446" y="282867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5328072" y="27206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5759721" y="24943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6816505" y="24145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6172361" y="2826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5265883" y="28246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6745634" y="23605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6759360" y="24913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5867721" y="24448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6660232" y="231296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5220072" y="267335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6120208" y="26726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5688160" y="231262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5866079" y="43226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5375446" y="4112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5328072" y="40045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5867697" y="4462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5265883" y="41084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975697" y="4412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76"/>
          <p:cNvSpPr/>
          <p:nvPr/>
        </p:nvSpPr>
        <p:spPr>
          <a:xfrm>
            <a:off x="5220072" y="395719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77"/>
          <p:cNvSpPr/>
          <p:nvPr/>
        </p:nvSpPr>
        <p:spPr>
          <a:xfrm>
            <a:off x="5796136" y="428063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/楕円 178"/>
          <p:cNvSpPr/>
          <p:nvPr/>
        </p:nvSpPr>
        <p:spPr>
          <a:xfrm>
            <a:off x="6636521" y="39501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/楕円 179"/>
          <p:cNvSpPr/>
          <p:nvPr/>
        </p:nvSpPr>
        <p:spPr>
          <a:xfrm>
            <a:off x="7012060" y="42554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円/楕円 180"/>
          <p:cNvSpPr/>
          <p:nvPr/>
        </p:nvSpPr>
        <p:spPr>
          <a:xfrm>
            <a:off x="6936834" y="43634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円/楕円 181"/>
          <p:cNvSpPr/>
          <p:nvPr/>
        </p:nvSpPr>
        <p:spPr>
          <a:xfrm>
            <a:off x="6904205" y="42444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円/楕円 182"/>
          <p:cNvSpPr/>
          <p:nvPr/>
        </p:nvSpPr>
        <p:spPr>
          <a:xfrm>
            <a:off x="6565650" y="38961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6579376" y="402695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円/楕円 184"/>
          <p:cNvSpPr/>
          <p:nvPr/>
        </p:nvSpPr>
        <p:spPr>
          <a:xfrm>
            <a:off x="6480248" y="384859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円/楕円 185"/>
          <p:cNvSpPr/>
          <p:nvPr/>
        </p:nvSpPr>
        <p:spPr>
          <a:xfrm>
            <a:off x="6840288" y="41726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中かっこ 17"/>
          <p:cNvSpPr/>
          <p:nvPr/>
        </p:nvSpPr>
        <p:spPr>
          <a:xfrm rot="16200000">
            <a:off x="3493488" y="4150688"/>
            <a:ext cx="582010" cy="2151078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Delta\eta,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835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670271"/>
            <a:ext cx="3808909" cy="8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16374"/>
            <a:ext cx="1360180" cy="66179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53779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グループ化 8"/>
          <p:cNvGrpSpPr/>
          <p:nvPr/>
        </p:nvGrpSpPr>
        <p:grpSpPr>
          <a:xfrm>
            <a:off x="4572000" y="3645024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510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Non-Gaussian Stochastic Force ??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04897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324078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左中かっこ 9"/>
          <p:cNvSpPr/>
          <p:nvPr/>
        </p:nvSpPr>
        <p:spPr>
          <a:xfrm>
            <a:off x="179512" y="3048975"/>
            <a:ext cx="288032" cy="1828779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756126"/>
            <a:ext cx="540060" cy="12162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m \delta(\eta_1-\eta_2) &#10;\delta(\eta_2-\eta_3)&#10;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249&lt;/imageh&gt;&#10;  &lt;imagew&gt;452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17661"/>
            <a:ext cx="5497619" cy="30278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9512" y="2256888"/>
            <a:ext cx="454162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Stochastif</a:t>
            </a:r>
            <a:r>
              <a:rPr kumimoji="1" lang="en-US" altLang="ja-JP" sz="2800" dirty="0" smtClean="0"/>
              <a:t> Force : </a:t>
            </a:r>
            <a:r>
              <a:rPr lang="en-US" altLang="ja-JP" sz="2800" dirty="0" smtClean="0"/>
              <a:t>3</a:t>
            </a:r>
            <a:r>
              <a:rPr kumimoji="1" lang="en-US" altLang="ja-JP" sz="2800" dirty="0" smtClean="0"/>
              <a:t>rd order</a:t>
            </a:r>
            <a:endParaRPr kumimoji="1" lang="ja-JP" altLang="en-US" sz="2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3 \rangle&#10;\longrightarrow \chi_3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4346924"/>
            <a:ext cx="2789704" cy="38865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chi_3 : {\rm third-moment}&#10;\end{align*}&lt;/body&gt;&#10;  &lt;fcolor&gt;FF000000&lt;/fcolor&gt;&#10;  &lt;bcolor&gt;FFFFFFFF&lt;/bcolor&gt;&#10;  &lt;transparent&gt;True&lt;/transparent&gt;&#10;  &lt;resolution&gt;1800&lt;/resolution&gt;&#10;  &lt;imageh&gt;223&lt;/imageh&gt;&#10;  &lt;imagew&gt;217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57288"/>
            <a:ext cx="2303995" cy="23600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75630"/>
            <a:ext cx="2524125" cy="667808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xi(\eta_3,\tau_3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780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94" y="3130907"/>
            <a:ext cx="3380531" cy="30278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 rot="2700000">
            <a:off x="1331640" y="620688"/>
            <a:ext cx="6120680" cy="6120681"/>
          </a:xfrm>
          <a:prstGeom prst="plus">
            <a:avLst>
              <a:gd name="adj" fmla="val 41907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1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832739" y="908720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923588"/>
            <a:ext cx="7933305" cy="1237908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3347864" y="1801456"/>
            <a:ext cx="2016224" cy="612648"/>
          </a:xfrm>
          <a:prstGeom prst="wedgeRoundRectCallout">
            <a:avLst>
              <a:gd name="adj1" fmla="val 38284"/>
              <a:gd name="adj2" fmla="val -806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074052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504" y="2751311"/>
            <a:ext cx="753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 to higher orders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884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255347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Theorem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5259" y="5189130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5805264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Hydrodynamics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2756332" y="5892080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91909" y="5805264"/>
            <a:ext cx="52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Local equilibrium with many particles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2756331" y="6287370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07607" y="6207695"/>
            <a:ext cx="528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Gaussian due to central limit theorem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96021" y="4030592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Markov process</a:t>
            </a:r>
            <a:r>
              <a:rPr kumimoji="1" lang="ja-JP" altLang="en-US" sz="2400" dirty="0" smtClean="0"/>
              <a:t>＋</a:t>
            </a:r>
            <a:r>
              <a:rPr kumimoji="1" lang="en-US" altLang="ja-JP" sz="2400" dirty="0" smtClean="0"/>
              <a:t>continuous variable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5481" y="4553832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Gaussian random force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1904874" y="3892986"/>
            <a:ext cx="5691462" cy="122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32739" y="908720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923588"/>
            <a:ext cx="7933305" cy="1237908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3347864" y="1801456"/>
            <a:ext cx="2016224" cy="612648"/>
          </a:xfrm>
          <a:prstGeom prst="wedgeRoundRectCallout">
            <a:avLst>
              <a:gd name="adj1" fmla="val 38284"/>
              <a:gd name="adj2" fmla="val -806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074052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504" y="2751311"/>
            <a:ext cx="753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 to higher orders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73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422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71416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重イオン衝突での高次ゆらぎの観測・解析は、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物理学として</a:t>
            </a:r>
            <a:r>
              <a:rPr lang="ja-JP" altLang="en-US" sz="2800" b="1" dirty="0" smtClean="0"/>
              <a:t>相当に</a:t>
            </a:r>
            <a:r>
              <a:rPr lang="ja-JP" altLang="en-US" sz="2800" dirty="0" smtClean="0"/>
              <a:t>特殊な問題である。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通常、高次ゆらぎは観測困難。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適度に小さい系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42273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>
              <a:buClr>
                <a:schemeClr val="tx2"/>
              </a:buClr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71416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重イオン衝突での高次ゆらぎの観測・解析は、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物理学として</a:t>
            </a:r>
            <a:r>
              <a:rPr lang="ja-JP" altLang="en-US" sz="2800" b="1" dirty="0" smtClean="0"/>
              <a:t>相当に</a:t>
            </a:r>
            <a:r>
              <a:rPr lang="ja-JP" altLang="en-US" sz="2800" dirty="0" smtClean="0"/>
              <a:t>特殊な問題である。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通常、高次ゆらぎは観測困難。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適度に小さい系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777" y="3711222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観測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されたゆらぎの値は、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自由ガスとたかだか２倍のずれ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7882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-equilibrium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71416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重イオン衝突での高次ゆらぎの観測・解析は、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物理学として</a:t>
            </a:r>
            <a:r>
              <a:rPr lang="ja-JP" altLang="en-US" sz="2800" b="1" dirty="0" smtClean="0"/>
              <a:t>相当に</a:t>
            </a:r>
            <a:r>
              <a:rPr lang="ja-JP" altLang="en-US" sz="2800" dirty="0" smtClean="0"/>
              <a:t>特殊な問題である。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通常、高次ゆらぎは観測困難。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適度に小さい系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50873" y="4974267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平衡に至る非定常過程を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記述する必要性。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777" y="3711222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観測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されたゆらぎの値は、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自由ガスとたかだか２倍のずれ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>
                <a:solidFill>
                  <a:srgbClr val="000000"/>
                </a:solidFill>
              </a:rPr>
              <a:t>Skewness</a:t>
            </a:r>
            <a:r>
              <a:rPr lang="en-US" altLang="ja-JP" sz="2400" dirty="0">
                <a:solidFill>
                  <a:srgbClr val="000000"/>
                </a:solidFill>
              </a:rPr>
              <a:t>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Variance: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6" y="4066327"/>
            <a:ext cx="1914516" cy="2992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Kurtosis: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940152" y="4725144"/>
            <a:ext cx="2999772" cy="1109737"/>
            <a:chOff x="5940152" y="4725144"/>
            <a:chExt cx="2999772" cy="1109737"/>
          </a:xfrm>
        </p:grpSpPr>
        <p:sp>
          <p:nvSpPr>
            <p:cNvPr id="5" name="下矢印 4"/>
            <p:cNvSpPr/>
            <p:nvPr/>
          </p:nvSpPr>
          <p:spPr>
            <a:xfrm>
              <a:off x="6300192" y="4754761"/>
              <a:ext cx="839532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477390" y="4725144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Non-</a:t>
              </a:r>
              <a:r>
                <a:rPr kumimoji="1" lang="en-US" altLang="ja-JP" sz="2400" dirty="0" err="1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Gaussianity</a:t>
              </a:r>
              <a:endParaRPr kumimoji="1" lang="ja-JP" alt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 flipV="1">
              <a:off x="5940152" y="4733132"/>
              <a:ext cx="1736272" cy="216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08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251520" y="908720"/>
            <a:ext cx="4824536" cy="8240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195736" y="2152476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195736" y="3471391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20715" y="173274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4137383" y="1643741"/>
            <a:ext cx="296383" cy="393814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56" y="1135506"/>
            <a:ext cx="3225665" cy="40119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16259" y="1079158"/>
            <a:ext cx="76335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1st 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251520" y="908720"/>
            <a:ext cx="4824536" cy="8240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65717" y="4293096"/>
            <a:ext cx="8482747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195736" y="2152476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195736" y="3471391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20715" y="173274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4137383" y="1643741"/>
            <a:ext cx="296383" cy="393814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56" y="1135506"/>
            <a:ext cx="3225665" cy="40119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16259" y="1079158"/>
            <a:ext cx="76335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1st 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4489956"/>
            <a:ext cx="88517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2nd </a:t>
            </a:r>
            <a:endParaRPr kumimoji="1" lang="ja-JP" altLang="en-US" sz="28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\tilde{n}_{k_1} \delta \tilde{n}_{k_2} \rangle (t)&#10;=&amp;amp; \langle \tilde{n}_{k_1+k_2} \rangle_0 ( e^{-\omega_{k_1+k_2} t} - e^{-(\omega_{k_1}+ \omega_{k_2})t})&#10;\\&#10;&amp;amp;+ \langle \delta \tilde{n}_{k_1}\delta \tilde{n}_{k_2} \rangle_0 e^{-(\omega_{k_1}+ \omega_{k_2})t}&#10;\end{align*}&lt;/body&gt;&#10;  &lt;fcolor&gt;FF000000&lt;/fcolor&gt;&#10;  &lt;bcolor&gt;FFFFFFFF&lt;/bcolor&gt;&#10;  &lt;transparent&gt;True&lt;/transparent&gt;&#10;  &lt;resolution&gt;1800&lt;/resolution&gt;&#10;  &lt;imageh&gt;745&lt;/imageh&gt;&#10;  &lt;imagew&gt;5518&lt;/imagew&gt;&#10;  &lt;scale&gt;50&lt;/scale&gt;&#10;  &lt;cursor&gt;18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70" y="4521547"/>
            <a:ext cx="7115970" cy="96075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652106" y="5805264"/>
            <a:ext cx="5520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stochastic diffusion eq.</a:t>
            </a:r>
          </a:p>
          <a:p>
            <a:r>
              <a:rPr lang="en-US" altLang="ja-JP" sz="2400" dirty="0" smtClean="0"/>
              <a:t>(for smooth initial condition)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2195736" y="5844173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9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 via DME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8785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220072" y="321297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43651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67944" y="3645024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292080" y="2132856"/>
            <a:ext cx="2952328" cy="2958425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56176" y="2996953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75119" y="36967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00"/>
                </a:solidFill>
              </a:rPr>
              <a:t>V</a:t>
            </a:r>
            <a:endParaRPr lang="ja-JP" altLang="en-US" sz="2400" i="1" dirty="0">
              <a:solidFill>
                <a:srgbClr val="00000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524328" y="3680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678240" y="276490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092256" y="361934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995549" y="3252749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652120" y="249289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940152" y="44731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652120" y="333577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784205" y="26735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402969" y="3626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505413" y="322139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786240" y="384964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7740352" y="318891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048176" y="270892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378303" y="256490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984256" y="468915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505413" y="4383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7794352" y="404156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7417147" y="4329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529039" y="406787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5890121" y="3651463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3779912" y="2996953"/>
            <a:ext cx="1296144" cy="1009039"/>
          </a:xfrm>
          <a:prstGeom prst="leftRightArrow">
            <a:avLst>
              <a:gd name="adj1" fmla="val 50000"/>
              <a:gd name="adj2" fmla="val 3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/>
          <a:stretch/>
        </p:blipFill>
        <p:spPr bwMode="auto">
          <a:xfrm>
            <a:off x="1564104" y="2492896"/>
            <a:ext cx="527707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610603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324816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82896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869464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638644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270013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077376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765318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186371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496724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414623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180003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967854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668632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848652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792868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1964583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604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small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correlation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492896"/>
            <a:ext cx="454853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4</a:t>
            </a:r>
            <a:r>
              <a:rPr kumimoji="1" lang="en-US" altLang="ja-JP" sz="4000" baseline="30000" dirty="0" smtClean="0"/>
              <a:t>th</a:t>
            </a:r>
            <a:r>
              <a:rPr lang="en-US" altLang="ja-JP" sz="4000" dirty="0" smtClean="0"/>
              <a:t>-order </a:t>
            </a:r>
            <a:r>
              <a:rPr lang="en-US" altLang="ja-JP" sz="4000" dirty="0" err="1" smtClean="0"/>
              <a:t>cumulant</a:t>
            </a:r>
            <a:r>
              <a:rPr lang="en-US" altLang="ja-JP" sz="4000" dirty="0" smtClean="0"/>
              <a:t> will be</a:t>
            </a:r>
            <a:r>
              <a:rPr kumimoji="1" lang="en-US" altLang="ja-JP" sz="4000" dirty="0" smtClean="0"/>
              <a:t> </a:t>
            </a:r>
            <a:r>
              <a:rPr lang="en-US" altLang="ja-JP" sz="4000" dirty="0" smtClean="0"/>
              <a:t>suppressed </a:t>
            </a:r>
            <a:r>
              <a:rPr kumimoji="1" lang="en-US" altLang="ja-JP" sz="4000" dirty="0" smtClean="0"/>
              <a:t>at LHC energy!</a:t>
            </a:r>
            <a:endParaRPr kumimoji="1" lang="ja-JP" altLang="en-US" sz="4000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395" y="3683105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263484" y="2420888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71600" y="5127575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0.5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092424" y="4667652"/>
            <a:ext cx="4800056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Symbol" pitchFamily="18" charset="2"/>
              </a:rPr>
              <a:t>Dh</a:t>
            </a:r>
            <a:r>
              <a:rPr kumimoji="1" lang="en-US" altLang="ja-JP" sz="3200" dirty="0" smtClean="0"/>
              <a:t> dependences encode various information on the dynamics of HIC!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46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594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decreases as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becomes larger at RHIC.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899592" y="5258816"/>
            <a:ext cx="7272808" cy="14105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08720"/>
            <a:ext cx="6377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HIC</a:t>
            </a:r>
            <a:r>
              <a:rPr lang="ja-JP" altLang="en-US" sz="2400" dirty="0" smtClean="0"/>
              <a:t>で作られた</a:t>
            </a:r>
            <a:r>
              <a:rPr lang="en-US" altLang="ja-JP" sz="2400" dirty="0" smtClean="0"/>
              <a:t>QGP</a:t>
            </a:r>
            <a:r>
              <a:rPr lang="ja-JP" altLang="en-US" sz="2400" dirty="0" smtClean="0"/>
              <a:t>は有限系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全系を観測すれば、保存電荷はゆらがない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0152" y="116632"/>
            <a:ext cx="267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accent1">
                    <a:lumMod val="50000"/>
                  </a:schemeClr>
                </a:solidFill>
              </a:rPr>
              <a:t>坂井田、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., in prep.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67544" y="1348282"/>
            <a:ext cx="432048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2374430" y="2060376"/>
            <a:ext cx="4035678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2195042" y="2060376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Oval 49"/>
          <p:cNvSpPr>
            <a:spLocks noChangeArrowheads="1"/>
          </p:cNvSpPr>
          <p:nvPr/>
        </p:nvSpPr>
        <p:spPr bwMode="auto">
          <a:xfrm>
            <a:off x="6230721" y="2060376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AutoShape 50"/>
          <p:cNvSpPr>
            <a:spLocks noChangeArrowheads="1"/>
          </p:cNvSpPr>
          <p:nvPr/>
        </p:nvSpPr>
        <p:spPr bwMode="auto">
          <a:xfrm>
            <a:off x="1907704" y="2636440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AutoShape 51"/>
          <p:cNvSpPr>
            <a:spLocks noChangeArrowheads="1"/>
          </p:cNvSpPr>
          <p:nvPr/>
        </p:nvSpPr>
        <p:spPr bwMode="auto">
          <a:xfrm flipH="1">
            <a:off x="6442868" y="2636812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3707904" y="1988368"/>
            <a:ext cx="0" cy="2304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5146179" y="1988368"/>
            <a:ext cx="0" cy="2304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>
            <a:off x="3707904" y="4195688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4182567" y="270844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1800" y="5027984"/>
            <a:ext cx="35702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有限体積効果の考慮？？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_{\rm obs}&#10;=&#10;\langle \delta Q^2 \rangle_{\rm equil} \times&#10;\left( 1 - &#10;\frac{\Delta y}{y_{\rm total}}&#10;\right)&#10;\end{align*}&lt;/body&gt;&#10;  &lt;fcolor&gt;FF000000&lt;/fcolor&gt;&#10;  &lt;bcolor&gt;FFFFFFFF&lt;/bcolor&gt;&#10;  &lt;transparent&gt;True&lt;/transparent&gt;&#10;  &lt;resolution&gt;1800&lt;/resolution&gt;&#10;  &lt;imageh&gt;597&lt;/imageh&gt;&#10;  &lt;imagew&gt;3930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517232"/>
            <a:ext cx="6303648" cy="957576"/>
          </a:xfrm>
          <a:prstGeom prst="rect">
            <a:avLst/>
          </a:prstGeom>
        </p:spPr>
      </p:pic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2374431" y="4437112"/>
            <a:ext cx="40520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y_{\rm total}&#10;\end{align*}&lt;/body&gt;&#10;  &lt;fcolor&gt;FF000000&lt;/fcolor&gt;&#10;  &lt;bcolor&gt;FFFFFFFF&lt;/bcolor&gt;&#10;  &lt;transparent&gt;True&lt;/transparent&gt;&#10;  &lt;resolution&gt;1800&lt;/resolution&gt;&#10;  &lt;imageh&gt;161&lt;/imageh&gt;&#10;  &lt;imagew&gt;518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09120"/>
            <a:ext cx="838605" cy="26064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9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66" y="3917234"/>
            <a:ext cx="336550" cy="24235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364088" y="5489649"/>
            <a:ext cx="2304256" cy="98515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8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763688" y="5301208"/>
            <a:ext cx="5472608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63015" cy="584775"/>
          </a:xfrm>
        </p:spPr>
        <p:txBody>
          <a:bodyPr/>
          <a:lstStyle/>
          <a:p>
            <a:r>
              <a:rPr kumimoji="1" lang="en-US" altLang="ja-JP" dirty="0" smtClean="0"/>
              <a:t> Diffusion Equation w/ Boundaries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0140" y="5301208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3</a:t>
            </a:r>
            <a:r>
              <a:rPr lang="ja-JP" altLang="en-US" sz="2800" dirty="0"/>
              <a:t> </a:t>
            </a:r>
            <a:r>
              <a:rPr kumimoji="1" lang="en-US" altLang="ja-JP" sz="2800" dirty="0" smtClean="0"/>
              <a:t>Free Parameters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021288"/>
            <a:ext cx="615661" cy="44635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y_{\rm total}&#10;\end{align*}&lt;/body&gt;&#10;  &lt;fcolor&gt;FF000000&lt;/fcolor&gt;&#10;  &lt;bcolor&gt;FFFFFFFF&lt;/bcolor&gt;&#10;  &lt;transparent&gt;True&lt;/transparent&gt;&#10;  &lt;resolution&gt;1800&lt;/resolution&gt;&#10;  &lt;imageh&gt;161&lt;/imageh&gt;&#10;  &lt;imagew&gt;518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57" y="6078136"/>
            <a:ext cx="1070283" cy="33265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sqrt{ D \tau}&#10;\end{align*}&lt;/body&gt;&#10;  &lt;fcolor&gt;FF000000&lt;/fcolor&gt;&#10;  &lt;bcolor&gt;FFFFFFFF&lt;/bcolor&gt;&#10;  &lt;transparent&gt;True&lt;/transparent&gt;&#10;  &lt;resolution&gt;1800&lt;/resolution&gt;&#10;  &lt;imageh&gt;249&lt;/imageh&gt;&#10;  &lt;imagew&gt;541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6" y="6043812"/>
            <a:ext cx="871908" cy="40130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&#10;\end{align*}&lt;/body&gt;&#10;  &lt;fcolor&gt;FF000000&lt;/fcolor&gt;&#10;  &lt;bcolor&gt;FFFFFFFF&lt;/bcolor&gt;&#10;  &lt;transparent&gt;True&lt;/transparent&gt;&#10;  &lt;resolution&gt;1800&lt;/resolution&gt;&#10;  &lt;imageh&gt;318&lt;/imageh&gt;&#10;  &lt;imagew&gt;2018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0" y="1141664"/>
            <a:ext cx="4462192" cy="703160"/>
          </a:xfrm>
          <a:prstGeom prst="rect">
            <a:avLst/>
          </a:prstGeom>
        </p:spPr>
      </p:pic>
      <p:cxnSp>
        <p:nvCxnSpPr>
          <p:cNvPr id="79" name="直線矢印コネクタ 78"/>
          <p:cNvCxnSpPr/>
          <p:nvPr/>
        </p:nvCxnSpPr>
        <p:spPr>
          <a:xfrm>
            <a:off x="1087932" y="306896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1375964" y="253714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2240060" y="255908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3104156" y="255908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3968252" y="255908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H="1">
            <a:off x="4832348" y="255908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5696444" y="255908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6560540" y="253714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81" y="2284194"/>
            <a:ext cx="591651" cy="203643"/>
          </a:xfrm>
          <a:prstGeom prst="rect">
            <a:avLst/>
          </a:prstGeom>
        </p:spPr>
      </p:pic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7" y="2276872"/>
            <a:ext cx="295223" cy="179543"/>
          </a:xfrm>
          <a:prstGeom prst="rect">
            <a:avLst/>
          </a:prstGeom>
        </p:spPr>
      </p:pic>
      <p:pic>
        <p:nvPicPr>
          <p:cNvPr id="89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76" y="2276872"/>
            <a:ext cx="595266" cy="179543"/>
          </a:xfrm>
          <a:prstGeom prst="rect">
            <a:avLst/>
          </a:prstGeom>
        </p:spPr>
      </p:pic>
      <p:pic>
        <p:nvPicPr>
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4" y="2322722"/>
            <a:ext cx="598881" cy="203643"/>
          </a:xfrm>
          <a:prstGeom prst="rect">
            <a:avLst/>
          </a:prstGeom>
        </p:spPr>
      </p:pic>
      <p:sp>
        <p:nvSpPr>
          <p:cNvPr id="91" name="円/楕円 90"/>
          <p:cNvSpPr/>
          <p:nvPr/>
        </p:nvSpPr>
        <p:spPr>
          <a:xfrm>
            <a:off x="4390782" y="27809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63" y="2425085"/>
            <a:ext cx="297633" cy="31330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04" y="2378837"/>
            <a:ext cx="297633" cy="31330"/>
          </a:xfrm>
          <a:prstGeom prst="rect">
            <a:avLst/>
          </a:prstGeom>
        </p:spPr>
      </p:pic>
      <p:sp>
        <p:nvSpPr>
          <p:cNvPr id="94" name="円/楕円 93"/>
          <p:cNvSpPr/>
          <p:nvPr/>
        </p:nvSpPr>
        <p:spPr>
          <a:xfrm>
            <a:off x="4094963" y="260489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5059804" y="27809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3384997" y="265445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1736004" y="272206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6776564" y="27533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5809549" y="276431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6217658" y="270892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5359245" y="272206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2465709" y="272206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4981961" y="253714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2763342" y="254644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1503147" y="255908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6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25" y="3289512"/>
            <a:ext cx="149419" cy="134959"/>
          </a:xfrm>
          <a:prstGeom prst="rect">
            <a:avLst/>
          </a:prstGeom>
        </p:spPr>
      </p:pic>
      <p:sp>
        <p:nvSpPr>
          <p:cNvPr id="107" name="右カーブ矢印 106"/>
          <p:cNvSpPr/>
          <p:nvPr/>
        </p:nvSpPr>
        <p:spPr>
          <a:xfrm rot="16200000">
            <a:off x="4666512" y="290123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右カーブ矢印 107"/>
          <p:cNvSpPr/>
          <p:nvPr/>
        </p:nvSpPr>
        <p:spPr>
          <a:xfrm rot="5400000" flipH="1">
            <a:off x="3992873" y="290032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9" name="フリーフォーム 108"/>
          <p:cNvSpPr/>
          <p:nvPr/>
        </p:nvSpPr>
        <p:spPr>
          <a:xfrm>
            <a:off x="5684240" y="308228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28" y="3284984"/>
            <a:ext cx="167551" cy="164612"/>
          </a:xfrm>
          <a:prstGeom prst="rect">
            <a:avLst/>
          </a:prstGeom>
        </p:spPr>
      </p:pic>
      <p:pic>
        <p:nvPicPr>
          <p:cNvPr id="111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80" y="3501007"/>
            <a:ext cx="230076" cy="288033"/>
          </a:xfrm>
          <a:prstGeom prst="rect">
            <a:avLst/>
          </a:prstGeom>
        </p:spPr>
      </p:pic>
      <p:pic>
        <p:nvPicPr>
          <p:cNvPr id="112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87" y="3501007"/>
            <a:ext cx="230076" cy="288033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3492998" y="4653136"/>
            <a:ext cx="1974248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9826" y="4077072"/>
            <a:ext cx="4756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拡散方程式</a:t>
            </a:r>
            <a:r>
              <a:rPr lang="ja-JP" altLang="en-US" sz="2400" dirty="0" smtClean="0"/>
              <a:t>を、境界条件付きで解く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81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0" y="1292736"/>
            <a:ext cx="5736902" cy="373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\rangle(\eta)}{\langle N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448" y="2540614"/>
            <a:ext cx="1248464" cy="77455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8&#10;\end{align*}&lt;/body&gt;&#10;  &lt;fcolor&gt;FF000000&lt;/fcolor&gt;&#10;  &lt;bcolor&gt;FFFFFFFF&lt;/bcolor&gt;&#10;  &lt;transparent&gt;True&lt;/transparent&gt;&#10;  &lt;resolution&gt;1800&lt;/resolution&gt;&#10;  &lt;imageh&gt;171&lt;/imageh&gt;&#10;  &lt;imagew&gt;10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04" y="4399393"/>
            <a:ext cx="115700" cy="19208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15&#10;\end{align*}&lt;/body&gt;&#10;  &lt;fcolor&gt;FF000000&lt;/fcolor&gt;&#10;  &lt;bcolor&gt;FFFFFFFF&lt;/bcolor&gt;&#10;  &lt;transparent&gt;True&lt;/transparent&gt;&#10;  &lt;resolution&gt;1800&lt;/resolution&gt;&#10;  &lt;imageh&gt;171&lt;/imageh&gt;&#10;  &lt;imagew&gt;215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75207"/>
            <a:ext cx="241510" cy="19208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5&#10;\end{align*}&lt;/body&gt;&#10;  &lt;fcolor&gt;FF000000&lt;/fcolor&gt;&#10;  &lt;bcolor&gt;FFFFFFFF&lt;/bcolor&gt;&#10;  &lt;transparent&gt;True&lt;/transparent&gt;&#10;  &lt;resolution&gt;1800&lt;/resolution&gt;&#10;  &lt;imageh&gt;17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17036"/>
            <a:ext cx="112330" cy="192084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000000&lt;/fcolor&gt;&#10;  &lt;bcolor&gt;FFFFFFFF&lt;/bcolor&gt;&#10;  &lt;transparent&gt;True&lt;/transparent&gt;&#10;  &lt;resolution&gt;1800&lt;/resolution&gt;&#10;  &lt;imageh&gt;171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52" y="4178967"/>
            <a:ext cx="116823" cy="192084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355976" y="98072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：固定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Delta\eta / 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01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04" y="5049392"/>
            <a:ext cx="1409861" cy="41277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L=\frac{y_{\rm total}}{\sqrt{D\tau}}&#10;\end{align*}&lt;/body&gt;&#10;  &lt;fcolor&gt;FF000000&lt;/fcolor&gt;&#10;  &lt;bcolor&gt;FFFFFFFF&lt;/bcolor&gt;&#10;  &lt;transparent&gt;True&lt;/transparent&gt;&#10;  &lt;resolution&gt;1800&lt;/resolution&gt;&#10;  &lt;imageh&gt;510&lt;/imageh&gt;&#10;  &lt;imagew&gt;108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06" y="908720"/>
            <a:ext cx="1475234" cy="69599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=\infty&#10;\end{align*}&lt;/body&gt;&#10;  &lt;fcolor&gt;FF000000&lt;/fcolor&gt;&#10;  &lt;bcolor&gt;FFFFFFFF&lt;/bcolor&gt;&#10;  &lt;transparent&gt;True&lt;/transparent&gt;&#10;  &lt;resolution&gt;1800&lt;/resolution&gt;&#10;  &lt;imageh&gt;173&lt;/imageh&gt;&#10;  &lt;imagew&gt;72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51" y="3983685"/>
            <a:ext cx="903420" cy="2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0" y="1292736"/>
            <a:ext cx="5736902" cy="373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\rangle(\eta)}{\langle N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448" y="2540614"/>
            <a:ext cx="1248464" cy="77455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0&#10;\end{align*}&lt;/body&gt;&#10;  &lt;fcolor&gt;FF000000&lt;/fcolor&gt;&#10;  &lt;bcolor&gt;FFFFFFFF&lt;/bcolor&gt;&#10;  &lt;transparent&gt;True&lt;/transparent&gt;&#10;  &lt;resolution&gt;1800&lt;/resolution&gt;&#10;  &lt;imageh&gt;172&lt;/imageh&gt;&#10;  &lt;imagew&gt;21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91893"/>
            <a:ext cx="244880" cy="19320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5652120" y="2027928"/>
            <a:ext cx="3246423" cy="1475861"/>
          </a:xfrm>
          <a:prstGeom prst="wedgeRoundRectCallout">
            <a:avLst>
              <a:gd name="adj1" fmla="val -60858"/>
              <a:gd name="adj2" fmla="val 444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系の長さ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 </a:t>
            </a:r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が大きいと、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Dh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&lt;&lt;L</a:t>
            </a:r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の領域は境界の影響を受けない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5292080" y="3503469"/>
            <a:ext cx="0" cy="9604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右矢印 21"/>
          <p:cNvSpPr/>
          <p:nvPr/>
        </p:nvSpPr>
        <p:spPr>
          <a:xfrm flipH="1">
            <a:off x="4788024" y="3647485"/>
            <a:ext cx="504056" cy="40809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3419872" y="2999413"/>
            <a:ext cx="0" cy="9604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右矢印 24"/>
          <p:cNvSpPr/>
          <p:nvPr/>
        </p:nvSpPr>
        <p:spPr>
          <a:xfrm flipH="1">
            <a:off x="2915816" y="3143429"/>
            <a:ext cx="504056" cy="40809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8&#10;\end{align*}&lt;/body&gt;&#10;  &lt;fcolor&gt;FF000000&lt;/fcolor&gt;&#10;  &lt;bcolor&gt;FFFFFFFF&lt;/bcolor&gt;&#10;  &lt;transparent&gt;True&lt;/transparent&gt;&#10;  &lt;resolution&gt;1800&lt;/resolution&gt;&#10;  &lt;imageh&gt;171&lt;/imageh&gt;&#10;  &lt;imagew&gt;10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04" y="4399393"/>
            <a:ext cx="115700" cy="19208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15&#10;\end{align*}&lt;/body&gt;&#10;  &lt;fcolor&gt;FF000000&lt;/fcolor&gt;&#10;  &lt;bcolor&gt;FFFFFFFF&lt;/bcolor&gt;&#10;  &lt;transparent&gt;True&lt;/transparent&gt;&#10;  &lt;resolution&gt;1800&lt;/resolution&gt;&#10;  &lt;imageh&gt;171&lt;/imageh&gt;&#10;  &lt;imagew&gt;215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75207"/>
            <a:ext cx="241510" cy="19208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5&#10;\end{align*}&lt;/body&gt;&#10;  &lt;fcolor&gt;FF000000&lt;/fcolor&gt;&#10;  &lt;bcolor&gt;FFFFFFFF&lt;/bcolor&gt;&#10;  &lt;transparent&gt;True&lt;/transparent&gt;&#10;  &lt;resolution&gt;1800&lt;/resolution&gt;&#10;  &lt;imageh&gt;17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17036"/>
            <a:ext cx="112330" cy="192084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000000&lt;/fcolor&gt;&#10;  &lt;bcolor&gt;FFFFFFFF&lt;/bcolor&gt;&#10;  &lt;transparent&gt;True&lt;/transparent&gt;&#10;  &lt;resolution&gt;1800&lt;/resolution&gt;&#10;  &lt;imageh&gt;171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52" y="4178967"/>
            <a:ext cx="116823" cy="192084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355976" y="98072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：固定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Delta\eta / 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01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04" y="5049392"/>
            <a:ext cx="1409861" cy="412779"/>
          </a:xfrm>
          <a:prstGeom prst="rect">
            <a:avLst/>
          </a:prstGeom>
        </p:spPr>
      </p:pic>
      <p:sp>
        <p:nvSpPr>
          <p:cNvPr id="36" name="角丸四角形吹き出し 35"/>
          <p:cNvSpPr/>
          <p:nvPr/>
        </p:nvSpPr>
        <p:spPr>
          <a:xfrm>
            <a:off x="107503" y="5517232"/>
            <a:ext cx="3363973" cy="1224136"/>
          </a:xfrm>
          <a:prstGeom prst="wedgeRoundRectCallout">
            <a:avLst>
              <a:gd name="adj1" fmla="val 30162"/>
              <a:gd name="adj2" fmla="val -1242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2">
                    <a:lumMod val="50000"/>
                  </a:schemeClr>
                </a:solidFill>
              </a:rPr>
              <a:t>時間が十分経過すると、二項分布に漸近</a:t>
            </a:r>
            <a:endParaRPr kumimoji="1" lang="en-US" altLang="ja-JP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</a:rPr>
              <a:t>（熱平衡化）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L=\frac{y_{\rm total}}{\sqrt{D\tau}}&#10;\end{align*}&lt;/body&gt;&#10;  &lt;fcolor&gt;FF000000&lt;/fcolor&gt;&#10;  &lt;bcolor&gt;FFFFFFFF&lt;/bcolor&gt;&#10;  &lt;transparent&gt;True&lt;/transparent&gt;&#10;  &lt;resolution&gt;1800&lt;/resolution&gt;&#10;  &lt;imageh&gt;510&lt;/imageh&gt;&#10;  &lt;imagew&gt;108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06" y="908720"/>
            <a:ext cx="1475234" cy="69599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=\infty&#10;\end{align*}&lt;/body&gt;&#10;  &lt;fcolor&gt;FF000000&lt;/fcolor&gt;&#10;  &lt;bcolor&gt;FFFFFFFF&lt;/bcolor&gt;&#10;  &lt;transparent&gt;True&lt;/transparent&gt;&#10;  &lt;resolution&gt;1800&lt;/resolution&gt;&#10;  &lt;imageh&gt;173&lt;/imageh&gt;&#10;  &lt;imagew&gt;72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51" y="3983685"/>
            <a:ext cx="903420" cy="2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1564"/>
            <a:ext cx="5834013" cy="374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\rangle(\eta)}{\langle N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448" y="2396598"/>
            <a:ext cx="1248464" cy="774557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464581" y="134041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：固定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04&#10;\end{align*}&lt;/body&gt;&#10;  &lt;fcolor&gt;FF000000&lt;/fcolor&gt;&#10;  &lt;bcolor&gt;FFFFFFFF&lt;/bcolor&gt;&#10;  &lt;transparent&gt;True&lt;/transparent&gt;&#10;  &lt;resolution&gt;1800&lt;/resolution&gt;&#10;  &lt;imageh&gt;174&lt;/imageh&gt;&#10;  &lt;imagew&gt;42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8033">
            <a:off x="2257661" y="3814828"/>
            <a:ext cx="478525" cy="19545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0.08&#10;\end{align*}&lt;/body&gt;&#10;  &lt;fcolor&gt;FF000000&lt;/fcolor&gt;&#10;  &lt;bcolor&gt;FFFFFFFF&lt;/bcolor&gt;&#10;  &lt;transparent&gt;True&lt;/transparent&gt;&#10;  &lt;resolution&gt;1800&lt;/resolution&gt;&#10;  &lt;imageh&gt;171&lt;/imageh&gt;&#10;  &lt;imagew&gt;423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757">
            <a:off x="2764213" y="3546999"/>
            <a:ext cx="475156" cy="19208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0.12&#10;\end{align*}&lt;/body&gt;&#10;  &lt;fcolor&gt;FF000000&lt;/fcolor&gt;&#10;  &lt;bcolor&gt;FFFFFFFF&lt;/bcolor&gt;&#10;  &lt;transparent&gt;True&lt;/transparent&gt;&#10;  &lt;resolution&gt;1800&lt;/resolution&gt;&#10;  &lt;imageh&gt;171&lt;/imageh&gt;&#10;  &lt;imagew&gt;4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603">
            <a:off x="3235022" y="3312066"/>
            <a:ext cx="472910" cy="192084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251520" y="5517232"/>
            <a:ext cx="8680615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5536" y="5517232"/>
            <a:ext cx="791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有限体積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効果は、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Dh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依存性から読み取ることができる</a:t>
            </a:r>
            <a:endParaRPr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ALICE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の結果には、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有限体積効果はほとんど寄与しない</a:t>
            </a:r>
            <a:endParaRPr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Delta\eta / y_{\rm total}&#10;\end{align*}&lt;/body&gt;&#10;  &lt;fcolor&gt;FF000000&lt;/fcolor&gt;&#10;  &lt;bcolor&gt;FFFFFFFF&lt;/bcolor&gt;&#10;  &lt;transparent&gt;True&lt;/transparent&gt;&#10;  &lt;resolution&gt;1800&lt;/resolution&gt;&#10;  &lt;imageh&gt;250&lt;/imageh&gt;&#10;  &lt;imagew&gt;978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30" y="5037179"/>
            <a:ext cx="1363842" cy="34863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=\frac{\sqrt{D\tau}}{y_{\rm total}} &#10;\end{align*}&lt;/body&gt;&#10;  &lt;fcolor&gt;FF000000&lt;/fcolor&gt;&#10;  &lt;bcolor&gt;FFFFFFFF&lt;/bcolor&gt;&#10;  &lt;transparent&gt;True&lt;/transparent&gt;&#10;  &lt;resolution&gt;1800&lt;/resolution&gt;&#10;  &lt;imageh&gt;612&lt;/imageh&gt;&#10;  &lt;imagew&gt;109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53650"/>
            <a:ext cx="1494341" cy="83519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=\infty&#10;\end{align*}&lt;/body&gt;&#10;  &lt;fcolor&gt;FF000000&lt;/fcolor&gt;&#10;  &lt;bcolor&gt;FFFFFFFF&lt;/bcolor&gt;&#10;  &lt;transparent&gt;True&lt;/transparent&gt;&#10;  &lt;resolution&gt;1800&lt;/resolution&gt;&#10;  &lt;imageh&gt;172&lt;/imageh&gt;&#10;  &lt;imagew&gt;74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25">
            <a:off x="3982763" y="2983028"/>
            <a:ext cx="923330" cy="2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1564"/>
            <a:ext cx="5834013" cy="374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\rangle(\eta)}{\langle N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448" y="2396598"/>
            <a:ext cx="1248464" cy="774557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464581" y="134041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：固定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04&#10;\end{align*}&lt;/body&gt;&#10;  &lt;fcolor&gt;FF000000&lt;/fcolor&gt;&#10;  &lt;bcolor&gt;FFFFFFFF&lt;/bcolor&gt;&#10;  &lt;transparent&gt;True&lt;/transparent&gt;&#10;  &lt;resolution&gt;1800&lt;/resolution&gt;&#10;  &lt;imageh&gt;174&lt;/imageh&gt;&#10;  &lt;imagew&gt;42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8033">
            <a:off x="2257661" y="3814828"/>
            <a:ext cx="478525" cy="19545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0.08&#10;\end{align*}&lt;/body&gt;&#10;  &lt;fcolor&gt;FF000000&lt;/fcolor&gt;&#10;  &lt;bcolor&gt;FFFFFFFF&lt;/bcolor&gt;&#10;  &lt;transparent&gt;True&lt;/transparent&gt;&#10;  &lt;resolution&gt;1800&lt;/resolution&gt;&#10;  &lt;imageh&gt;171&lt;/imageh&gt;&#10;  &lt;imagew&gt;423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757">
            <a:off x="2764213" y="3546999"/>
            <a:ext cx="475156" cy="19208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0.12&#10;\end{align*}&lt;/body&gt;&#10;  &lt;fcolor&gt;FF000000&lt;/fcolor&gt;&#10;  &lt;bcolor&gt;FFFFFFFF&lt;/bcolor&gt;&#10;  &lt;transparent&gt;True&lt;/transparent&gt;&#10;  &lt;resolution&gt;1800&lt;/resolution&gt;&#10;  &lt;imageh&gt;171&lt;/imageh&gt;&#10;  &lt;imagew&gt;4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603">
            <a:off x="3235022" y="3312066"/>
            <a:ext cx="472910" cy="192084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251520" y="5517232"/>
            <a:ext cx="8680615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5536" y="5517232"/>
            <a:ext cx="7911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有限体積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効果は、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Dh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依存性から読み取ることができる</a:t>
            </a:r>
            <a:endParaRPr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ALICE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の結果には、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有限体積効果はほとんど寄与しない</a:t>
            </a:r>
            <a:endParaRPr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STAR</a:t>
            </a:r>
            <a:r>
              <a:rPr kumimoji="1"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では？！？</a:t>
            </a:r>
            <a:endParaRPr kumimoji="1"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Delta\eta / y_{\rm total}&#10;\end{align*}&lt;/body&gt;&#10;  &lt;fcolor&gt;FF000000&lt;/fcolor&gt;&#10;  &lt;bcolor&gt;FFFFFFFF&lt;/bcolor&gt;&#10;  &lt;transparent&gt;True&lt;/transparent&gt;&#10;  &lt;resolution&gt;1800&lt;/resolution&gt;&#10;  &lt;imageh&gt;250&lt;/imageh&gt;&#10;  &lt;imagew&gt;978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30" y="5037179"/>
            <a:ext cx="1363842" cy="348631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74" y="755421"/>
            <a:ext cx="3726000" cy="303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379583" y="1340412"/>
            <a:ext cx="867597" cy="3360668"/>
          </a:xfrm>
          <a:prstGeom prst="rect">
            <a:avLst/>
          </a:prstGeom>
          <a:gradFill flip="none" rotWithShape="1">
            <a:gsLst>
              <a:gs pos="55000">
                <a:srgbClr val="0070C0">
                  <a:alpha val="20000"/>
                </a:srgbClr>
              </a:gs>
              <a:gs pos="0">
                <a:srgbClr val="0070C0">
                  <a:alpha val="20000"/>
                </a:srgbClr>
              </a:gs>
              <a:gs pos="100000">
                <a:srgbClr val="0070C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 rot="19274550">
            <a:off x="-15821" y="458404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2">
                    <a:lumMod val="50000"/>
                  </a:schemeClr>
                </a:solidFill>
              </a:rPr>
              <a:t>観測可能</a:t>
            </a:r>
            <a:endParaRPr kumimoji="1" lang="en-US" altLang="ja-JP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2">
                    <a:lumMod val="50000"/>
                  </a:schemeClr>
                </a:solidFill>
              </a:rPr>
              <a:t>領域</a:t>
            </a:r>
            <a:endParaRPr kumimoji="1" lang="ja-JP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 rot="19088939">
            <a:off x="782756" y="4379889"/>
            <a:ext cx="955064" cy="353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=\frac{\sqrt{D\tau}}{y_{\rm total}} &#10;\end{align*}&lt;/body&gt;&#10;  &lt;fcolor&gt;FF000000&lt;/fcolor&gt;&#10;  &lt;bcolor&gt;FFFFFFFF&lt;/bcolor&gt;&#10;  &lt;transparent&gt;True&lt;/transparent&gt;&#10;  &lt;resolution&gt;1800&lt;/resolution&gt;&#10;  &lt;imageh&gt;612&lt;/imageh&gt;&#10;  &lt;imagew&gt;109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53650"/>
            <a:ext cx="1494341" cy="83519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=\infty&#10;\end{align*}&lt;/body&gt;&#10;  &lt;fcolor&gt;FF000000&lt;/fcolor&gt;&#10;  &lt;bcolor&gt;FFFFFFFF&lt;/bcolor&gt;&#10;  &lt;transparent&gt;True&lt;/transparent&gt;&#10;  &lt;resolution&gt;1800&lt;/resolution&gt;&#10;  &lt;imageh&gt;172&lt;/imageh&gt;&#10;  &lt;imagew&gt;74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25">
            <a:off x="3982763" y="2983028"/>
            <a:ext cx="923330" cy="2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07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115616" y="5733256"/>
            <a:ext cx="583264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43364" y="5842492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Search of QCD Phase Structure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276128" y="4869160"/>
            <a:ext cx="648072" cy="777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572000" y="5013176"/>
            <a:ext cx="648072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6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683568" y="5405190"/>
            <a:ext cx="6708767" cy="472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942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/>
              <a:t>高温物質</a:t>
            </a:r>
            <a:r>
              <a:rPr lang="ja-JP" altLang="en-US" dirty="0" smtClean="0"/>
              <a:t>の時間発展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327100" y="1005954"/>
            <a:ext cx="8537542" cy="2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40004" y="3290755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熱</a:t>
            </a:r>
            <a:r>
              <a:rPr lang="ja-JP" altLang="en-US" sz="2400" dirty="0" smtClean="0"/>
              <a:t>平衡化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段階での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ゆらぎ</a:t>
            </a:r>
            <a:endParaRPr lang="en-US" altLang="ja-JP" sz="2400" dirty="0" smtClean="0"/>
          </a:p>
        </p:txBody>
      </p:sp>
      <p:sp>
        <p:nvSpPr>
          <p:cNvPr id="4" name="右矢印 3"/>
          <p:cNvSpPr/>
          <p:nvPr/>
        </p:nvSpPr>
        <p:spPr>
          <a:xfrm>
            <a:off x="2555776" y="3166194"/>
            <a:ext cx="2376264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102299"/>
            <a:ext cx="2068195" cy="830997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QGP</a:t>
            </a:r>
            <a:r>
              <a:rPr kumimoji="1" lang="ja-JP" altLang="en-US" sz="2400" dirty="0" smtClean="0"/>
              <a:t>相内での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時間発展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4932040" y="3166195"/>
            <a:ext cx="3347863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4102299"/>
            <a:ext cx="2100255" cy="830997"/>
          </a:xfrm>
          <a:prstGeom prst="rect">
            <a:avLst/>
          </a:prstGeom>
          <a:solidFill>
            <a:srgbClr val="008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拡散による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HRG</a:t>
            </a:r>
            <a:r>
              <a:rPr lang="ja-JP" altLang="en-US" sz="2400" dirty="0" err="1" smtClean="0"/>
              <a:t>への</a:t>
            </a:r>
            <a:r>
              <a:rPr lang="ja-JP" altLang="en-US" sz="2400" dirty="0" smtClean="0"/>
              <a:t>接近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419872" y="5652368"/>
            <a:ext cx="21433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652120" y="539844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体積ゆらぎ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704" y="5415607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初期エネルギー密度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1140004" y="3166195"/>
            <a:ext cx="1415772" cy="13248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6927" y="3166194"/>
            <a:ext cx="615553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2800" dirty="0" smtClean="0"/>
              <a:t>検出器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8038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23528" y="3850665"/>
            <a:ext cx="4132735" cy="2602671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908720"/>
            <a:ext cx="777686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3200" y="44624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まとめ</a:t>
            </a:r>
            <a:endParaRPr kumimoji="1" lang="ja-JP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683568" y="105273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2800" b="1" dirty="0" smtClean="0">
                <a:solidFill>
                  <a:srgbClr val="000000"/>
                </a:solidFill>
              </a:rPr>
              <a:t>保存量初期</a:t>
            </a:r>
            <a:r>
              <a:rPr lang="ja-JP" altLang="en-US" sz="2800" b="1" dirty="0">
                <a:solidFill>
                  <a:srgbClr val="000000"/>
                </a:solidFill>
              </a:rPr>
              <a:t>ゆらぎの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痕跡は終状態に残されて</a:t>
            </a:r>
            <a:r>
              <a:rPr lang="ja-JP" altLang="en-US" sz="2800" b="1" dirty="0">
                <a:solidFill>
                  <a:srgbClr val="000000"/>
                </a:solidFill>
              </a:rPr>
              <a:t>おり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pPr lvl="0" algn="ctr"/>
            <a:r>
              <a:rPr lang="en-US" altLang="ja-JP" sz="2800" b="1" dirty="0" smtClean="0">
                <a:solidFill>
                  <a:srgbClr val="000000"/>
                </a:solidFill>
              </a:rPr>
              <a:t>LHC</a:t>
            </a:r>
            <a:r>
              <a:rPr lang="ja-JP" altLang="en-US" sz="2800" b="1" dirty="0" err="1" smtClean="0">
                <a:solidFill>
                  <a:srgbClr val="000000"/>
                </a:solidFill>
              </a:rPr>
              <a:t>、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RHIC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で観測にかかり始めている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8776" y="2276872"/>
            <a:ext cx="6686447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ただし、</a:t>
            </a:r>
            <a:r>
              <a:rPr kumimoji="1" lang="en-US" altLang="ja-JP" sz="2400" dirty="0" smtClean="0"/>
              <a:t>RHIC-BES</a:t>
            </a:r>
            <a:r>
              <a:rPr kumimoji="1" lang="ja-JP" altLang="en-US" sz="2400" dirty="0" smtClean="0"/>
              <a:t>領域では即座に</a:t>
            </a:r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相構造</a:t>
            </a:r>
            <a:r>
              <a:rPr lang="ja-JP" altLang="en-US" sz="2400" dirty="0"/>
              <a:t>が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直ちに見えるほど</a:t>
            </a:r>
            <a:r>
              <a:rPr kumimoji="1" lang="ja-JP" altLang="en-US" sz="2400" dirty="0" smtClean="0"/>
              <a:t>明瞭ではないので、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4154304"/>
            <a:ext cx="40098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ja-JP" altLang="en-US" sz="2400" dirty="0" smtClean="0">
                <a:solidFill>
                  <a:srgbClr val="FF0000"/>
                </a:solidFill>
              </a:rPr>
              <a:t>バリオン数ゆらぎの構成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Q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altLang="ja-JP" sz="2400" dirty="0" smtClean="0">
                <a:solidFill>
                  <a:srgbClr val="FF0000"/>
                </a:solidFill>
              </a:rPr>
              <a:t>/Q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</a:rPr>
              <a:t>＠</a:t>
            </a:r>
            <a:r>
              <a:rPr lang="en-US" altLang="ja-JP" sz="2400" dirty="0" smtClean="0">
                <a:solidFill>
                  <a:srgbClr val="FF0000"/>
                </a:solidFill>
              </a:rPr>
              <a:t>ALICE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 smtClean="0">
                <a:solidFill>
                  <a:srgbClr val="FF0000"/>
                </a:solidFill>
              </a:rPr>
              <a:t>Dy</a:t>
            </a:r>
            <a:r>
              <a:rPr lang="ja-JP" altLang="en-US" sz="2400" dirty="0" smtClean="0">
                <a:solidFill>
                  <a:srgbClr val="FF0000"/>
                </a:solidFill>
              </a:rPr>
              <a:t>依存性＠</a:t>
            </a:r>
            <a:r>
              <a:rPr lang="en-US" altLang="ja-JP" sz="2400" dirty="0" smtClean="0">
                <a:solidFill>
                  <a:srgbClr val="FF0000"/>
                </a:solidFill>
              </a:rPr>
              <a:t>STAR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/>
              <a:t>efficiency, acceptance, 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エネルギーゆらぎ</a:t>
            </a:r>
            <a:endParaRPr lang="en-US" altLang="ja-JP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 from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RHIC to LHC</a:t>
            </a:r>
            <a:endParaRPr kumimoji="1" lang="ja-JP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21212" y="4145012"/>
            <a:ext cx="38491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RHIC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D-puzzle</a:t>
            </a:r>
            <a:r>
              <a:rPr lang="ja-JP" altLang="en-US" sz="2400" dirty="0" smtClean="0">
                <a:solidFill>
                  <a:srgbClr val="FF0000"/>
                </a:solidFill>
              </a:rPr>
              <a:t>の解決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RHIC-BES</a:t>
            </a:r>
            <a:r>
              <a:rPr lang="ja-JP" altLang="en-US" sz="2400" dirty="0" smtClean="0">
                <a:solidFill>
                  <a:srgbClr val="FF0000"/>
                </a:solidFill>
              </a:rPr>
              <a:t>の結果の解釈</a:t>
            </a:r>
            <a:endParaRPr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/>
              <a:t>2</a:t>
            </a:r>
            <a:r>
              <a:rPr lang="ja-JP" altLang="en-US" sz="2400" dirty="0" smtClean="0"/>
              <a:t>点相関関数等との比較</a:t>
            </a:r>
            <a:endParaRPr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>
                <a:solidFill>
                  <a:srgbClr val="FF0000"/>
                </a:solidFill>
              </a:rPr>
              <a:t>新しい</a:t>
            </a:r>
            <a:r>
              <a:rPr lang="ja-JP" altLang="en-US" sz="2400" dirty="0">
                <a:solidFill>
                  <a:srgbClr val="FF0000"/>
                </a:solidFill>
              </a:rPr>
              <a:t>観測量の</a:t>
            </a:r>
            <a:r>
              <a:rPr lang="ja-JP" altLang="en-US" sz="2400" dirty="0" smtClean="0">
                <a:solidFill>
                  <a:srgbClr val="FF0000"/>
                </a:solidFill>
              </a:rPr>
              <a:t>提案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687737" y="3861048"/>
            <a:ext cx="4132735" cy="25922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6407" y="3573016"/>
            <a:ext cx="1723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6600"/>
                </a:solidFill>
              </a:rPr>
              <a:t>理論</a:t>
            </a:r>
            <a:r>
              <a:rPr lang="ja-JP" altLang="en-US" sz="2400" dirty="0" smtClean="0">
                <a:solidFill>
                  <a:srgbClr val="006600"/>
                </a:solidFill>
              </a:rPr>
              <a:t>的課題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3573016"/>
            <a:ext cx="1723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C3300"/>
                </a:solidFill>
              </a:rPr>
              <a:t>実験的課題</a:t>
            </a:r>
            <a:endParaRPr kumimoji="1"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2195736" y="3107869"/>
            <a:ext cx="1008112" cy="46514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5940152" y="3107869"/>
            <a:ext cx="1008112" cy="46514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3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38080" y="947207"/>
            <a:ext cx="1474771" cy="10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664385" y="188640"/>
            <a:ext cx="2664296" cy="259228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0"/>
                </a:srgbClr>
              </a:gs>
              <a:gs pos="50000">
                <a:srgbClr val="FFC000">
                  <a:alpha val="19000"/>
                </a:srgbClr>
              </a:gs>
              <a:gs pos="100000">
                <a:srgbClr val="FFC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4097822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Measurement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95536" y="1543406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1979712" y="1543406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7584" y="2225614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24447" y="2225614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996533" y="2225614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20490" y="2225614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259632" y="2225614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935093" y="2225614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250245" y="2225614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827584" y="1721558"/>
            <a:ext cx="913362" cy="105937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120490" y="1649550"/>
            <a:ext cx="1008159" cy="1240023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1935093" y="2297622"/>
            <a:ext cx="69169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1357478" y="2153606"/>
            <a:ext cx="190186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爆発 1 37"/>
          <p:cNvSpPr/>
          <p:nvPr/>
        </p:nvSpPr>
        <p:spPr>
          <a:xfrm>
            <a:off x="1256442" y="2045594"/>
            <a:ext cx="216024" cy="216024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爆発 2 43"/>
          <p:cNvSpPr/>
          <p:nvPr/>
        </p:nvSpPr>
        <p:spPr>
          <a:xfrm>
            <a:off x="2518771" y="2153606"/>
            <a:ext cx="216024" cy="21602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吹き出し 44"/>
          <p:cNvSpPr/>
          <p:nvPr/>
        </p:nvSpPr>
        <p:spPr>
          <a:xfrm>
            <a:off x="107504" y="1408694"/>
            <a:ext cx="1315718" cy="436130"/>
          </a:xfrm>
          <a:prstGeom prst="wedgeRectCallout">
            <a:avLst>
              <a:gd name="adj1" fmla="val 35898"/>
              <a:gd name="adj2" fmla="val 9848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C000"/>
                </a:solidFill>
              </a:rPr>
              <a:t>detector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64385" y="188640"/>
            <a:ext cx="2664296" cy="6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11034" cy="584775"/>
          </a:xfrm>
        </p:spPr>
        <p:txBody>
          <a:bodyPr/>
          <a:lstStyle/>
          <a:p>
            <a:r>
              <a:rPr kumimoji="1" lang="en-US" altLang="ja-JP" dirty="0" smtClean="0"/>
              <a:t> Secondary Protons 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67944" y="1268760"/>
            <a:ext cx="497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20% of observed protons @ STAR 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14075" y="836712"/>
            <a:ext cx="429316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Secondary (knockout) protons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6" name="曲線コネクタ 65"/>
          <p:cNvCxnSpPr>
            <a:stCxn id="47" idx="1"/>
            <a:endCxn id="44" idx="3"/>
          </p:cNvCxnSpPr>
          <p:nvPr/>
        </p:nvCxnSpPr>
        <p:spPr>
          <a:xfrm rot="10800000" flipV="1">
            <a:off x="2734795" y="1067545"/>
            <a:ext cx="979280" cy="1152518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5652120" y="4235741"/>
            <a:ext cx="34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STAR, PRC79,034909(2009)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4590255" y="1772816"/>
            <a:ext cx="3942185" cy="24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テキスト ボックス 81"/>
          <p:cNvSpPr txBox="1"/>
          <p:nvPr/>
        </p:nvSpPr>
        <p:spPr>
          <a:xfrm>
            <a:off x="7416316" y="36709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dca</a:t>
            </a:r>
            <a:r>
              <a:rPr kumimoji="1" lang="en-US" altLang="ja-JP" sz="1600" dirty="0" smtClean="0"/>
              <a:t> [cm]</a:t>
            </a:r>
            <a:endParaRPr kumimoji="1" lang="ja-JP" altLang="en-US" sz="1600" dirty="0"/>
          </a:p>
        </p:txBody>
      </p:sp>
      <p:sp>
        <p:nvSpPr>
          <p:cNvPr id="90" name="正方形/長方形 89"/>
          <p:cNvSpPr/>
          <p:nvPr/>
        </p:nvSpPr>
        <p:spPr>
          <a:xfrm>
            <a:off x="5256647" y="1844823"/>
            <a:ext cx="950734" cy="218664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11663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MK+, in preparation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38080" y="947207"/>
            <a:ext cx="1474771" cy="10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664385" y="188640"/>
            <a:ext cx="2664296" cy="259228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0"/>
                </a:srgbClr>
              </a:gs>
              <a:gs pos="50000">
                <a:srgbClr val="FFC000">
                  <a:alpha val="19000"/>
                </a:srgbClr>
              </a:gs>
              <a:gs pos="100000">
                <a:srgbClr val="FFC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4097822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Measurement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95536" y="1543406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1979712" y="1543406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7584" y="2225614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24447" y="2225614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996533" y="2225614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20490" y="2225614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259632" y="2225614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935093" y="2225614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250245" y="2225614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827584" y="1721558"/>
            <a:ext cx="913362" cy="105937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120490" y="1649550"/>
            <a:ext cx="1008159" cy="1240023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1935093" y="2297622"/>
            <a:ext cx="69169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1357478" y="2153606"/>
            <a:ext cx="190186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爆発 1 37"/>
          <p:cNvSpPr/>
          <p:nvPr/>
        </p:nvSpPr>
        <p:spPr>
          <a:xfrm>
            <a:off x="1256442" y="2045594"/>
            <a:ext cx="216024" cy="216024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爆発 2 43"/>
          <p:cNvSpPr/>
          <p:nvPr/>
        </p:nvSpPr>
        <p:spPr>
          <a:xfrm>
            <a:off x="2518771" y="2153606"/>
            <a:ext cx="216024" cy="21602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吹き出し 44"/>
          <p:cNvSpPr/>
          <p:nvPr/>
        </p:nvSpPr>
        <p:spPr>
          <a:xfrm>
            <a:off x="107504" y="1408694"/>
            <a:ext cx="1315718" cy="436130"/>
          </a:xfrm>
          <a:prstGeom prst="wedgeRectCallout">
            <a:avLst>
              <a:gd name="adj1" fmla="val 35898"/>
              <a:gd name="adj2" fmla="val 9848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C000"/>
                </a:solidFill>
              </a:rPr>
              <a:t>detector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64385" y="188640"/>
            <a:ext cx="2664296" cy="6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11034" cy="584775"/>
          </a:xfrm>
        </p:spPr>
        <p:txBody>
          <a:bodyPr/>
          <a:lstStyle/>
          <a:p>
            <a:r>
              <a:rPr kumimoji="1" lang="en-US" altLang="ja-JP" dirty="0" smtClean="0"/>
              <a:t> Secondary Protons 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67944" y="1268760"/>
            <a:ext cx="497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20% of observed protons @ STAR 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14075" y="836712"/>
            <a:ext cx="429316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Secondary (knockout) protons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03037" y="5157192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Their contribution can be eliminated!</a:t>
            </a:r>
            <a:endParaRPr kumimoji="1" lang="ja-JP" altLang="en-US" sz="2400" dirty="0"/>
          </a:p>
        </p:txBody>
      </p:sp>
      <p:cxnSp>
        <p:nvCxnSpPr>
          <p:cNvPr id="66" name="曲線コネクタ 65"/>
          <p:cNvCxnSpPr>
            <a:stCxn id="47" idx="1"/>
            <a:endCxn id="44" idx="3"/>
          </p:cNvCxnSpPr>
          <p:nvPr/>
        </p:nvCxnSpPr>
        <p:spPr>
          <a:xfrm rot="10800000" flipV="1">
            <a:off x="2734795" y="1067545"/>
            <a:ext cx="979280" cy="1152518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4816177" y="5733256"/>
            <a:ext cx="1195983" cy="43259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67"/>
          <p:cNvSpPr/>
          <p:nvPr/>
        </p:nvSpPr>
        <p:spPr>
          <a:xfrm>
            <a:off x="107504" y="5157192"/>
            <a:ext cx="5976664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6372200" y="5229200"/>
            <a:ext cx="1356705" cy="533673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80833" y="5229200"/>
            <a:ext cx="648072" cy="53367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791214" y="5775647"/>
            <a:ext cx="669218" cy="53367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exp)})^2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126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40" y="6381328"/>
            <a:ext cx="1334558" cy="349250"/>
          </a:xfrm>
          <a:prstGeom prst="rect">
            <a:avLst/>
          </a:prstGeom>
        </p:spPr>
      </p:pic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exp)})^3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126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93" y="4869160"/>
            <a:ext cx="1334558" cy="3492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4590255" y="1772816"/>
            <a:ext cx="3942185" cy="24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テキスト ボックス 81"/>
          <p:cNvSpPr txBox="1"/>
          <p:nvPr/>
        </p:nvSpPr>
        <p:spPr>
          <a:xfrm>
            <a:off x="7416316" y="36709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dca</a:t>
            </a:r>
            <a:r>
              <a:rPr kumimoji="1" lang="en-US" altLang="ja-JP" sz="1600" dirty="0" smtClean="0"/>
              <a:t> [cm]</a:t>
            </a:r>
            <a:endParaRPr kumimoji="1" lang="ja-JP" altLang="en-US" sz="1600" dirty="0"/>
          </a:p>
        </p:txBody>
      </p:sp>
      <p:sp>
        <p:nvSpPr>
          <p:cNvPr id="83" name="右矢印 82"/>
          <p:cNvSpPr/>
          <p:nvPr/>
        </p:nvSpPr>
        <p:spPr>
          <a:xfrm flipH="1">
            <a:off x="7020272" y="5301208"/>
            <a:ext cx="352552" cy="402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右矢印 85"/>
          <p:cNvSpPr/>
          <p:nvPr/>
        </p:nvSpPr>
        <p:spPr>
          <a:xfrm flipH="1">
            <a:off x="7747840" y="5834881"/>
            <a:ext cx="352552" cy="402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372200" y="5775647"/>
            <a:ext cx="2088232" cy="533673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/>
          <p:cNvCxnSpPr/>
          <p:nvPr/>
        </p:nvCxnSpPr>
        <p:spPr>
          <a:xfrm>
            <a:off x="6372200" y="4869160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langle N_p^{\rm (2nd)}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851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11" y="5377780"/>
            <a:ext cx="900642" cy="349250"/>
          </a:xfrm>
          <a:prstGeom prst="rect">
            <a:avLst/>
          </a:prstGeom>
          <a:solidFill>
            <a:srgbClr val="FF0000">
              <a:alpha val="15000"/>
            </a:srgbClr>
          </a:solidFill>
        </p:spPr>
      </p:pic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QGP)})^n \rangle_c&#10;= \langle (\delta N_p^{\rm (exp)})^n \rangle_c&#10;- \langle N_p^{\rm (2nd)}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4513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1" y="5733256"/>
            <a:ext cx="5699839" cy="416784"/>
          </a:xfrm>
          <a:prstGeom prst="rect">
            <a:avLst/>
          </a:prstGeom>
        </p:spPr>
      </p:pic>
      <p:sp>
        <p:nvSpPr>
          <p:cNvPr id="90" name="正方形/長方形 89"/>
          <p:cNvSpPr/>
          <p:nvPr/>
        </p:nvSpPr>
        <p:spPr>
          <a:xfrm>
            <a:off x="5256647" y="1844823"/>
            <a:ext cx="950734" cy="218664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652120" y="4235741"/>
            <a:ext cx="34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STAR, PRC79,034909(2009)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876256" y="11663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MK+, in preparation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center.lbl.gov/wp-content/uploads/Planck-and-CMB-sim-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583"/>
            <a:ext cx="9143999" cy="4485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971600" y="995536"/>
            <a:ext cx="7416824" cy="13829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14514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in CMB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7894" y="764704"/>
            <a:ext cx="3626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(correlations)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9586" y="181520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2">
                    <a:lumMod val="50000"/>
                  </a:schemeClr>
                </a:solidFill>
              </a:rPr>
              <a:t>Gaussianity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 \delta n_3 \rangle, &#10;\langle \delta n_1 \delta n_2  \delta n_3 \delta n_4\rangle_c, \cdots&#10;\end{align*}&lt;/body&gt;&#10;  &lt;fcolor&gt;FF000000&lt;/fcolor&gt;&#10;  &lt;bcolor&gt;FFFFFFFF&lt;/bcolor&gt;&#10;  &lt;transparent&gt;True&lt;/transparent&gt;&#10;  &lt;resolution&gt;1800&lt;/resolution&gt;&#10;  &lt;imageh&gt;249&lt;/imageh&gt;&#10;  &lt;imagew&gt;3620&lt;/imagew&gt;&#10;  &lt;scale&gt;50&lt;/scale&gt;&#10;  &lt;cursor&gt;1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81" y="1442393"/>
            <a:ext cx="5234319" cy="36004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\rangle,&#10;\end{align*}&lt;/body&gt;&#10;  &lt;fcolor&gt;FF000000&lt;/fcolor&gt;&#10;  &lt;bcolor&gt;FFFFFFFF&lt;/bcolor&gt;&#10;  &lt;transparent&gt;True&lt;/transparent&gt;&#10;  &lt;resolution&gt;1800&lt;/resolution&gt;&#10;  &lt;imageh&gt;249&lt;/imageh&gt;&#10;  &lt;imagew&gt;97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2393"/>
            <a:ext cx="1414134" cy="360040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2843808" y="1658417"/>
            <a:ext cx="0" cy="474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43808" y="20608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677304" y="6381328"/>
            <a:ext cx="750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statistics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sufficient to see 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…(2013)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4304" y="63813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PLANCK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38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Asakawa,Heintz,Muller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8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10009</TotalTime>
  <Words>1897</Words>
  <Application>Microsoft Office PowerPoint</Application>
  <PresentationFormat>画面に合わせる (4:3)</PresentationFormat>
  <Paragraphs>485</Paragraphs>
  <Slides>73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73</vt:i4>
      </vt:variant>
    </vt:vector>
  </HeadingPairs>
  <TitlesOfParts>
    <vt:vector size="83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重イオン衝突における 保存電荷ゆらぎの ダイナミクス</vt:lpstr>
      <vt:lpstr> Beam-Energy Scan  </vt:lpstr>
      <vt:lpstr> Beam-Energy Scan  </vt:lpstr>
      <vt:lpstr> Fluctuations  </vt:lpstr>
      <vt:lpstr> Fluctuations  </vt:lpstr>
      <vt:lpstr> Event-by-Event Analysis @ HIC  </vt:lpstr>
      <vt:lpstr> Event-by-Event Analysis @ HIC  </vt:lpstr>
      <vt:lpstr> Non-Gaussianity in CMB  </vt:lpstr>
      <vt:lpstr> Fluctuations  </vt:lpstr>
      <vt:lpstr> Conserved Charges : Theoretical Advantage  </vt:lpstr>
      <vt:lpstr> Conserved Charges : Theoretical Advantage  </vt:lpstr>
      <vt:lpstr> 観測にかかるゆらぎは、いつ形成されたのか？ </vt:lpstr>
      <vt:lpstr> 観測にかかるゆらぎは、いつ形成されたのか？  </vt:lpstr>
      <vt:lpstr> Fluctuations  </vt:lpstr>
      <vt:lpstr> Fluctuations  </vt:lpstr>
      <vt:lpstr> Fluctuations  </vt:lpstr>
      <vt:lpstr> Proton # Fluctuations @ STAR-BES  </vt:lpstr>
      <vt:lpstr> Proton # Fluctuations @ STAR-BES  </vt:lpstr>
      <vt:lpstr> Proton # Fluctuations @ STAR-BES  </vt:lpstr>
      <vt:lpstr> Proton # Cumulants @ STAR-BES  </vt:lpstr>
      <vt:lpstr> Proton # Cumulants @ STAR-BES  </vt:lpstr>
      <vt:lpstr> Charge Fluctuations @ STAR-BES  </vt:lpstr>
      <vt:lpstr> Charge Fluctuation @ LHC  </vt:lpstr>
      <vt:lpstr> Dh Dependence @ ALICE  </vt:lpstr>
      <vt:lpstr> Time Evolution of CC  </vt:lpstr>
      <vt:lpstr> Dissipation of a Conserved Charge  </vt:lpstr>
      <vt:lpstr> Dissipation of a Conserved Charge  </vt:lpstr>
      <vt:lpstr> Time Evolution in HIC  </vt:lpstr>
      <vt:lpstr> Time Evolution in HIC  </vt:lpstr>
      <vt:lpstr> Time Evolution in HIC  </vt:lpstr>
      <vt:lpstr> Time Evolution in HIC  </vt:lpstr>
      <vt:lpstr> Dh Dependence @ ALICE  </vt:lpstr>
      <vt:lpstr> Cumulants : HIC vs Lattice  </vt:lpstr>
      <vt:lpstr> Cumulants as Probes of the Medium  </vt:lpstr>
      <vt:lpstr>PowerPoint プレゼンテーション</vt:lpstr>
      <vt:lpstr> Dh Dependence @ ALICE  </vt:lpstr>
      <vt:lpstr> &lt;dNB2&gt; and &lt; dNp2 &gt; @ LHC ?  </vt:lpstr>
      <vt:lpstr> &lt;dNQ4&gt; @ LHC ?  </vt:lpstr>
      <vt:lpstr> Hydrodynamic Fluctuations  </vt:lpstr>
      <vt:lpstr> Hydrodynamic Fluctuations  </vt:lpstr>
      <vt:lpstr> Fluctuation-Dissipation Relation  </vt:lpstr>
      <vt:lpstr> Dh Dependence  </vt:lpstr>
      <vt:lpstr> Dh Dependence  </vt:lpstr>
      <vt:lpstr> Non-Gaussian Stochastic Force ??  </vt:lpstr>
      <vt:lpstr> Caution!  </vt:lpstr>
      <vt:lpstr> Caution!  </vt:lpstr>
      <vt:lpstr> Thee “NON”s  </vt:lpstr>
      <vt:lpstr> Thee “NON”s  </vt:lpstr>
      <vt:lpstr> Thee “NON”s  </vt:lpstr>
      <vt:lpstr> Diffusion Master Equation  </vt:lpstr>
      <vt:lpstr> Diffusion Master Equation  </vt:lpstr>
      <vt:lpstr> Solution of DME  </vt:lpstr>
      <vt:lpstr> Solution of DME  </vt:lpstr>
      <vt:lpstr> Net Charge Number  </vt:lpstr>
      <vt:lpstr> Time Evolution in Hadronic Phase  </vt:lpstr>
      <vt:lpstr> Time Evolution in Hadronic Phase  </vt:lpstr>
      <vt:lpstr> Total Charge Number  </vt:lpstr>
      <vt:lpstr> Dh Dependence at Freezeout  </vt:lpstr>
      <vt:lpstr> Dh Dependence at Freezeout  </vt:lpstr>
      <vt:lpstr> &lt;dNQ4&gt; @ LHC  </vt:lpstr>
      <vt:lpstr> Dh Dependence at STAR  </vt:lpstr>
      <vt:lpstr> Global Charge Conservation  </vt:lpstr>
      <vt:lpstr> Diffusion Equation w/ Boundaries  </vt:lpstr>
      <vt:lpstr> Global Charge Conservation  </vt:lpstr>
      <vt:lpstr> Global Charge Conservation  </vt:lpstr>
      <vt:lpstr> Global Charge Conservation  </vt:lpstr>
      <vt:lpstr> Global Charge Conservation  </vt:lpstr>
      <vt:lpstr> Summary  </vt:lpstr>
      <vt:lpstr> Summary  </vt:lpstr>
      <vt:lpstr> 高温物質の時間発展  </vt:lpstr>
      <vt:lpstr>PowerPoint プレゼンテーション</vt:lpstr>
      <vt:lpstr> Secondary Protons  </vt:lpstr>
      <vt:lpstr> Secondary Protons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707</cp:revision>
  <dcterms:created xsi:type="dcterms:W3CDTF">2011-06-07T09:50:32Z</dcterms:created>
  <dcterms:modified xsi:type="dcterms:W3CDTF">2013-09-13T07:12:09Z</dcterms:modified>
</cp:coreProperties>
</file>