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64"/>
  </p:notesMasterIdLst>
  <p:sldIdLst>
    <p:sldId id="256" r:id="rId12"/>
    <p:sldId id="348" r:id="rId13"/>
    <p:sldId id="322" r:id="rId14"/>
    <p:sldId id="323" r:id="rId15"/>
    <p:sldId id="324" r:id="rId16"/>
    <p:sldId id="353" r:id="rId17"/>
    <p:sldId id="354" r:id="rId18"/>
    <p:sldId id="342" r:id="rId19"/>
    <p:sldId id="325" r:id="rId20"/>
    <p:sldId id="338" r:id="rId21"/>
    <p:sldId id="349" r:id="rId22"/>
    <p:sldId id="362" r:id="rId23"/>
    <p:sldId id="350" r:id="rId24"/>
    <p:sldId id="334" r:id="rId25"/>
    <p:sldId id="351" r:id="rId26"/>
    <p:sldId id="330" r:id="rId27"/>
    <p:sldId id="339" r:id="rId28"/>
    <p:sldId id="333" r:id="rId29"/>
    <p:sldId id="340" r:id="rId30"/>
    <p:sldId id="352" r:id="rId31"/>
    <p:sldId id="327" r:id="rId32"/>
    <p:sldId id="328" r:id="rId33"/>
    <p:sldId id="329" r:id="rId34"/>
    <p:sldId id="359" r:id="rId35"/>
    <p:sldId id="360" r:id="rId36"/>
    <p:sldId id="361" r:id="rId37"/>
    <p:sldId id="285" r:id="rId38"/>
    <p:sldId id="314" r:id="rId39"/>
    <p:sldId id="320" r:id="rId40"/>
    <p:sldId id="294" r:id="rId41"/>
    <p:sldId id="312" r:id="rId42"/>
    <p:sldId id="313" r:id="rId43"/>
    <p:sldId id="303" r:id="rId44"/>
    <p:sldId id="309" r:id="rId45"/>
    <p:sldId id="343" r:id="rId46"/>
    <p:sldId id="344" r:id="rId47"/>
    <p:sldId id="345" r:id="rId48"/>
    <p:sldId id="358" r:id="rId49"/>
    <p:sldId id="286" r:id="rId50"/>
    <p:sldId id="318" r:id="rId51"/>
    <p:sldId id="307" r:id="rId52"/>
    <p:sldId id="308" r:id="rId53"/>
    <p:sldId id="315" r:id="rId54"/>
    <p:sldId id="310" r:id="rId55"/>
    <p:sldId id="321" r:id="rId56"/>
    <p:sldId id="293" r:id="rId57"/>
    <p:sldId id="319" r:id="rId58"/>
    <p:sldId id="302" r:id="rId59"/>
    <p:sldId id="288" r:id="rId60"/>
    <p:sldId id="278" r:id="rId61"/>
    <p:sldId id="298" r:id="rId62"/>
    <p:sldId id="316" r:id="rId6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8000"/>
    <a:srgbClr val="0070C0"/>
    <a:srgbClr val="F09494"/>
    <a:srgbClr val="FF0000"/>
    <a:srgbClr val="FFC000"/>
    <a:srgbClr val="FF9900"/>
    <a:srgbClr val="FFFFFF"/>
    <a:srgbClr val="0099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63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39.xml"/><Relationship Id="rId51" Type="http://schemas.openxmlformats.org/officeDocument/2006/relationships/slide" Target="slides/slide40.xml"/><Relationship Id="rId52" Type="http://schemas.openxmlformats.org/officeDocument/2006/relationships/slide" Target="slides/slide41.xml"/><Relationship Id="rId53" Type="http://schemas.openxmlformats.org/officeDocument/2006/relationships/slide" Target="slides/slide42.xml"/><Relationship Id="rId54" Type="http://schemas.openxmlformats.org/officeDocument/2006/relationships/slide" Target="slides/slide43.xml"/><Relationship Id="rId55" Type="http://schemas.openxmlformats.org/officeDocument/2006/relationships/slide" Target="slides/slide44.xml"/><Relationship Id="rId56" Type="http://schemas.openxmlformats.org/officeDocument/2006/relationships/slide" Target="slides/slide45.xml"/><Relationship Id="rId57" Type="http://schemas.openxmlformats.org/officeDocument/2006/relationships/slide" Target="slides/slide46.xml"/><Relationship Id="rId58" Type="http://schemas.openxmlformats.org/officeDocument/2006/relationships/slide" Target="slides/slide47.xml"/><Relationship Id="rId59" Type="http://schemas.openxmlformats.org/officeDocument/2006/relationships/slide" Target="slides/slide4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slide" Target="slides/slide38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60" Type="http://schemas.openxmlformats.org/officeDocument/2006/relationships/slide" Target="slides/slide49.xml"/><Relationship Id="rId61" Type="http://schemas.openxmlformats.org/officeDocument/2006/relationships/slide" Target="slides/slide50.xml"/><Relationship Id="rId62" Type="http://schemas.openxmlformats.org/officeDocument/2006/relationships/slide" Target="slides/slide51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11/12/19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38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11/12/19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11/12/19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11/12/19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11/12/19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11/12/19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11/12/19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11/12/19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11/12/19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11/12/19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11/12/19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11/12/19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11/12/19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0.png"/><Relationship Id="rId10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oleObject" Target="../embeddings/oleObject6.bin"/><Relationship Id="rId13" Type="http://schemas.openxmlformats.org/officeDocument/2006/relationships/oleObject" Target="../embeddings/oleObject7.bin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2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20" Type="http://schemas.openxmlformats.org/officeDocument/2006/relationships/image" Target="../media/image37.png"/><Relationship Id="rId10" Type="http://schemas.openxmlformats.org/officeDocument/2006/relationships/image" Target="../media/image31.wmf"/><Relationship Id="rId11" Type="http://schemas.openxmlformats.org/officeDocument/2006/relationships/oleObject" Target="../embeddings/oleObject11.bin"/><Relationship Id="rId12" Type="http://schemas.openxmlformats.org/officeDocument/2006/relationships/image" Target="../media/image32.w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33.wmf"/><Relationship Id="rId15" Type="http://schemas.openxmlformats.org/officeDocument/2006/relationships/oleObject" Target="../embeddings/oleObject13.bin"/><Relationship Id="rId16" Type="http://schemas.openxmlformats.org/officeDocument/2006/relationships/oleObject" Target="../embeddings/oleObject14.bin"/><Relationship Id="rId17" Type="http://schemas.openxmlformats.org/officeDocument/2006/relationships/oleObject" Target="../embeddings/oleObject15.bin"/><Relationship Id="rId18" Type="http://schemas.openxmlformats.org/officeDocument/2006/relationships/oleObject" Target="../embeddings/oleObject16.bin"/><Relationship Id="rId19" Type="http://schemas.openxmlformats.org/officeDocument/2006/relationships/image" Target="../media/image3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oleObject" Target="../embeddings/oleObject9.bin"/><Relationship Id="rId8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55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44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8.png"/><Relationship Id="rId12" Type="http://schemas.openxmlformats.org/officeDocument/2006/relationships/image" Target="../media/image92.png"/><Relationship Id="rId13" Type="http://schemas.openxmlformats.org/officeDocument/2006/relationships/image" Target="../media/image93.png"/><Relationship Id="rId14" Type="http://schemas.openxmlformats.org/officeDocument/2006/relationships/image" Target="../media/image89.png"/><Relationship Id="rId15" Type="http://schemas.openxmlformats.org/officeDocument/2006/relationships/image" Target="../media/image90.png"/><Relationship Id="rId16" Type="http://schemas.openxmlformats.org/officeDocument/2006/relationships/image" Target="../media/image94.png"/><Relationship Id="rId17" Type="http://schemas.openxmlformats.org/officeDocument/2006/relationships/image" Target="../media/image95.png"/><Relationship Id="rId18" Type="http://schemas.openxmlformats.org/officeDocument/2006/relationships/image" Target="../media/image91.png"/><Relationship Id="rId19" Type="http://schemas.openxmlformats.org/officeDocument/2006/relationships/image" Target="../media/image96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107.jpe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6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72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Relationship Id="rId9" Type="http://schemas.openxmlformats.org/officeDocument/2006/relationships/image" Target="../media/image123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1.png"/><Relationship Id="rId9" Type="http://schemas.openxmlformats.org/officeDocument/2006/relationships/image" Target="../media/image100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1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8" Type="http://schemas.openxmlformats.org/officeDocument/2006/relationships/image" Target="../media/image138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0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145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1.png"/><Relationship Id="rId12" Type="http://schemas.openxmlformats.org/officeDocument/2006/relationships/image" Target="../media/image152.png"/><Relationship Id="rId13" Type="http://schemas.openxmlformats.org/officeDocument/2006/relationships/image" Target="../media/image153.png"/><Relationship Id="rId14" Type="http://schemas.openxmlformats.org/officeDocument/2006/relationships/image" Target="../media/image154.png"/><Relationship Id="rId15" Type="http://schemas.openxmlformats.org/officeDocument/2006/relationships/image" Target="../media/image155.png"/><Relationship Id="rId16" Type="http://schemas.openxmlformats.org/officeDocument/2006/relationships/image" Target="../media/image84.png"/><Relationship Id="rId17" Type="http://schemas.openxmlformats.org/officeDocument/2006/relationships/image" Target="../media/image156.png"/><Relationship Id="rId18" Type="http://schemas.openxmlformats.org/officeDocument/2006/relationships/image" Target="../media/image157.png"/><Relationship Id="rId19" Type="http://schemas.openxmlformats.org/officeDocument/2006/relationships/image" Target="../media/image158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80.png"/><Relationship Id="rId8" Type="http://schemas.openxmlformats.org/officeDocument/2006/relationships/image" Target="../media/image83.png"/><Relationship Id="rId9" Type="http://schemas.openxmlformats.org/officeDocument/2006/relationships/image" Target="../media/image149.png"/><Relationship Id="rId10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4" Type="http://schemas.openxmlformats.org/officeDocument/2006/relationships/image" Target="../media/image93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4" Type="http://schemas.openxmlformats.org/officeDocument/2006/relationships/image" Target="../media/image165.png"/><Relationship Id="rId5" Type="http://schemas.openxmlformats.org/officeDocument/2006/relationships/image" Target="../media/image166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0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image" Target="../media/image21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02532" y="962268"/>
            <a:ext cx="9544601" cy="1938992"/>
          </a:xfrm>
        </p:spPr>
        <p:txBody>
          <a:bodyPr wrap="square">
            <a:spAutoFit/>
          </a:bodyPr>
          <a:lstStyle/>
          <a:p>
            <a:r>
              <a:rPr kumimoji="1" lang="ja-JP" altLang="en-US" sz="6000" dirty="0" smtClean="0"/>
              <a:t>エネルギー走査実験</a:t>
            </a:r>
            <a:r>
              <a:rPr lang="ja-JP" altLang="en-US" sz="6000" dirty="0" smtClean="0"/>
              <a:t>と</a:t>
            </a:r>
            <a:r>
              <a:rPr kumimoji="1" lang="en-US" altLang="ja-JP" sz="6000" dirty="0" smtClean="0"/>
              <a:t/>
            </a:r>
            <a:br>
              <a:rPr kumimoji="1" lang="en-US" altLang="ja-JP" sz="6000" dirty="0" smtClean="0"/>
            </a:br>
            <a:r>
              <a:rPr lang="ja-JP" altLang="en-US" sz="6000" dirty="0" smtClean="0"/>
              <a:t>バリオン数ゆらぎ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351156" y="3775914"/>
            <a:ext cx="2441695" cy="1360372"/>
          </a:xfrm>
        </p:spPr>
        <p:txBody>
          <a:bodyPr wrap="none">
            <a:spAutoFit/>
          </a:bodyPr>
          <a:lstStyle/>
          <a:p>
            <a:r>
              <a:rPr lang="ja-JP" altLang="en-US" sz="4400" dirty="0" smtClean="0">
                <a:solidFill>
                  <a:schemeClr val="tx1"/>
                </a:solidFill>
              </a:rPr>
              <a:t>北沢</a:t>
            </a:r>
            <a:r>
              <a:rPr lang="ja-JP" altLang="en-US" sz="4400" dirty="0">
                <a:solidFill>
                  <a:schemeClr val="tx1"/>
                </a:solidFill>
              </a:rPr>
              <a:t>正清</a:t>
            </a:r>
            <a:endParaRPr kumimoji="1" lang="en-US" altLang="ja-JP" sz="4400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(Osaka U.)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5693" y="5589240"/>
            <a:ext cx="5634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Heavy Ion Pub, 2011/12/16, Osaka U.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0204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5742567" y="5796394"/>
            <a:ext cx="3175214" cy="94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11409" cy="584775"/>
          </a:xfrm>
        </p:spPr>
        <p:txBody>
          <a:bodyPr/>
          <a:lstStyle/>
          <a:p>
            <a:r>
              <a:rPr lang="ja-JP" altLang="en-US" dirty="0"/>
              <a:t> </a:t>
            </a:r>
            <a:r>
              <a:rPr lang="ja-JP" altLang="en-US" dirty="0" smtClean="0"/>
              <a:t>イジング模型とゆらぎ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395536" y="2489037"/>
            <a:ext cx="41044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下矢印 5"/>
          <p:cNvSpPr/>
          <p:nvPr/>
        </p:nvSpPr>
        <p:spPr>
          <a:xfrm>
            <a:off x="683568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 flipV="1">
            <a:off x="971600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中かっこ 4"/>
          <p:cNvSpPr/>
          <p:nvPr/>
        </p:nvSpPr>
        <p:spPr>
          <a:xfrm rot="5400000">
            <a:off x="2195736" y="1095127"/>
            <a:ext cx="432048" cy="3888432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59327" y="3183359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N</a:t>
            </a:r>
            <a:r>
              <a:rPr kumimoji="1" lang="ja-JP" altLang="en-US" sz="2400" dirty="0" smtClean="0"/>
              <a:t>個のスピン</a:t>
            </a:r>
            <a:endParaRPr kumimoji="1" lang="ja-JP" altLang="en-US" sz="2400" dirty="0"/>
          </a:p>
        </p:txBody>
      </p:sp>
      <p:sp>
        <p:nvSpPr>
          <p:cNvPr id="11" name="下矢印 10"/>
          <p:cNvSpPr/>
          <p:nvPr/>
        </p:nvSpPr>
        <p:spPr>
          <a:xfrm>
            <a:off x="1259632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1547664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flipV="1">
            <a:off x="1835696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2123728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2411760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flipV="1">
            <a:off x="2699792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flipV="1">
            <a:off x="2987824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3275856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 flipV="1">
            <a:off x="3563888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3851920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Z=\sum z_i&#10;\end{align*}&lt;/body&gt;&#10;  &lt;fcolor&gt;FF000000&lt;/fcolor&gt;&#10;  &lt;bcolor&gt;FFFFFFFF&lt;/bcolor&gt;&#10;  &lt;transparent&gt;True&lt;/transparent&gt;&#10;  &lt;resolution&gt;1800&lt;/resolution&gt;&#10;  &lt;imageh&gt;349&lt;/imageh&gt;&#10;  &lt;imagew&gt;108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0893"/>
            <a:ext cx="1229421" cy="395819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sigma^2 = \langle \delta Z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1170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16" y="476877"/>
            <a:ext cx="1361128" cy="326903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T \gg T_c&#10;\end{align*}&lt;/body&gt;&#10;  &lt;fcolor&gt;FF000000&lt;/fcolor&gt;&#10;  &lt;bcolor&gt;FFFFFFFF&lt;/bcolor&gt;&#10;  &lt;transparent&gt;True&lt;/transparent&gt;&#10;  &lt;resolution&gt;1800&lt;/resolution&gt;&#10;  &lt;imageh&gt;208&lt;/imageh&gt;&#10;  &lt;imagew&gt;7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5" y="1399739"/>
            <a:ext cx="1067701" cy="280052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\frac{ \sigma }{ N } = \frac 1{\sqrt N}&#10;\end{align*}&lt;/body&gt;&#10;  &lt;fcolor&gt;FF000000&lt;/fcolor&gt;&#10;  &lt;bcolor&gt;FFFFFFFF&lt;/bcolor&gt;&#10;  &lt;transparent&gt;True&lt;/transparent&gt;&#10;  &lt;resolution&gt;1800&lt;/resolution&gt;&#10;  &lt;imageh&gt;566&lt;/imageh&gt;&#10;  &lt;imagew&gt;1055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84" y="2319263"/>
            <a:ext cx="1275088" cy="684076"/>
          </a:xfrm>
          <a:prstGeom prst="rect">
            <a:avLst/>
          </a:prstGeom>
        </p:spPr>
      </p:pic>
      <p:sp>
        <p:nvSpPr>
          <p:cNvPr id="65" name="角丸四角形 64"/>
          <p:cNvSpPr/>
          <p:nvPr/>
        </p:nvSpPr>
        <p:spPr>
          <a:xfrm>
            <a:off x="179512" y="1268760"/>
            <a:ext cx="1368152" cy="4830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角丸四角形 66"/>
          <p:cNvSpPr/>
          <p:nvPr/>
        </p:nvSpPr>
        <p:spPr>
          <a:xfrm>
            <a:off x="179512" y="3789040"/>
            <a:ext cx="1368152" cy="5027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/>
          <p:cNvSpPr/>
          <p:nvPr/>
        </p:nvSpPr>
        <p:spPr>
          <a:xfrm>
            <a:off x="4944545" y="2142033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矢印コネクタ 69"/>
          <p:cNvCxnSpPr/>
          <p:nvPr/>
        </p:nvCxnSpPr>
        <p:spPr>
          <a:xfrm flipV="1">
            <a:off x="5792351" y="1903234"/>
            <a:ext cx="2630" cy="1280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4690478" y="3012815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70&lt;/imageh&gt;&#10;  &lt;imagew&gt;16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90" y="2661301"/>
            <a:ext cx="228518" cy="234026"/>
          </a:xfrm>
          <a:prstGeom prst="rect">
            <a:avLst/>
          </a:prstGeom>
        </p:spPr>
      </p:pic>
      <p:cxnSp>
        <p:nvCxnSpPr>
          <p:cNvPr id="77" name="直線コネクタ 76"/>
          <p:cNvCxnSpPr/>
          <p:nvPr/>
        </p:nvCxnSpPr>
        <p:spPr>
          <a:xfrm>
            <a:off x="6584439" y="2895327"/>
            <a:ext cx="0" cy="216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58" y="3180216"/>
            <a:ext cx="221192" cy="179917"/>
          </a:xfrm>
          <a:prstGeom prst="rect">
            <a:avLst/>
          </a:prstGeom>
        </p:spPr>
      </p:pic>
      <p:cxnSp>
        <p:nvCxnSpPr>
          <p:cNvPr id="80" name="直線コネクタ 79"/>
          <p:cNvCxnSpPr/>
          <p:nvPr/>
        </p:nvCxnSpPr>
        <p:spPr>
          <a:xfrm>
            <a:off x="4952928" y="2895327"/>
            <a:ext cx="0" cy="216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-N&#10;\end{align*}&lt;/body&gt;&#10;  &lt;fcolor&gt;FF000000&lt;/fcolor&gt;&#10;  &lt;bcolor&gt;FFFFFFFF&lt;/bcolor&gt;&#10;  &lt;transparent&gt;True&lt;/transparent&gt;&#10;  &lt;resolution&gt;1800&lt;/resolution&gt;&#10;  &lt;imageh&gt;170&lt;/imageh&gt;&#10;  &lt;imagew&gt;39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39" y="3180216"/>
            <a:ext cx="414867" cy="179917"/>
          </a:xfrm>
          <a:prstGeom prst="rect">
            <a:avLst/>
          </a:prstGeom>
        </p:spPr>
      </p:pic>
      <p:cxnSp>
        <p:nvCxnSpPr>
          <p:cNvPr id="85" name="直線矢印コネクタ 84"/>
          <p:cNvCxnSpPr/>
          <p:nvPr/>
        </p:nvCxnSpPr>
        <p:spPr>
          <a:xfrm>
            <a:off x="5511343" y="2582160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90" y="2226923"/>
            <a:ext cx="221955" cy="184679"/>
          </a:xfrm>
          <a:prstGeom prst="rect">
            <a:avLst/>
          </a:prstGeom>
        </p:spPr>
      </p:pic>
      <p:pic>
        <p:nvPicPr>
          <p:cNvPr id="87" name="TexTeXPicture" descr="&lt;?xml version=&quot;1.0&quot; encoding=&quot;utf-16&quot;?&gt;&#10;&lt;TeXTeX&gt;&#10;  &lt;preamble&gt;\documentclass{jarticle}&#10;\usepackage{amsmath}&#10;\pagestyle{empty}&lt;/preamble&gt;&#10;  &lt;body&gt;\begin{align*} &#10;P(Z)&#10;\end{align*}&lt;/body&gt;&#10;  &lt;fcolor&gt;FF000000&lt;/fcolor&gt;&#10;  &lt;bcolor&gt;FFFFFFFF&lt;/bcolor&gt;&#10;  &lt;transparent&gt;True&lt;/transparent&gt;&#10;  &lt;resolution&gt;1800&lt;/resolution&gt;&#10;  &lt;imageh&gt;249&lt;/imageh&gt;&#10;  &lt;imagew&gt;54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60" y="1772676"/>
            <a:ext cx="802498" cy="369357"/>
          </a:xfrm>
          <a:prstGeom prst="rect">
            <a:avLst/>
          </a:prstGeom>
        </p:spPr>
      </p:pic>
      <p:sp>
        <p:nvSpPr>
          <p:cNvPr id="103" name="角丸四角形 102"/>
          <p:cNvSpPr/>
          <p:nvPr/>
        </p:nvSpPr>
        <p:spPr>
          <a:xfrm>
            <a:off x="4944545" y="260648"/>
            <a:ext cx="3515887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TexTeXPicture" descr="&lt;?xml version=&quot;1.0&quot; encoding=&quot;utf-16&quot;?&gt;&#10;&lt;TeXTeX&gt;&#10;  &lt;preamble&gt;\documentclass{jarticle}&#10;\usepackage{amsmath}&#10;\pagestyle{empty}&lt;/preamble&gt;&#10;  &lt;body&gt;\begin{align*} &#10;T \simeq T_c&#10;\end{align*}&lt;/body&gt;&#10;  &lt;fcolor&gt;FF000000&lt;/fcolor&gt;&#10;  &lt;bcolor&gt;FFFFFFFF&lt;/bcolor&gt;&#10;  &lt;transparent&gt;True&lt;/transparent&gt;&#10;  &lt;resolution&gt;1800&lt;/resolution&gt;&#10;  &lt;imageh&gt;208&lt;/imageh&gt;&#10;  &lt;imagew&gt;73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5" y="3926807"/>
            <a:ext cx="994995" cy="280052"/>
          </a:xfrm>
          <a:prstGeom prst="rect">
            <a:avLst/>
          </a:prstGeom>
        </p:spPr>
      </p:pic>
      <p:cxnSp>
        <p:nvCxnSpPr>
          <p:cNvPr id="61" name="直線矢印コネクタ 60"/>
          <p:cNvCxnSpPr/>
          <p:nvPr/>
        </p:nvCxnSpPr>
        <p:spPr>
          <a:xfrm>
            <a:off x="395536" y="4894918"/>
            <a:ext cx="41044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下矢印 61"/>
          <p:cNvSpPr/>
          <p:nvPr/>
        </p:nvSpPr>
        <p:spPr>
          <a:xfrm flipV="1">
            <a:off x="683568" y="472514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下矢印 62"/>
          <p:cNvSpPr/>
          <p:nvPr/>
        </p:nvSpPr>
        <p:spPr>
          <a:xfrm flipV="1">
            <a:off x="971600" y="472514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下矢印 63"/>
          <p:cNvSpPr/>
          <p:nvPr/>
        </p:nvSpPr>
        <p:spPr>
          <a:xfrm flipV="1">
            <a:off x="1259632" y="472514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下矢印 65"/>
          <p:cNvSpPr/>
          <p:nvPr/>
        </p:nvSpPr>
        <p:spPr>
          <a:xfrm>
            <a:off x="1547664" y="472514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下矢印 70"/>
          <p:cNvSpPr/>
          <p:nvPr/>
        </p:nvSpPr>
        <p:spPr>
          <a:xfrm flipV="1">
            <a:off x="1835696" y="472514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下矢印 72"/>
          <p:cNvSpPr/>
          <p:nvPr/>
        </p:nvSpPr>
        <p:spPr>
          <a:xfrm>
            <a:off x="2123728" y="472514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下矢印 73"/>
          <p:cNvSpPr/>
          <p:nvPr/>
        </p:nvSpPr>
        <p:spPr>
          <a:xfrm>
            <a:off x="2411760" y="472514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下矢印 75"/>
          <p:cNvSpPr/>
          <p:nvPr/>
        </p:nvSpPr>
        <p:spPr>
          <a:xfrm>
            <a:off x="2699792" y="472514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下矢印 78"/>
          <p:cNvSpPr/>
          <p:nvPr/>
        </p:nvSpPr>
        <p:spPr>
          <a:xfrm>
            <a:off x="2987824" y="472514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下矢印 80"/>
          <p:cNvSpPr/>
          <p:nvPr/>
        </p:nvSpPr>
        <p:spPr>
          <a:xfrm flipV="1">
            <a:off x="3275856" y="472514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下矢印 82"/>
          <p:cNvSpPr/>
          <p:nvPr/>
        </p:nvSpPr>
        <p:spPr>
          <a:xfrm flipV="1">
            <a:off x="3563888" y="472514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下矢印 83"/>
          <p:cNvSpPr/>
          <p:nvPr/>
        </p:nvSpPr>
        <p:spPr>
          <a:xfrm flipV="1">
            <a:off x="3851920" y="472514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6" name="直線コネクタ 95"/>
          <p:cNvCxnSpPr/>
          <p:nvPr/>
        </p:nvCxnSpPr>
        <p:spPr>
          <a:xfrm>
            <a:off x="611560" y="4581128"/>
            <a:ext cx="0" cy="9361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1835696" y="4581128"/>
            <a:ext cx="0" cy="9361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>
            <a:off x="3203848" y="4581128"/>
            <a:ext cx="0" cy="9361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TexTeXPicture" descr="&lt;?xml version=&quot;1.0&quot; encoding=&quot;utf-16&quot;?&gt;&#10;&lt;TeXTeX&gt;&#10;  &lt;preamble&gt;\documentclass{jarticle}&#10;\usepackage{amsmath}&#10;\pagestyle{empty}&lt;/preamble&gt;&#10;  &lt;body&gt;\begin{align*} &#10;\frac{ \sigma }{ N } =\sqrt \frac LN&#10;\end{align*}&lt;/body&gt;&#10;  &lt;fcolor&gt;FF000000&lt;/fcolor&gt;&#10;  &lt;bcolor&gt;FFFFFFFF&lt;/bcolor&gt;&#10;  &lt;transparent&gt;True&lt;/transparent&gt;&#10;  &lt;resolution&gt;1800&lt;/resolution&gt;&#10;  &lt;imageh&gt;598&lt;/imageh&gt;&#10;  &lt;imagew&gt;1127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863" y="4509120"/>
            <a:ext cx="1335617" cy="708695"/>
          </a:xfrm>
          <a:prstGeom prst="rect">
            <a:avLst/>
          </a:prstGeom>
        </p:spPr>
      </p:pic>
      <p:cxnSp>
        <p:nvCxnSpPr>
          <p:cNvPr id="101" name="直線矢印コネクタ 100"/>
          <p:cNvCxnSpPr/>
          <p:nvPr/>
        </p:nvCxnSpPr>
        <p:spPr>
          <a:xfrm>
            <a:off x="1943708" y="5373216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101"/>
          <p:cNvSpPr txBox="1"/>
          <p:nvPr/>
        </p:nvSpPr>
        <p:spPr>
          <a:xfrm>
            <a:off x="1248112" y="5460455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長さ</a:t>
            </a:r>
            <a:r>
              <a:rPr kumimoji="1" lang="en-US" altLang="ja-JP" sz="2400" i="1" dirty="0" smtClean="0"/>
              <a:t>L</a:t>
            </a:r>
            <a:r>
              <a:rPr kumimoji="1" lang="ja-JP" altLang="en-US" sz="2400" dirty="0" smtClean="0"/>
              <a:t>で大体同じ向き</a:t>
            </a:r>
            <a:endParaRPr kumimoji="1" lang="ja-JP" altLang="en-US" sz="24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777223" y="4509120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N/L</a:t>
            </a:r>
            <a:r>
              <a:rPr lang="ja-JP" altLang="en-US" sz="2400" dirty="0" smtClean="0"/>
              <a:t>個の</a:t>
            </a:r>
            <a:r>
              <a:rPr kumimoji="1" lang="ja-JP" altLang="en-US" sz="2400" dirty="0" smtClean="0"/>
              <a:t>独立な</a:t>
            </a:r>
            <a:endParaRPr kumimoji="1" lang="en-US" altLang="ja-JP" sz="2400" dirty="0" smtClean="0"/>
          </a:p>
          <a:p>
            <a:r>
              <a:rPr lang="ja-JP" altLang="en-US" sz="2400" dirty="0"/>
              <a:t>スピン</a:t>
            </a:r>
            <a:r>
              <a:rPr lang="ja-JP" altLang="en-US" sz="2400" dirty="0" smtClean="0"/>
              <a:t>の</a:t>
            </a:r>
            <a:r>
              <a:rPr lang="ja-JP" altLang="en-US" sz="2400" dirty="0"/>
              <a:t>集団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02918" y="5871734"/>
            <a:ext cx="3233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ゆらぎは</a:t>
            </a:r>
            <a:r>
              <a:rPr kumimoji="1" lang="en-US" altLang="ja-JP" sz="2400" i="1" dirty="0" err="1" smtClean="0"/>
              <a:t>L</a:t>
            </a:r>
            <a:r>
              <a:rPr kumimoji="1" lang="en-US" altLang="ja-JP" sz="2400" i="1" baseline="30000" dirty="0" err="1" smtClean="0"/>
              <a:t>d</a:t>
            </a:r>
            <a:r>
              <a:rPr kumimoji="1" lang="en-US" altLang="ja-JP" sz="2400" baseline="30000" dirty="0" smtClean="0"/>
              <a:t>/2</a:t>
            </a:r>
            <a:r>
              <a:rPr kumimoji="1" lang="ja-JP" altLang="en-US" sz="2400" dirty="0" smtClean="0"/>
              <a:t>で増大し、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臨界点で発散する。</a:t>
            </a:r>
            <a:endParaRPr kumimoji="1" lang="ja-JP" altLang="en-US" sz="2400" dirty="0"/>
          </a:p>
        </p:txBody>
      </p:sp>
      <p:sp>
        <p:nvSpPr>
          <p:cNvPr id="9" name="右矢印 8"/>
          <p:cNvSpPr/>
          <p:nvPr/>
        </p:nvSpPr>
        <p:spPr>
          <a:xfrm>
            <a:off x="4831255" y="5922120"/>
            <a:ext cx="820865" cy="603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498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6569075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/>
              <a:t> Fluctuations at QCD Critical Point 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30188" y="1171575"/>
            <a:ext cx="4522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ja-JP" sz="2400" baseline="30000" smtClean="0">
                <a:solidFill>
                  <a:srgbClr val="000000"/>
                </a:solidFill>
                <a:latin typeface="Times New Roman" pitchFamily="18" charset="0"/>
              </a:rPr>
              <a:t>nd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order phase transition at the CP.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 rot="16200000">
            <a:off x="227641" y="2163423"/>
            <a:ext cx="542132" cy="36897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6699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46137" y="1746250"/>
            <a:ext cx="3824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divergences in fluctuations of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755750" y="2203450"/>
            <a:ext cx="34825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altLang="ja-JP" sz="2400" i="1" baseline="-25000" dirty="0" err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 distribution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</a:rPr>
              <a:t>freezeout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baryon number,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</a:rPr>
              <a:t>chage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, …</a:t>
            </a:r>
            <a:endParaRPr lang="en-US" altLang="ja-JP" sz="2400" baseline="-25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921250" y="765175"/>
            <a:ext cx="4187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Stephanov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Rajagopal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Shuryak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 ’98,’99</a:t>
            </a: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107950" y="1341438"/>
            <a:ext cx="144463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903262" y="1912937"/>
            <a:ext cx="144463" cy="1444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2" name="AutoShape 14"/>
          <p:cNvSpPr>
            <a:spLocks/>
          </p:cNvSpPr>
          <p:nvPr/>
        </p:nvSpPr>
        <p:spPr bwMode="auto">
          <a:xfrm>
            <a:off x="1539850" y="2347912"/>
            <a:ext cx="215900" cy="1055867"/>
          </a:xfrm>
          <a:prstGeom prst="leftBrace">
            <a:avLst>
              <a:gd name="adj1" fmla="val 52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9" name="AutoShape 21"/>
          <p:cNvSpPr>
            <a:spLocks noChangeArrowheads="1"/>
          </p:cNvSpPr>
          <p:nvPr/>
        </p:nvSpPr>
        <p:spPr bwMode="auto">
          <a:xfrm>
            <a:off x="717525" y="1770062"/>
            <a:ext cx="4646563" cy="1730946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623269" y="1323376"/>
            <a:ext cx="3485806" cy="247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55576"/>
            <a:ext cx="933964" cy="4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2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6569075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/>
              <a:t> Fluctuations at QCD Critical Point 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30188" y="1171575"/>
            <a:ext cx="4522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ja-JP" sz="2400" baseline="30000" smtClean="0">
                <a:solidFill>
                  <a:srgbClr val="000000"/>
                </a:solidFill>
                <a:latin typeface="Times New Roman" pitchFamily="18" charset="0"/>
              </a:rPr>
              <a:t>nd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order phase transition at the CP.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 rot="16200000">
            <a:off x="227641" y="2163423"/>
            <a:ext cx="542132" cy="36897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6699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46137" y="1746250"/>
            <a:ext cx="3824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divergences in fluctuations of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755750" y="2203450"/>
            <a:ext cx="34825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altLang="ja-JP" sz="2400" i="1" baseline="-25000" dirty="0" err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 distribution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</a:rPr>
              <a:t>freezeout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baryon number,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</a:rPr>
              <a:t>chage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, …</a:t>
            </a:r>
            <a:endParaRPr lang="en-US" altLang="ja-JP" sz="2400" baseline="-25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921250" y="765175"/>
            <a:ext cx="4187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Stephanov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Rajagopal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Shuryak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 ’98,’99</a:t>
            </a: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107950" y="1341438"/>
            <a:ext cx="144463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903262" y="1912937"/>
            <a:ext cx="144463" cy="1444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2" name="AutoShape 14"/>
          <p:cNvSpPr>
            <a:spLocks/>
          </p:cNvSpPr>
          <p:nvPr/>
        </p:nvSpPr>
        <p:spPr bwMode="auto">
          <a:xfrm>
            <a:off x="1539850" y="2347912"/>
            <a:ext cx="215900" cy="1055867"/>
          </a:xfrm>
          <a:prstGeom prst="leftBrace">
            <a:avLst>
              <a:gd name="adj1" fmla="val 52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9" name="AutoShape 21"/>
          <p:cNvSpPr>
            <a:spLocks noChangeArrowheads="1"/>
          </p:cNvSpPr>
          <p:nvPr/>
        </p:nvSpPr>
        <p:spPr bwMode="auto">
          <a:xfrm>
            <a:off x="717525" y="1770062"/>
            <a:ext cx="4646563" cy="1730946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250825" y="5473796"/>
            <a:ext cx="68462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Higher order moments has stronger </a:t>
            </a:r>
            <a:r>
              <a:rPr lang="en-US" altLang="ja-JP" sz="2400" dirty="0" smtClean="0">
                <a:solidFill>
                  <a:srgbClr val="000000"/>
                </a:solidFill>
                <a:latin typeface="Symbol" pitchFamily="18" charset="2"/>
              </a:rPr>
              <a:t>x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</a:rPr>
              <a:t>dep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 near the CP.</a:t>
            </a: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107950" y="5669059"/>
            <a:ext cx="144463" cy="1444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7028762" y="5541235"/>
            <a:ext cx="17197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Stephanov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’09</a:t>
            </a: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\sim \xi^2&#10;\end{align*}&lt;/body&gt;&#10;  &lt;fcolor&gt;FF000000&lt;/fcolor&gt;&#10;  &lt;bcolor&gt;FFFFFFFF&lt;/bcolor&gt;&#10;  &lt;transparent&gt;True&lt;/transparent&gt;&#10;  &lt;resolution&gt;1800&lt;/resolution&gt;&#10;  &lt;imageh&gt;281&lt;/imageh&gt;&#10;  &lt;imagew&gt;1165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8" y="6117531"/>
            <a:ext cx="1514807" cy="36537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&#10;= \xi^{4.5}&#10;\end{align*}&lt;/body&gt;&#10;  &lt;fcolor&gt;FF000000&lt;/fcolor&gt;&#10;  &lt;bcolor&gt;FFFFFFFF&lt;/bcolor&gt;&#10;  &lt;transparent&gt;True&lt;/transparent&gt;&#10;  &lt;resolution&gt;1800&lt;/resolution&gt;&#10;  &lt;imageh&gt;283&lt;/imageh&gt;&#10;  &lt;imagew&gt;1323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40" y="6157369"/>
            <a:ext cx="1720249" cy="36797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 \rangle_c&#10;= \xi^{7}&#10;\end{align*}&lt;/body&gt;&#10;  &lt;fcolor&gt;FF000000&lt;/fcolor&gt;&#10;  &lt;bcolor&gt;FFFFFFFF&lt;/bcolor&gt;&#10;  &lt;transparent&gt;True&lt;/transparent&gt;&#10;  &lt;resolution&gt;1800&lt;/resolution&gt;&#10;  &lt;imageh&gt;283&lt;/imageh&gt;&#10;  &lt;imagew&gt;1273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72" y="6157369"/>
            <a:ext cx="1655236" cy="367975"/>
          </a:xfrm>
          <a:prstGeom prst="rect">
            <a:avLst/>
          </a:prstGeom>
        </p:spPr>
      </p:pic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107504" y="4470310"/>
            <a:ext cx="144463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4311708"/>
            <a:ext cx="5598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Singular part in proton number fluctuations.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868144" y="4358678"/>
            <a:ext cx="24025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Hatta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Stephanov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’02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623269" y="1323376"/>
            <a:ext cx="3485806" cy="247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55576"/>
            <a:ext cx="933964" cy="417240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sim A \xi^2 + \langle \delta N_p^2 \rangle_{\rm regular}&#10;\end{align*}&lt;/body&gt;&#10;  &lt;fcolor&gt;FF000000&lt;/fcolor&gt;&#10;  &lt;bcolor&gt;FFFFFFFF&lt;/bcolor&gt;&#10;  &lt;transparent&gt;True&lt;/transparent&gt;&#10;  &lt;resolution&gt;1800&lt;/resolution&gt;&#10;  &lt;imageh&gt;315&lt;/imageh&gt;&#10;  &lt;imagew&gt;2936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41501"/>
            <a:ext cx="3949901" cy="4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1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0044"/>
            <a:ext cx="4815742" cy="5847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/>
              <a:t> </a:t>
            </a:r>
            <a:r>
              <a:rPr lang="ja-JP" altLang="en-US" dirty="0"/>
              <a:t>準粒子</a:t>
            </a:r>
            <a:r>
              <a:rPr lang="ja-JP" altLang="en-US" dirty="0" smtClean="0"/>
              <a:t>の素電荷とゆらぎ</a:t>
            </a:r>
            <a:r>
              <a:rPr lang="en-US" altLang="ja-JP" dirty="0" smtClean="0"/>
              <a:t>  </a:t>
            </a:r>
            <a:endParaRPr lang="en-US" altLang="ja-JP" dirty="0"/>
          </a:p>
        </p:txBody>
      </p:sp>
      <p:sp>
        <p:nvSpPr>
          <p:cNvPr id="6211" name="Rectangle 67"/>
          <p:cNvSpPr>
            <a:spLocks noChangeArrowheads="1"/>
          </p:cNvSpPr>
          <p:nvPr/>
        </p:nvSpPr>
        <p:spPr bwMode="auto">
          <a:xfrm>
            <a:off x="827584" y="3957785"/>
            <a:ext cx="2579175" cy="172831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3922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12" name="Rectangle 68"/>
          <p:cNvSpPr>
            <a:spLocks noChangeArrowheads="1"/>
          </p:cNvSpPr>
          <p:nvPr/>
        </p:nvSpPr>
        <p:spPr bwMode="auto">
          <a:xfrm>
            <a:off x="5230822" y="3957661"/>
            <a:ext cx="2725554" cy="1728316"/>
          </a:xfrm>
          <a:prstGeom prst="rect">
            <a:avLst/>
          </a:prstGeom>
          <a:gradFill rotWithShape="1">
            <a:gsLst>
              <a:gs pos="0">
                <a:srgbClr val="FF3300">
                  <a:gamma/>
                  <a:tint val="43922"/>
                  <a:invGamma/>
                </a:srgbClr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29" name="Oval 85"/>
          <p:cNvSpPr>
            <a:spLocks noChangeArrowheads="1"/>
          </p:cNvSpPr>
          <p:nvPr/>
        </p:nvSpPr>
        <p:spPr bwMode="auto">
          <a:xfrm>
            <a:off x="5548063" y="4276749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30" name="Oval 86"/>
          <p:cNvSpPr>
            <a:spLocks noChangeArrowheads="1"/>
          </p:cNvSpPr>
          <p:nvPr/>
        </p:nvSpPr>
        <p:spPr bwMode="auto">
          <a:xfrm>
            <a:off x="7214535" y="5106995"/>
            <a:ext cx="288925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31" name="Oval 87"/>
          <p:cNvSpPr>
            <a:spLocks noChangeArrowheads="1"/>
          </p:cNvSpPr>
          <p:nvPr/>
        </p:nvSpPr>
        <p:spPr bwMode="auto">
          <a:xfrm>
            <a:off x="6443315" y="4221088"/>
            <a:ext cx="288925" cy="2873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32" name="Oval 88"/>
          <p:cNvSpPr>
            <a:spLocks noChangeArrowheads="1"/>
          </p:cNvSpPr>
          <p:nvPr/>
        </p:nvSpPr>
        <p:spPr bwMode="auto">
          <a:xfrm>
            <a:off x="6659339" y="4916486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33" name="Oval 89"/>
          <p:cNvSpPr>
            <a:spLocks noChangeArrowheads="1"/>
          </p:cNvSpPr>
          <p:nvPr/>
        </p:nvSpPr>
        <p:spPr bwMode="auto">
          <a:xfrm>
            <a:off x="5397510" y="5110186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335583"/>
              </p:ext>
            </p:extLst>
          </p:nvPr>
        </p:nvGraphicFramePr>
        <p:xfrm>
          <a:off x="7276448" y="5149858"/>
          <a:ext cx="22542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6448" y="5149858"/>
                        <a:ext cx="22542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71508"/>
              </p:ext>
            </p:extLst>
          </p:nvPr>
        </p:nvGraphicFramePr>
        <p:xfrm>
          <a:off x="5472122" y="5153049"/>
          <a:ext cx="20320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Equation" r:id="rId5" imgW="114120" imgH="139680" progId="Equation.DSMT4">
                  <p:embed/>
                </p:oleObj>
              </mc:Choice>
              <mc:Fallback>
                <p:oleObj name="Equation" r:id="rId5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22" y="5153049"/>
                        <a:ext cx="203200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452689"/>
              </p:ext>
            </p:extLst>
          </p:nvPr>
        </p:nvGraphicFramePr>
        <p:xfrm>
          <a:off x="5622676" y="4318024"/>
          <a:ext cx="2032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Equation" r:id="rId7" imgW="114120" imgH="139680" progId="Equation.DSMT4">
                  <p:embed/>
                </p:oleObj>
              </mc:Choice>
              <mc:Fallback>
                <p:oleObj name="Equation" r:id="rId7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676" y="4318024"/>
                        <a:ext cx="203200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481322"/>
              </p:ext>
            </p:extLst>
          </p:nvPr>
        </p:nvGraphicFramePr>
        <p:xfrm>
          <a:off x="6700614" y="4916486"/>
          <a:ext cx="2476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Equation" r:id="rId9" imgW="139680" imgH="177480" progId="Equation.DSMT4">
                  <p:embed/>
                </p:oleObj>
              </mc:Choice>
              <mc:Fallback>
                <p:oleObj name="Equation" r:id="rId9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614" y="4916486"/>
                        <a:ext cx="2476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174813"/>
              </p:ext>
            </p:extLst>
          </p:nvPr>
        </p:nvGraphicFramePr>
        <p:xfrm>
          <a:off x="6483003" y="4221088"/>
          <a:ext cx="2476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Equation" r:id="rId11" imgW="139680" imgH="177480" progId="Equation.DSMT4">
                  <p:embed/>
                </p:oleObj>
              </mc:Choice>
              <mc:Fallback>
                <p:oleObj name="Equation" r:id="rId11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003" y="4221088"/>
                        <a:ext cx="24765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39" name="Oval 95"/>
          <p:cNvSpPr>
            <a:spLocks noChangeArrowheads="1"/>
          </p:cNvSpPr>
          <p:nvPr/>
        </p:nvSpPr>
        <p:spPr bwMode="auto">
          <a:xfrm>
            <a:off x="7533565" y="4102495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0" name="Oval 96"/>
          <p:cNvSpPr>
            <a:spLocks noChangeArrowheads="1"/>
          </p:cNvSpPr>
          <p:nvPr/>
        </p:nvSpPr>
        <p:spPr bwMode="auto">
          <a:xfrm>
            <a:off x="6019933" y="5229224"/>
            <a:ext cx="288925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2" name="Oval 98"/>
          <p:cNvSpPr>
            <a:spLocks noChangeArrowheads="1"/>
          </p:cNvSpPr>
          <p:nvPr/>
        </p:nvSpPr>
        <p:spPr bwMode="auto">
          <a:xfrm>
            <a:off x="7063139" y="4325961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2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051171"/>
              </p:ext>
            </p:extLst>
          </p:nvPr>
        </p:nvGraphicFramePr>
        <p:xfrm>
          <a:off x="7126639" y="4368823"/>
          <a:ext cx="22542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"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639" y="4368823"/>
                        <a:ext cx="225425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665363"/>
              </p:ext>
            </p:extLst>
          </p:nvPr>
        </p:nvGraphicFramePr>
        <p:xfrm>
          <a:off x="7597065" y="4143770"/>
          <a:ext cx="22542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" name="Equation" r:id="rId13" imgW="126720" imgH="139680" progId="Equation.DSMT4">
                  <p:embed/>
                </p:oleObj>
              </mc:Choice>
              <mc:Fallback>
                <p:oleObj name="Equation" r:id="rId13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065" y="4143770"/>
                        <a:ext cx="225425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777275"/>
              </p:ext>
            </p:extLst>
          </p:nvPr>
        </p:nvGraphicFramePr>
        <p:xfrm>
          <a:off x="6061208" y="5229224"/>
          <a:ext cx="2476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Equation" r:id="rId14" imgW="139680" imgH="177480" progId="Equation.DSMT4">
                  <p:embed/>
                </p:oleObj>
              </mc:Choice>
              <mc:Fallback>
                <p:oleObj name="Equation" r:id="rId14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208" y="5229224"/>
                        <a:ext cx="24765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9" name="Text Box 115"/>
          <p:cNvSpPr txBox="1">
            <a:spLocks noChangeArrowheads="1"/>
          </p:cNvSpPr>
          <p:nvPr/>
        </p:nvSpPr>
        <p:spPr bwMode="auto">
          <a:xfrm>
            <a:off x="498104" y="3373285"/>
            <a:ext cx="14911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Hadrons:</a:t>
            </a:r>
          </a:p>
        </p:txBody>
      </p:sp>
      <p:sp>
        <p:nvSpPr>
          <p:cNvPr id="6260" name="Text Box 116"/>
          <p:cNvSpPr txBox="1">
            <a:spLocks noChangeArrowheads="1"/>
          </p:cNvSpPr>
          <p:nvPr/>
        </p:nvSpPr>
        <p:spPr bwMode="auto">
          <a:xfrm>
            <a:off x="4768536" y="3356992"/>
            <a:ext cx="21146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Quark-gluon:</a:t>
            </a:r>
          </a:p>
        </p:txBody>
      </p:sp>
      <p:sp>
        <p:nvSpPr>
          <p:cNvPr id="4" name="円/楕円 3"/>
          <p:cNvSpPr/>
          <p:nvPr/>
        </p:nvSpPr>
        <p:spPr>
          <a:xfrm>
            <a:off x="2478691" y="4055069"/>
            <a:ext cx="395635" cy="360040"/>
          </a:xfrm>
          <a:prstGeom prst="ellipse">
            <a:avLst/>
          </a:prstGeom>
          <a:solidFill>
            <a:srgbClr val="F0949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kumimoji="1" lang="ja-JP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1728093" y="5037905"/>
            <a:ext cx="395635" cy="36004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1" lang="ja-JP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67"/>
          <p:cNvSpPr>
            <a:spLocks noChangeArrowheads="1"/>
          </p:cNvSpPr>
          <p:nvPr/>
        </p:nvSpPr>
        <p:spPr bwMode="auto">
          <a:xfrm>
            <a:off x="611560" y="1124744"/>
            <a:ext cx="2579175" cy="172831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3922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" name="Oval 77"/>
          <p:cNvSpPr>
            <a:spLocks noChangeArrowheads="1"/>
          </p:cNvSpPr>
          <p:nvPr/>
        </p:nvSpPr>
        <p:spPr bwMode="auto">
          <a:xfrm>
            <a:off x="2226819" y="1514131"/>
            <a:ext cx="180181" cy="180181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" name="Oval 77"/>
          <p:cNvSpPr>
            <a:spLocks noChangeArrowheads="1"/>
          </p:cNvSpPr>
          <p:nvPr/>
        </p:nvSpPr>
        <p:spPr bwMode="auto">
          <a:xfrm>
            <a:off x="772527" y="1384995"/>
            <a:ext cx="180181" cy="180181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" name="Oval 77"/>
          <p:cNvSpPr>
            <a:spLocks noChangeArrowheads="1"/>
          </p:cNvSpPr>
          <p:nvPr/>
        </p:nvSpPr>
        <p:spPr bwMode="auto">
          <a:xfrm>
            <a:off x="1415087" y="1386593"/>
            <a:ext cx="180181" cy="180181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7" name="Oval 77"/>
          <p:cNvSpPr>
            <a:spLocks noChangeArrowheads="1"/>
          </p:cNvSpPr>
          <p:nvPr/>
        </p:nvSpPr>
        <p:spPr bwMode="auto">
          <a:xfrm>
            <a:off x="758883" y="2480732"/>
            <a:ext cx="180181" cy="180181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" name="Oval 77"/>
          <p:cNvSpPr>
            <a:spLocks noChangeArrowheads="1"/>
          </p:cNvSpPr>
          <p:nvPr/>
        </p:nvSpPr>
        <p:spPr bwMode="auto">
          <a:xfrm>
            <a:off x="1482606" y="2390642"/>
            <a:ext cx="180181" cy="180181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" name="Oval 77"/>
          <p:cNvSpPr>
            <a:spLocks noChangeArrowheads="1"/>
          </p:cNvSpPr>
          <p:nvPr/>
        </p:nvSpPr>
        <p:spPr bwMode="auto">
          <a:xfrm>
            <a:off x="1298266" y="1898811"/>
            <a:ext cx="180181" cy="180181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" name="Oval 77"/>
          <p:cNvSpPr>
            <a:spLocks noChangeArrowheads="1"/>
          </p:cNvSpPr>
          <p:nvPr/>
        </p:nvSpPr>
        <p:spPr bwMode="auto">
          <a:xfrm>
            <a:off x="2038718" y="1847289"/>
            <a:ext cx="180181" cy="180181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" name="Oval 77"/>
          <p:cNvSpPr>
            <a:spLocks noChangeArrowheads="1"/>
          </p:cNvSpPr>
          <p:nvPr/>
        </p:nvSpPr>
        <p:spPr bwMode="auto">
          <a:xfrm>
            <a:off x="2787112" y="1566774"/>
            <a:ext cx="180181" cy="180181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" name="Oval 77"/>
          <p:cNvSpPr>
            <a:spLocks noChangeArrowheads="1"/>
          </p:cNvSpPr>
          <p:nvPr/>
        </p:nvSpPr>
        <p:spPr bwMode="auto">
          <a:xfrm>
            <a:off x="1952507" y="2492574"/>
            <a:ext cx="180181" cy="180181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" name="Oval 77"/>
          <p:cNvSpPr>
            <a:spLocks noChangeArrowheads="1"/>
          </p:cNvSpPr>
          <p:nvPr/>
        </p:nvSpPr>
        <p:spPr bwMode="auto">
          <a:xfrm>
            <a:off x="2730229" y="2334386"/>
            <a:ext cx="180181" cy="180181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99387" y="1124744"/>
            <a:ext cx="3241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Boltzmann gas</a:t>
            </a:r>
          </a:p>
          <a:p>
            <a:r>
              <a:rPr lang="en-US" altLang="ja-JP" sz="2400" dirty="0" smtClean="0"/>
              <a:t>(=Poisson distribution)</a:t>
            </a:r>
            <a:endParaRPr kumimoji="1" lang="ja-JP" altLang="en-US" sz="2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N \rangle &#10;= \langle \delta N^2 \rangle &#10;= \langle \delta N^3 \rangle&#10;= \langle \delta N^4 \rangle_c&#10;= \cdots&#10;\end{align*}&lt;/body&gt;&#10;  &lt;fcolor&gt;FF000000&lt;/fcolor&gt;&#10;  &lt;bcolor&gt;FFFFFFFF&lt;/bcolor&gt;&#10;  &lt;transparent&gt;True&lt;/transparent&gt;&#10;  &lt;resolution&gt;1800&lt;/resolution&gt;&#10;  &lt;imageh&gt;283&lt;/imageh&gt;&#10;  &lt;imagew&gt;4050&lt;/imagew&gt;&#10;  &lt;scale&gt;50&lt;/scale&gt;&#10;  &lt;cursor&gt;133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95" y="2139248"/>
            <a:ext cx="5061045" cy="353648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(T,\mu \ll M)&#10;\end{align*}&lt;/body&gt;&#10;  &lt;fcolor&gt;FF000000&lt;/fcolor&gt;&#10;  &lt;bcolor&gt;FFFFFFFF&lt;/bcolor&gt;&#10;  &lt;transparent&gt;True&lt;/transparent&gt;&#10;  &lt;resolution&gt;1800&lt;/resolution&gt;&#10;  &lt;imageh&gt;249&lt;/imageh&gt;&#10;  &lt;imagew&gt;1228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24" y="1221929"/>
            <a:ext cx="1594856" cy="323388"/>
          </a:xfrm>
          <a:prstGeom prst="rect">
            <a:avLst/>
          </a:prstGeom>
        </p:spPr>
      </p:pic>
      <p:sp>
        <p:nvSpPr>
          <p:cNvPr id="80" name="円/楕円 79"/>
          <p:cNvSpPr/>
          <p:nvPr/>
        </p:nvSpPr>
        <p:spPr>
          <a:xfrm>
            <a:off x="1280629" y="4131815"/>
            <a:ext cx="395635" cy="360040"/>
          </a:xfrm>
          <a:prstGeom prst="ellipse">
            <a:avLst/>
          </a:prstGeom>
          <a:solidFill>
            <a:srgbClr val="F0949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kumimoji="1" lang="ja-JP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971600" y="4749873"/>
            <a:ext cx="395635" cy="36004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1" lang="ja-JP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2426390" y="5229224"/>
            <a:ext cx="395635" cy="360040"/>
          </a:xfrm>
          <a:prstGeom prst="ellipse">
            <a:avLst/>
          </a:prstGeom>
          <a:solidFill>
            <a:srgbClr val="F0949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kumimoji="1" lang="ja-JP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2729607" y="4648238"/>
            <a:ext cx="395635" cy="36004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1" lang="ja-JP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N_B = N&#10;\end{align*}&lt;/body&gt;&#10;  &lt;fcolor&gt;FF000000&lt;/fcolor&gt;&#10;  &lt;bcolor&gt;FFFFFFFF&lt;/bcolor&gt;&#10;  &lt;transparent&gt;True&lt;/transparent&gt;&#10;  &lt;resolution&gt;1800&lt;/resolution&gt;&#10;  &lt;imageh&gt;208&lt;/imageh&gt;&#10;  &lt;imagew&gt;912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93" y="6239984"/>
            <a:ext cx="1182331" cy="269654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N_B = \frac13 N&#10;\end{align*}&lt;/body&gt;&#10;  &lt;fcolor&gt;FF000000&lt;/fcolor&gt;&#10;  &lt;bcolor&gt;FFFFFFFF&lt;/bcolor&gt;&#10;  &lt;transparent&gt;True&lt;/transparent&gt;&#10;  &lt;resolution&gt;1800&lt;/resolution&gt;&#10;  &lt;imageh&gt;509&lt;/imageh&gt;&#10;  &lt;imagew&gt;109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96" y="5937478"/>
            <a:ext cx="1422168" cy="6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0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0044"/>
            <a:ext cx="4815742" cy="5847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/>
              <a:t> </a:t>
            </a:r>
            <a:r>
              <a:rPr lang="ja-JP" altLang="en-US" dirty="0"/>
              <a:t>準粒子</a:t>
            </a:r>
            <a:r>
              <a:rPr lang="ja-JP" altLang="en-US" dirty="0" smtClean="0"/>
              <a:t>の素電荷とゆらぎ</a:t>
            </a:r>
            <a:r>
              <a:rPr lang="en-US" altLang="ja-JP" dirty="0" smtClean="0"/>
              <a:t>  </a:t>
            </a:r>
            <a:endParaRPr lang="en-US" altLang="ja-JP" dirty="0"/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5886916" y="44624"/>
            <a:ext cx="31495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Asakawa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Heinz, Muller, ’00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Jeon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Koch, ’00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Ejiri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Karsch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Redlich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’06</a:t>
            </a: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B^2 \rangle }{ \langle N_B \rangle }&#10;= 1&#10;\end{align*}&lt;/body&gt;&#10;  &lt;fcolor&gt;FF000000&lt;/fcolor&gt;&#10;  &lt;bcolor&gt;FFFFFFFF&lt;/bcolor&gt;&#10;  &lt;transparent&gt;True&lt;/transparent&gt;&#10;  &lt;resolution&gt;1800&lt;/resolution&gt;&#10;  &lt;imageh&gt;608&lt;/imageh&gt;&#10;  &lt;imagew&gt;1151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13" y="4565187"/>
            <a:ext cx="1581699" cy="835513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B^2 \rangle }{ \langle N_B \rangle }&#10;= \frac 13&#10;\end{align*}&lt;/body&gt;&#10;  &lt;fcolor&gt;FF000000&lt;/fcolor&gt;&#10;  &lt;bcolor&gt;FFFFFFFF&lt;/bcolor&gt;&#10;  &lt;transparent&gt;True&lt;/transparent&gt;&#10;  &lt;resolution&gt;1800&lt;/resolution&gt;&#10;  &lt;imageh&gt;608&lt;/imageh&gt;&#10;  &lt;imagew&gt;1202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33" y="4565187"/>
            <a:ext cx="1651783" cy="835513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>
            <a:off x="1331640" y="3845107"/>
            <a:ext cx="600993" cy="537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下矢印 78"/>
          <p:cNvSpPr/>
          <p:nvPr/>
        </p:nvSpPr>
        <p:spPr>
          <a:xfrm>
            <a:off x="5724128" y="3845107"/>
            <a:ext cx="600993" cy="537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Rectangle 67"/>
          <p:cNvSpPr>
            <a:spLocks noChangeArrowheads="1"/>
          </p:cNvSpPr>
          <p:nvPr/>
        </p:nvSpPr>
        <p:spPr bwMode="auto">
          <a:xfrm>
            <a:off x="827584" y="1997628"/>
            <a:ext cx="2579175" cy="172831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3922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" name="Text Box 115"/>
          <p:cNvSpPr txBox="1">
            <a:spLocks noChangeArrowheads="1"/>
          </p:cNvSpPr>
          <p:nvPr/>
        </p:nvSpPr>
        <p:spPr bwMode="auto">
          <a:xfrm>
            <a:off x="498104" y="1213045"/>
            <a:ext cx="14911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Hadrons:</a:t>
            </a:r>
          </a:p>
        </p:txBody>
      </p:sp>
      <p:sp>
        <p:nvSpPr>
          <p:cNvPr id="92" name="Text Box 116"/>
          <p:cNvSpPr txBox="1">
            <a:spLocks noChangeArrowheads="1"/>
          </p:cNvSpPr>
          <p:nvPr/>
        </p:nvSpPr>
        <p:spPr bwMode="auto">
          <a:xfrm>
            <a:off x="4768536" y="1196752"/>
            <a:ext cx="21146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Quark-gluon:</a:t>
            </a:r>
          </a:p>
        </p:txBody>
      </p:sp>
      <p:sp>
        <p:nvSpPr>
          <p:cNvPr id="93" name="円/楕円 92"/>
          <p:cNvSpPr/>
          <p:nvPr/>
        </p:nvSpPr>
        <p:spPr>
          <a:xfrm>
            <a:off x="2478691" y="2094912"/>
            <a:ext cx="395635" cy="360040"/>
          </a:xfrm>
          <a:prstGeom prst="ellipse">
            <a:avLst/>
          </a:prstGeom>
          <a:solidFill>
            <a:srgbClr val="F0949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kumimoji="1" lang="ja-JP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1728093" y="3077748"/>
            <a:ext cx="395635" cy="36004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1" lang="ja-JP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1280629" y="2171658"/>
            <a:ext cx="395635" cy="360040"/>
          </a:xfrm>
          <a:prstGeom prst="ellipse">
            <a:avLst/>
          </a:prstGeom>
          <a:solidFill>
            <a:srgbClr val="F0949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kumimoji="1" lang="ja-JP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971600" y="2789716"/>
            <a:ext cx="395635" cy="36004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1" lang="ja-JP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2426390" y="3269067"/>
            <a:ext cx="395635" cy="360040"/>
          </a:xfrm>
          <a:prstGeom prst="ellipse">
            <a:avLst/>
          </a:prstGeom>
          <a:solidFill>
            <a:srgbClr val="F0949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kumimoji="1" lang="ja-JP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2729607" y="2688081"/>
            <a:ext cx="395635" cy="36004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1" lang="ja-JP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B^n \rangle_c }{ \langle N_B \rangle }&#10;= 1&#10;\end{align*}&lt;/body&gt;&#10;  &lt;fcolor&gt;FF000000&lt;/fcolor&gt;&#10;  &lt;bcolor&gt;FFFFFFFF&lt;/bcolor&gt;&#10;  &lt;transparent&gt;True&lt;/transparent&gt;&#10;  &lt;resolution&gt;1800&lt;/resolution&gt;&#10;  &lt;imageh&gt;588&lt;/imageh&gt;&#10;  &lt;imagew&gt;1253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65" y="5789323"/>
            <a:ext cx="1721867" cy="8080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B^n \rangle_c }{ \langle N_B \rangle }&#10;= \frac1{3^n}&#10;\end{align*}&lt;/body&gt;&#10;  &lt;fcolor&gt;FF000000&lt;/fcolor&gt;&#10;  &lt;bcolor&gt;FFFFFFFF&lt;/bcolor&gt;&#10;  &lt;transparent&gt;True&lt;/transparent&gt;&#10;  &lt;resolution&gt;1800&lt;/resolution&gt;&#10;  &lt;imageh&gt;588&lt;/imageh&gt;&#10;  &lt;imagew&gt;1439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869" y="5789322"/>
            <a:ext cx="1977467" cy="808029"/>
          </a:xfrm>
          <a:prstGeom prst="rect">
            <a:avLst/>
          </a:prstGeom>
        </p:spPr>
      </p:pic>
      <p:sp>
        <p:nvSpPr>
          <p:cNvPr id="46" name="Rectangle 68"/>
          <p:cNvSpPr>
            <a:spLocks noChangeArrowheads="1"/>
          </p:cNvSpPr>
          <p:nvPr/>
        </p:nvSpPr>
        <p:spPr bwMode="auto">
          <a:xfrm>
            <a:off x="5158814" y="1972899"/>
            <a:ext cx="2725554" cy="1728316"/>
          </a:xfrm>
          <a:prstGeom prst="rect">
            <a:avLst/>
          </a:prstGeom>
          <a:gradFill rotWithShape="1">
            <a:gsLst>
              <a:gs pos="0">
                <a:srgbClr val="FF3300">
                  <a:gamma/>
                  <a:tint val="43922"/>
                  <a:invGamma/>
                </a:srgbClr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" name="Oval 85"/>
          <p:cNvSpPr>
            <a:spLocks noChangeArrowheads="1"/>
          </p:cNvSpPr>
          <p:nvPr/>
        </p:nvSpPr>
        <p:spPr bwMode="auto">
          <a:xfrm>
            <a:off x="5476055" y="2291987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" name="Oval 86"/>
          <p:cNvSpPr>
            <a:spLocks noChangeArrowheads="1"/>
          </p:cNvSpPr>
          <p:nvPr/>
        </p:nvSpPr>
        <p:spPr bwMode="auto">
          <a:xfrm>
            <a:off x="7142527" y="3122233"/>
            <a:ext cx="288925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" name="Oval 87"/>
          <p:cNvSpPr>
            <a:spLocks noChangeArrowheads="1"/>
          </p:cNvSpPr>
          <p:nvPr/>
        </p:nvSpPr>
        <p:spPr bwMode="auto">
          <a:xfrm>
            <a:off x="6371307" y="2236326"/>
            <a:ext cx="288925" cy="2873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" name="Oval 88"/>
          <p:cNvSpPr>
            <a:spLocks noChangeArrowheads="1"/>
          </p:cNvSpPr>
          <p:nvPr/>
        </p:nvSpPr>
        <p:spPr bwMode="auto">
          <a:xfrm>
            <a:off x="6587331" y="2931724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" name="Oval 89"/>
          <p:cNvSpPr>
            <a:spLocks noChangeArrowheads="1"/>
          </p:cNvSpPr>
          <p:nvPr/>
        </p:nvSpPr>
        <p:spPr bwMode="auto">
          <a:xfrm>
            <a:off x="5325502" y="3125424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712704"/>
              </p:ext>
            </p:extLst>
          </p:nvPr>
        </p:nvGraphicFramePr>
        <p:xfrm>
          <a:off x="7204440" y="3165096"/>
          <a:ext cx="22542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440" y="3165096"/>
                        <a:ext cx="22542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17891"/>
              </p:ext>
            </p:extLst>
          </p:nvPr>
        </p:nvGraphicFramePr>
        <p:xfrm>
          <a:off x="5400114" y="3168287"/>
          <a:ext cx="20320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" name="Equation" r:id="rId9" imgW="114120" imgH="139680" progId="Equation.DSMT4">
                  <p:embed/>
                </p:oleObj>
              </mc:Choice>
              <mc:Fallback>
                <p:oleObj name="Equation" r:id="rId9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114" y="3168287"/>
                        <a:ext cx="203200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300489"/>
              </p:ext>
            </p:extLst>
          </p:nvPr>
        </p:nvGraphicFramePr>
        <p:xfrm>
          <a:off x="5550668" y="2333262"/>
          <a:ext cx="2032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" name="Equation" r:id="rId11" imgW="114120" imgH="139680" progId="Equation.DSMT4">
                  <p:embed/>
                </p:oleObj>
              </mc:Choice>
              <mc:Fallback>
                <p:oleObj name="Equation" r:id="rId11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0668" y="2333262"/>
                        <a:ext cx="203200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431052"/>
              </p:ext>
            </p:extLst>
          </p:nvPr>
        </p:nvGraphicFramePr>
        <p:xfrm>
          <a:off x="6628606" y="2931724"/>
          <a:ext cx="2476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" name="Equation" r:id="rId13" imgW="139680" imgH="177480" progId="Equation.DSMT4">
                  <p:embed/>
                </p:oleObj>
              </mc:Choice>
              <mc:Fallback>
                <p:oleObj name="Equation" r:id="rId13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8606" y="2931724"/>
                        <a:ext cx="2476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359243"/>
              </p:ext>
            </p:extLst>
          </p:nvPr>
        </p:nvGraphicFramePr>
        <p:xfrm>
          <a:off x="6410995" y="2236326"/>
          <a:ext cx="2476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" name="Equation" r:id="rId15" imgW="139680" imgH="177480" progId="Equation.DSMT4">
                  <p:embed/>
                </p:oleObj>
              </mc:Choice>
              <mc:Fallback>
                <p:oleObj name="Equation" r:id="rId15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995" y="2236326"/>
                        <a:ext cx="24765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Oval 95"/>
          <p:cNvSpPr>
            <a:spLocks noChangeArrowheads="1"/>
          </p:cNvSpPr>
          <p:nvPr/>
        </p:nvSpPr>
        <p:spPr bwMode="auto">
          <a:xfrm>
            <a:off x="7461557" y="2117733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" name="Oval 96"/>
          <p:cNvSpPr>
            <a:spLocks noChangeArrowheads="1"/>
          </p:cNvSpPr>
          <p:nvPr/>
        </p:nvSpPr>
        <p:spPr bwMode="auto">
          <a:xfrm>
            <a:off x="5947925" y="3244462"/>
            <a:ext cx="288925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" name="Oval 98"/>
          <p:cNvSpPr>
            <a:spLocks noChangeArrowheads="1"/>
          </p:cNvSpPr>
          <p:nvPr/>
        </p:nvSpPr>
        <p:spPr bwMode="auto">
          <a:xfrm>
            <a:off x="6991131" y="2341199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757648"/>
              </p:ext>
            </p:extLst>
          </p:nvPr>
        </p:nvGraphicFramePr>
        <p:xfrm>
          <a:off x="7054631" y="2384061"/>
          <a:ext cx="22542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" name="Equation" r:id="rId16" imgW="126720" imgH="139680" progId="Equation.DSMT4">
                  <p:embed/>
                </p:oleObj>
              </mc:Choice>
              <mc:Fallback>
                <p:oleObj name="Equation" r:id="rId16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631" y="2384061"/>
                        <a:ext cx="225425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094409"/>
              </p:ext>
            </p:extLst>
          </p:nvPr>
        </p:nvGraphicFramePr>
        <p:xfrm>
          <a:off x="7525057" y="2159008"/>
          <a:ext cx="22542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" name="Equation" r:id="rId17" imgW="126720" imgH="139680" progId="Equation.DSMT4">
                  <p:embed/>
                </p:oleObj>
              </mc:Choice>
              <mc:Fallback>
                <p:oleObj name="Equation" r:id="rId1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5057" y="2159008"/>
                        <a:ext cx="225425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374773"/>
              </p:ext>
            </p:extLst>
          </p:nvPr>
        </p:nvGraphicFramePr>
        <p:xfrm>
          <a:off x="5989200" y="3244462"/>
          <a:ext cx="2476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" name="Equation" r:id="rId18" imgW="139680" imgH="177480" progId="Equation.DSMT4">
                  <p:embed/>
                </p:oleObj>
              </mc:Choice>
              <mc:Fallback>
                <p:oleObj name="Equation" r:id="rId18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200" y="3244462"/>
                        <a:ext cx="24765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" name="TexTeXPicture" descr="&lt;?xml version=&quot;1.0&quot; encoding=&quot;utf-16&quot;?&gt;&#10;&lt;TeXTeX&gt;&#10;  &lt;preamble&gt;\documentclass{jarticle}&#10;\usepackage{amsmath}&#10;\pagestyle{empty}&lt;/preamble&gt;&#10;  &lt;body&gt;\begin{align*} &#10;N_B = N&#10;\end{align*}&lt;/body&gt;&#10;  &lt;fcolor&gt;FF000000&lt;/fcolor&gt;&#10;  &lt;bcolor&gt;FFFFFFFF&lt;/bcolor&gt;&#10;  &lt;transparent&gt;True&lt;/transparent&gt;&#10;  &lt;resolution&gt;1800&lt;/resolution&gt;&#10;  &lt;imageh&gt;208&lt;/imageh&gt;&#10;  &lt;imagew&gt;912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42" y="1412776"/>
            <a:ext cx="1182331" cy="269654"/>
          </a:xfrm>
          <a:prstGeom prst="rect">
            <a:avLst/>
          </a:prstGeom>
        </p:spPr>
      </p:pic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N_B = \frac13 N&#10;\end{align*}&lt;/body&gt;&#10;  &lt;fcolor&gt;FF000000&lt;/fcolor&gt;&#10;  &lt;bcolor&gt;FFFFFFFF&lt;/bcolor&gt;&#10;  &lt;transparent&gt;True&lt;/transparent&gt;&#10;  &lt;resolution&gt;1800&lt;/resolution&gt;&#10;  &lt;imageh&gt;509&lt;/imageh&gt;&#10;  &lt;imagew&gt;109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98" y="1189851"/>
            <a:ext cx="1422168" cy="6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98425" y="110044"/>
            <a:ext cx="4610558" cy="5847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Baryon Number 4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/2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 </a:t>
            </a:r>
            <a:endParaRPr lang="en-US" altLang="ja-JP" dirty="0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23849" y="857250"/>
            <a:ext cx="66244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Ratios between higher order moments (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</a:rPr>
              <a:t>cumulants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2" y="1338862"/>
            <a:ext cx="5208571" cy="367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179388" y="1052513"/>
            <a:ext cx="144462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792160" y="188640"/>
            <a:ext cx="28873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Ejiri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Karsch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Redlich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’05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917781" y="1484784"/>
            <a:ext cx="2127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RBC-Bielefeld ’09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5479976" y="3234432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Hadrons:1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7324651" y="3213795"/>
            <a:ext cx="163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Quarks:1/3</a:t>
            </a:r>
            <a:r>
              <a:rPr lang="en-US" altLang="ja-JP" sz="2400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2482" name="AutoShape 18"/>
          <p:cNvSpPr>
            <a:spLocks noChangeArrowheads="1"/>
          </p:cNvSpPr>
          <p:nvPr/>
        </p:nvSpPr>
        <p:spPr bwMode="auto">
          <a:xfrm>
            <a:off x="6973813" y="3358257"/>
            <a:ext cx="358775" cy="215900"/>
          </a:xfrm>
          <a:prstGeom prst="leftRightArrow">
            <a:avLst>
              <a:gd name="adj1" fmla="val 50000"/>
              <a:gd name="adj2" fmla="val 33235"/>
            </a:avLst>
          </a:prstGeom>
          <a:solidFill>
            <a:srgbClr val="666699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83" name="AutoShape 19"/>
          <p:cNvSpPr>
            <a:spLocks noChangeArrowheads="1"/>
          </p:cNvSpPr>
          <p:nvPr/>
        </p:nvSpPr>
        <p:spPr bwMode="auto">
          <a:xfrm>
            <a:off x="5364088" y="3213795"/>
            <a:ext cx="3600450" cy="50323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5292080" y="1814265"/>
            <a:ext cx="38164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4th/2nd at </a:t>
            </a: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=0 reflects the charge of quasi-particles.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For,</a:t>
            </a: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kappa \sigma^2 \sim Q^2&#10;\end{align*}&lt;/body&gt;&#10;  &lt;fcolor&gt;FF000000&lt;/fcolor&gt;&#10;  &lt;bcolor&gt;FFFFFFFF&lt;/bcolor&gt;&#10;  &lt;transparent&gt;True&lt;/transparent&gt;&#10;  &lt;resolution&gt;1800&lt;/resolution&gt;&#10;  &lt;imageh&gt;267&lt;/imageh&gt;&#10;  &lt;imagew&gt;1010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25119"/>
            <a:ext cx="1252289" cy="331051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1166728" y="4576563"/>
            <a:ext cx="7797760" cy="2092797"/>
            <a:chOff x="1166728" y="4576563"/>
            <a:chExt cx="7797760" cy="2092797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1272274" y="5521209"/>
              <a:ext cx="2861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/>
                <a:t>実験</a:t>
              </a:r>
              <a:r>
                <a:rPr lang="ja-JP" altLang="en-US" sz="2400" dirty="0" smtClean="0"/>
                <a:t>結果：　</a:t>
              </a:r>
              <a:r>
                <a:rPr lang="en-US" altLang="ja-JP" sz="2400" dirty="0" smtClean="0"/>
                <a:t>c4/c2~1</a:t>
              </a: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1166728" y="5437718"/>
              <a:ext cx="3477280" cy="101561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2915816" y="6027623"/>
              <a:ext cx="165981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solidFill>
                    <a:schemeClr val="accent2"/>
                  </a:solidFill>
                </a:rPr>
                <a:t>STAR ’10,’11</a:t>
              </a:r>
              <a:endParaRPr lang="en-US" altLang="ja-JP" sz="2000" dirty="0">
                <a:solidFill>
                  <a:schemeClr val="accent2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56"/>
            <a:stretch/>
          </p:blipFill>
          <p:spPr bwMode="auto">
            <a:xfrm>
              <a:off x="5551984" y="4576563"/>
              <a:ext cx="3412504" cy="2092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 \ll m,&#10;\end{align*}&lt;/body&gt;&#10;  &lt;fcolor&gt;FF000000&lt;/fcolor&gt;&#10;  &lt;bcolor&gt;FFFFFFFF&lt;/bcolor&gt;&#10;  &lt;transparent&gt;True&lt;/transparent&gt;&#10;  &lt;resolution&gt;1800&lt;/resolution&gt;&#10;  &lt;imageh&gt;217&lt;/imageh&gt;&#10;  &lt;imagew&gt;83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18" y="2691519"/>
            <a:ext cx="1013480" cy="2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8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84299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ja-JP" altLang="en-US" dirty="0" smtClean="0"/>
              <a:t>保存電荷の高次ゆらぎ </a:t>
            </a:r>
            <a:r>
              <a:rPr lang="en-US" altLang="ja-JP" dirty="0" smtClean="0"/>
              <a:t>1</a:t>
            </a:r>
            <a:r>
              <a:rPr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8946" y="124177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有限温度の期待値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hat O \rangle = \sum_n e^{-\beta(E_n-\mu N_n)} \langle n | \hat O | n \rangle&#10;\end{align*}&lt;/body&gt;&#10;  &lt;fcolor&gt;FF000000&lt;/fcolor&gt;&#10;  &lt;bcolor&gt;FFFFFFFF&lt;/bcolor&gt;&#10;  &lt;transparent&gt;True&lt;/transparent&gt;&#10;  &lt;resolution&gt;1800&lt;/resolution&gt;&#10;  &lt;imageh&gt;524&lt;/imageh&gt;&#10;  &lt;imagew&gt;3282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58" y="1263495"/>
            <a:ext cx="4543094" cy="725345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251520" y="908720"/>
            <a:ext cx="7920880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09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84299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ja-JP" altLang="en-US" dirty="0" smtClean="0"/>
              <a:t>保存電荷の高次ゆらぎ </a:t>
            </a:r>
            <a:r>
              <a:rPr lang="en-US" altLang="ja-JP" dirty="0" smtClean="0"/>
              <a:t>1</a:t>
            </a:r>
            <a:r>
              <a:rPr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8946" y="124177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有限温度の期待値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hat O \rangle = \sum_n e^{-\beta(E_n-\mu N_n)} \langle n | \hat O | n \rangle&#10;\end{align*}&lt;/body&gt;&#10;  &lt;fcolor&gt;FF000000&lt;/fcolor&gt;&#10;  &lt;bcolor&gt;FFFFFFFF&lt;/bcolor&gt;&#10;  &lt;transparent&gt;True&lt;/transparent&gt;&#10;  &lt;resolution&gt;1800&lt;/resolution&gt;&#10;  &lt;imageh&gt;524&lt;/imageh&gt;&#10;  &lt;imagew&gt;3282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58" y="1263495"/>
            <a:ext cx="4543094" cy="72534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{\partial Z}{\partial \mu}= \beta \sum_n \langle n |&#10;N e^{-\beta(H-\mu N)} | n \rangle = \langle N \rangle/T&#10;\end{align*}&lt;/body&gt;&#10;  &lt;fcolor&gt;FF000000&lt;/fcolor&gt;&#10;  &lt;bcolor&gt;FFFFFFFF&lt;/bcolor&gt;&#10;  &lt;transparent&gt;True&lt;/transparent&gt;&#10;  &lt;resolution&gt;1800&lt;/resolution&gt;&#10;  &lt;imageh&gt;634&lt;/imageh&gt;&#10;  &lt;imagew&gt;4355&lt;/imagew&gt;&#10;  &lt;scale&gt;50&lt;/scale&gt;&#10;  &lt;cursor&gt;1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756" y="3316071"/>
            <a:ext cx="5984620" cy="87124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frac{\partial^2 \ln Z}{\partial \mu^2}= \langle \delta N^2 \rangle /T^2&#10;\end{align*}&lt;/body&gt;&#10;  &lt;fcolor&gt;FF000000&lt;/fcolor&gt;&#10;  &lt;bcolor&gt;FFFFFFFF&lt;/bcolor&gt;&#10;  &lt;transparent&gt;True&lt;/transparent&gt;&#10;  &lt;resolution&gt;1800&lt;/resolution&gt;&#10;  &lt;imageh&gt;600&lt;/imageh&gt;&#10;  &lt;imagew&gt;2144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51" y="4339713"/>
            <a:ext cx="2946275" cy="824519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251520" y="908720"/>
            <a:ext cx="7920880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>
            <a:off x="899592" y="3429000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Z= \sum_n \langle n |&#10;e^{-\beta(H-\mu N)} | n \rangle&#10;\end{align*}&lt;/body&gt;&#10;  &lt;fcolor&gt;FF000000&lt;/fcolor&gt;&#10;  &lt;bcolor&gt;FFFFFFFF&lt;/bcolor&gt;&#10;  &lt;transparent&gt;True&lt;/transparent&gt;&#10;  &lt;resolution&gt;1800&lt;/resolution&gt;&#10;  &lt;imageh&gt;524&lt;/imageh&gt;&#10;  &lt;imagew&gt;2661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3656733" cy="720080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\partial^3 \ln Z}{\partial \mu^3} = \langle \delta N^3 \rangle /T^3&#10;\end{align*}&lt;/body&gt;&#10;  &lt;fcolor&gt;FF000000&lt;/fcolor&gt;&#10;  &lt;bcolor&gt;FFFFFFFF&lt;/bcolor&gt;&#10;  &lt;transparent&gt;True&lt;/transparent&gt;&#10;  &lt;resolution&gt;1800&lt;/resolution&gt;&#10;  &lt;imageh&gt;600&lt;/imageh&gt;&#10;  &lt;imagew&gt;2146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16" y="5317374"/>
            <a:ext cx="2949023" cy="824519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=\frac1{T^2} \frac{\partial  \langle \delta N^2 \rangle }{ \partial \mu}&#10;\end{align*}&lt;/body&gt;&#10;  &lt;fcolor&gt;FF000000&lt;/fcolor&gt;&#10;  &lt;bcolor&gt;FFFFFFFF&lt;/bcolor&gt;&#10;  &lt;transparent&gt;True&lt;/transparent&gt;&#10;  &lt;resolution&gt;1800&lt;/resolution&gt;&#10;  &lt;imageh&gt;600&lt;/imageh&gt;&#10;  &lt;imagew&gt;143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54" y="5317374"/>
            <a:ext cx="1965099" cy="824519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3451427" y="5164232"/>
            <a:ext cx="3640853" cy="1073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4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84299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ja-JP" altLang="en-US" dirty="0" smtClean="0"/>
              <a:t>保存電荷の高次ゆらぎ </a:t>
            </a:r>
            <a:r>
              <a:rPr lang="en-US" altLang="ja-JP" dirty="0" smtClean="0"/>
              <a:t>2</a:t>
            </a:r>
            <a:r>
              <a:rPr lang="ja-JP" altLang="en-US" dirty="0" smtClean="0"/>
              <a:t>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 &#10;= T \frac{\partial  \langle \delta N^2 \rangle }{ \partial \mu}&#10;\end{align*}&lt;/body&gt;&#10;  &lt;fcolor&gt;FF000000&lt;/fcolor&gt;&#10;  &lt;bcolor&gt;FFFFFFFF&lt;/bcolor&gt;&#10;  &lt;transparent&gt;True&lt;/transparent&gt;&#10;  &lt;resolution&gt;1800&lt;/resolution&gt;&#10;  &lt;imageh&gt;600&lt;/imageh&gt;&#10;  &lt;imagew&gt;1965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2700294" cy="824519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>
            <a:off x="3851920" y="1921136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4283400" y="764704"/>
            <a:ext cx="3889000" cy="1056090"/>
          </a:xfrm>
          <a:custGeom>
            <a:avLst/>
            <a:gdLst>
              <a:gd name="connsiteX0" fmla="*/ 0 w 3541690"/>
              <a:gd name="connsiteY0" fmla="*/ 1017453 h 1056090"/>
              <a:gd name="connsiteX1" fmla="*/ 1249250 w 3541690"/>
              <a:gd name="connsiteY1" fmla="*/ 798512 h 1056090"/>
              <a:gd name="connsiteX2" fmla="*/ 1777284 w 3541690"/>
              <a:gd name="connsiteY2" fmla="*/ 22 h 1056090"/>
              <a:gd name="connsiteX3" fmla="*/ 2163650 w 3541690"/>
              <a:gd name="connsiteY3" fmla="*/ 772754 h 1056090"/>
              <a:gd name="connsiteX4" fmla="*/ 3541690 w 3541690"/>
              <a:gd name="connsiteY4" fmla="*/ 1056090 h 105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690" h="1056090">
                <a:moveTo>
                  <a:pt x="0" y="1017453"/>
                </a:moveTo>
                <a:cubicBezTo>
                  <a:pt x="476518" y="992768"/>
                  <a:pt x="953036" y="968084"/>
                  <a:pt x="1249250" y="798512"/>
                </a:cubicBezTo>
                <a:cubicBezTo>
                  <a:pt x="1545464" y="628940"/>
                  <a:pt x="1624884" y="4315"/>
                  <a:pt x="1777284" y="22"/>
                </a:cubicBezTo>
                <a:cubicBezTo>
                  <a:pt x="1929684" y="-4271"/>
                  <a:pt x="1869582" y="596743"/>
                  <a:pt x="2163650" y="772754"/>
                </a:cubicBezTo>
                <a:cubicBezTo>
                  <a:pt x="2457718" y="948765"/>
                  <a:pt x="2999704" y="1002427"/>
                  <a:pt x="3541690" y="105609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4211392" y="1059010"/>
            <a:ext cx="3837904" cy="1591334"/>
          </a:xfrm>
          <a:custGeom>
            <a:avLst/>
            <a:gdLst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69712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18197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7904" h="1591334">
                <a:moveTo>
                  <a:pt x="0" y="767442"/>
                </a:moveTo>
                <a:cubicBezTo>
                  <a:pt x="407831" y="784613"/>
                  <a:pt x="815662" y="801785"/>
                  <a:pt x="1094704" y="677289"/>
                </a:cubicBezTo>
                <a:cubicBezTo>
                  <a:pt x="1373746" y="552793"/>
                  <a:pt x="1470338" y="-125494"/>
                  <a:pt x="1674253" y="20467"/>
                </a:cubicBezTo>
                <a:cubicBezTo>
                  <a:pt x="1878168" y="166428"/>
                  <a:pt x="2082084" y="1370602"/>
                  <a:pt x="2318197" y="1553053"/>
                </a:cubicBezTo>
                <a:cubicBezTo>
                  <a:pt x="2554310" y="1735504"/>
                  <a:pt x="2837645" y="1211762"/>
                  <a:pt x="3090929" y="1115171"/>
                </a:cubicBezTo>
                <a:cubicBezTo>
                  <a:pt x="3344213" y="1018580"/>
                  <a:pt x="3586766" y="996042"/>
                  <a:pt x="3837904" y="97350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4&lt;/imageh&gt;&#10;  &lt;imagew&gt;13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854677"/>
            <a:ext cx="251520" cy="305551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411760" y="1052736"/>
            <a:ext cx="900094" cy="384029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39552" y="1272980"/>
            <a:ext cx="900094" cy="384029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6228184" y="548680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11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500562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Freeform 50"/>
          <p:cNvSpPr>
            <a:spLocks/>
          </p:cNvSpPr>
          <p:nvPr/>
        </p:nvSpPr>
        <p:spPr bwMode="auto">
          <a:xfrm>
            <a:off x="5972745" y="3980309"/>
            <a:ext cx="2894012" cy="2376488"/>
          </a:xfrm>
          <a:custGeom>
            <a:avLst/>
            <a:gdLst>
              <a:gd name="T0" fmla="*/ 1761 w 1761"/>
              <a:gd name="T1" fmla="*/ 1452 h 1452"/>
              <a:gd name="T2" fmla="*/ 1725 w 1761"/>
              <a:gd name="T3" fmla="*/ 1257 h 1452"/>
              <a:gd name="T4" fmla="*/ 1632 w 1761"/>
              <a:gd name="T5" fmla="*/ 1044 h 1452"/>
              <a:gd name="T6" fmla="*/ 1479 w 1761"/>
              <a:gd name="T7" fmla="*/ 801 h 1452"/>
              <a:gd name="T8" fmla="*/ 1179 w 1761"/>
              <a:gd name="T9" fmla="*/ 480 h 1452"/>
              <a:gd name="T10" fmla="*/ 807 w 1761"/>
              <a:gd name="T11" fmla="*/ 228 h 1452"/>
              <a:gd name="T12" fmla="*/ 399 w 1761"/>
              <a:gd name="T13" fmla="*/ 66 h 1452"/>
              <a:gd name="T14" fmla="*/ 93 w 1761"/>
              <a:gd name="T15" fmla="*/ 6 h 1452"/>
              <a:gd name="T16" fmla="*/ 6 w 1761"/>
              <a:gd name="T17" fmla="*/ 27 h 1452"/>
              <a:gd name="T18" fmla="*/ 57 w 1761"/>
              <a:gd name="T19" fmla="*/ 84 h 1452"/>
              <a:gd name="T20" fmla="*/ 263 w 1761"/>
              <a:gd name="T21" fmla="*/ 212 h 1452"/>
              <a:gd name="T22" fmla="*/ 618 w 1761"/>
              <a:gd name="T23" fmla="*/ 438 h 1452"/>
              <a:gd name="T24" fmla="*/ 1080 w 1761"/>
              <a:gd name="T25" fmla="*/ 801 h 1452"/>
              <a:gd name="T26" fmla="*/ 1341 w 1761"/>
              <a:gd name="T27" fmla="*/ 1050 h 1452"/>
              <a:gd name="T28" fmla="*/ 1509 w 1761"/>
              <a:gd name="T29" fmla="*/ 1287 h 1452"/>
              <a:gd name="T30" fmla="*/ 1551 w 1761"/>
              <a:gd name="T31" fmla="*/ 145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1" h="1452">
                <a:moveTo>
                  <a:pt x="1761" y="1452"/>
                </a:moveTo>
                <a:cubicBezTo>
                  <a:pt x="1755" y="1420"/>
                  <a:pt x="1746" y="1325"/>
                  <a:pt x="1725" y="1257"/>
                </a:cubicBezTo>
                <a:cubicBezTo>
                  <a:pt x="1704" y="1189"/>
                  <a:pt x="1673" y="1120"/>
                  <a:pt x="1632" y="1044"/>
                </a:cubicBezTo>
                <a:cubicBezTo>
                  <a:pt x="1591" y="968"/>
                  <a:pt x="1554" y="895"/>
                  <a:pt x="1479" y="801"/>
                </a:cubicBezTo>
                <a:cubicBezTo>
                  <a:pt x="1404" y="707"/>
                  <a:pt x="1291" y="575"/>
                  <a:pt x="1179" y="480"/>
                </a:cubicBezTo>
                <a:cubicBezTo>
                  <a:pt x="1067" y="385"/>
                  <a:pt x="937" y="297"/>
                  <a:pt x="807" y="228"/>
                </a:cubicBezTo>
                <a:cubicBezTo>
                  <a:pt x="677" y="159"/>
                  <a:pt x="518" y="103"/>
                  <a:pt x="399" y="66"/>
                </a:cubicBezTo>
                <a:cubicBezTo>
                  <a:pt x="280" y="29"/>
                  <a:pt x="158" y="12"/>
                  <a:pt x="93" y="6"/>
                </a:cubicBezTo>
                <a:cubicBezTo>
                  <a:pt x="28" y="0"/>
                  <a:pt x="12" y="14"/>
                  <a:pt x="6" y="27"/>
                </a:cubicBezTo>
                <a:cubicBezTo>
                  <a:pt x="0" y="40"/>
                  <a:pt x="14" y="53"/>
                  <a:pt x="57" y="84"/>
                </a:cubicBezTo>
                <a:cubicBezTo>
                  <a:pt x="100" y="115"/>
                  <a:pt x="170" y="153"/>
                  <a:pt x="263" y="212"/>
                </a:cubicBezTo>
                <a:cubicBezTo>
                  <a:pt x="356" y="271"/>
                  <a:pt x="482" y="340"/>
                  <a:pt x="618" y="438"/>
                </a:cubicBezTo>
                <a:cubicBezTo>
                  <a:pt x="754" y="536"/>
                  <a:pt x="960" y="699"/>
                  <a:pt x="1080" y="801"/>
                </a:cubicBezTo>
                <a:cubicBezTo>
                  <a:pt x="1200" y="903"/>
                  <a:pt x="1270" y="969"/>
                  <a:pt x="1341" y="1050"/>
                </a:cubicBezTo>
                <a:cubicBezTo>
                  <a:pt x="1412" y="1131"/>
                  <a:pt x="1474" y="1220"/>
                  <a:pt x="1509" y="1287"/>
                </a:cubicBezTo>
                <a:cubicBezTo>
                  <a:pt x="1544" y="1354"/>
                  <a:pt x="1542" y="1418"/>
                  <a:pt x="1551" y="1452"/>
                </a:cubicBezTo>
              </a:path>
            </a:pathLst>
          </a:custGeom>
          <a:solidFill>
            <a:srgbClr val="008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" name="Freeform 54"/>
          <p:cNvSpPr>
            <a:spLocks/>
          </p:cNvSpPr>
          <p:nvPr/>
        </p:nvSpPr>
        <p:spPr bwMode="auto">
          <a:xfrm>
            <a:off x="7922195" y="5399534"/>
            <a:ext cx="479425" cy="596900"/>
          </a:xfrm>
          <a:custGeom>
            <a:avLst/>
            <a:gdLst>
              <a:gd name="T0" fmla="*/ 302 w 302"/>
              <a:gd name="T1" fmla="*/ 376 h 376"/>
              <a:gd name="T2" fmla="*/ 254 w 302"/>
              <a:gd name="T3" fmla="*/ 259 h 376"/>
              <a:gd name="T4" fmla="*/ 182 w 302"/>
              <a:gd name="T5" fmla="*/ 163 h 376"/>
              <a:gd name="T6" fmla="*/ 80 w 302"/>
              <a:gd name="T7" fmla="*/ 49 h 376"/>
              <a:gd name="T8" fmla="*/ 8 w 302"/>
              <a:gd name="T9" fmla="*/ 1 h 376"/>
              <a:gd name="T10" fmla="*/ 32 w 302"/>
              <a:gd name="T11" fmla="*/ 55 h 376"/>
              <a:gd name="T12" fmla="*/ 102 w 302"/>
              <a:gd name="T13" fmla="*/ 135 h 376"/>
              <a:gd name="T14" fmla="*/ 202 w 302"/>
              <a:gd name="T15" fmla="*/ 243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" h="376">
                <a:moveTo>
                  <a:pt x="302" y="376"/>
                </a:moveTo>
                <a:cubicBezTo>
                  <a:pt x="294" y="357"/>
                  <a:pt x="274" y="295"/>
                  <a:pt x="254" y="259"/>
                </a:cubicBezTo>
                <a:cubicBezTo>
                  <a:pt x="234" y="223"/>
                  <a:pt x="211" y="198"/>
                  <a:pt x="182" y="163"/>
                </a:cubicBezTo>
                <a:cubicBezTo>
                  <a:pt x="153" y="128"/>
                  <a:pt x="109" y="76"/>
                  <a:pt x="80" y="49"/>
                </a:cubicBezTo>
                <a:cubicBezTo>
                  <a:pt x="51" y="22"/>
                  <a:pt x="16" y="0"/>
                  <a:pt x="8" y="1"/>
                </a:cubicBezTo>
                <a:cubicBezTo>
                  <a:pt x="0" y="2"/>
                  <a:pt x="16" y="33"/>
                  <a:pt x="32" y="55"/>
                </a:cubicBezTo>
                <a:cubicBezTo>
                  <a:pt x="48" y="77"/>
                  <a:pt x="74" y="104"/>
                  <a:pt x="102" y="135"/>
                </a:cubicBezTo>
                <a:cubicBezTo>
                  <a:pt x="130" y="166"/>
                  <a:pt x="181" y="221"/>
                  <a:pt x="202" y="243"/>
                </a:cubicBezTo>
              </a:path>
            </a:pathLst>
          </a:custGeom>
          <a:solidFill>
            <a:srgbClr val="0000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84299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ja-JP" altLang="en-US" dirty="0" smtClean="0"/>
              <a:t>保存電荷の高次ゆらぎ </a:t>
            </a:r>
            <a:r>
              <a:rPr lang="en-US" altLang="ja-JP" dirty="0" smtClean="0"/>
              <a:t>2</a:t>
            </a:r>
            <a:r>
              <a:rPr lang="ja-JP" altLang="en-US" dirty="0" smtClean="0"/>
              <a:t>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 &#10;= T \frac{\partial  \langle \delta N^2 \rangle }{ \partial \mu}&#10;\end{align*}&lt;/body&gt;&#10;  &lt;fcolor&gt;FF000000&lt;/fcolor&gt;&#10;  &lt;bcolor&gt;FFFFFFFF&lt;/bcolor&gt;&#10;  &lt;transparent&gt;True&lt;/transparent&gt;&#10;  &lt;resolution&gt;1800&lt;/resolution&gt;&#10;  &lt;imageh&gt;600&lt;/imageh&gt;&#10;  &lt;imagew&gt;1965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2700294" cy="824519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251520" y="3717032"/>
            <a:ext cx="385683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右矢印 13"/>
          <p:cNvSpPr/>
          <p:nvPr/>
        </p:nvSpPr>
        <p:spPr>
          <a:xfrm>
            <a:off x="3923928" y="4005064"/>
            <a:ext cx="648072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411760" y="1052736"/>
            <a:ext cx="900094" cy="384029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39552" y="1272980"/>
            <a:ext cx="900094" cy="384029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2751311"/>
            <a:ext cx="4602542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QCD</a:t>
            </a:r>
            <a:r>
              <a:rPr kumimoji="1" lang="ja-JP" altLang="en-US" sz="2400" dirty="0" smtClean="0"/>
              <a:t>相図上でのバリオン数ゆらぎ</a:t>
            </a:r>
            <a:endParaRPr kumimoji="1" lang="ja-JP" altLang="en-US" sz="2400" dirty="0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87824"/>
            <a:ext cx="933964" cy="417240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3 \rangle &amp;lt;0&#10;\end{align*}&lt;/body&gt;&#10;  &lt;fcolor&gt;FF000000&lt;/fcolor&gt;&#10;  &lt;bcolor&gt;FFFFFFFF&lt;/bcolor&gt;&#10;  &lt;transparent&gt;True&lt;/transparent&gt;&#10;  &lt;resolution&gt;1800&lt;/resolution&gt;&#10;  &lt;imageh&gt;281&lt;/imageh&gt;&#10;  &lt;imagew&gt;11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37" y="3711173"/>
            <a:ext cx="1639263" cy="41724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300192" y="16135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MK, 2009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 rot="1740668">
            <a:off x="7475427" y="4233524"/>
            <a:ext cx="320065" cy="56263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3851920" y="1921136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フリーフォーム 21"/>
          <p:cNvSpPr/>
          <p:nvPr/>
        </p:nvSpPr>
        <p:spPr>
          <a:xfrm>
            <a:off x="4283400" y="764704"/>
            <a:ext cx="3889000" cy="1056090"/>
          </a:xfrm>
          <a:custGeom>
            <a:avLst/>
            <a:gdLst>
              <a:gd name="connsiteX0" fmla="*/ 0 w 3541690"/>
              <a:gd name="connsiteY0" fmla="*/ 1017453 h 1056090"/>
              <a:gd name="connsiteX1" fmla="*/ 1249250 w 3541690"/>
              <a:gd name="connsiteY1" fmla="*/ 798512 h 1056090"/>
              <a:gd name="connsiteX2" fmla="*/ 1777284 w 3541690"/>
              <a:gd name="connsiteY2" fmla="*/ 22 h 1056090"/>
              <a:gd name="connsiteX3" fmla="*/ 2163650 w 3541690"/>
              <a:gd name="connsiteY3" fmla="*/ 772754 h 1056090"/>
              <a:gd name="connsiteX4" fmla="*/ 3541690 w 3541690"/>
              <a:gd name="connsiteY4" fmla="*/ 1056090 h 105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690" h="1056090">
                <a:moveTo>
                  <a:pt x="0" y="1017453"/>
                </a:moveTo>
                <a:cubicBezTo>
                  <a:pt x="476518" y="992768"/>
                  <a:pt x="953036" y="968084"/>
                  <a:pt x="1249250" y="798512"/>
                </a:cubicBezTo>
                <a:cubicBezTo>
                  <a:pt x="1545464" y="628940"/>
                  <a:pt x="1624884" y="4315"/>
                  <a:pt x="1777284" y="22"/>
                </a:cubicBezTo>
                <a:cubicBezTo>
                  <a:pt x="1929684" y="-4271"/>
                  <a:pt x="1869582" y="596743"/>
                  <a:pt x="2163650" y="772754"/>
                </a:cubicBezTo>
                <a:cubicBezTo>
                  <a:pt x="2457718" y="948765"/>
                  <a:pt x="2999704" y="1002427"/>
                  <a:pt x="3541690" y="105609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4211392" y="1059010"/>
            <a:ext cx="3837904" cy="1591334"/>
          </a:xfrm>
          <a:custGeom>
            <a:avLst/>
            <a:gdLst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69712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18197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7904" h="1591334">
                <a:moveTo>
                  <a:pt x="0" y="767442"/>
                </a:moveTo>
                <a:cubicBezTo>
                  <a:pt x="407831" y="784613"/>
                  <a:pt x="815662" y="801785"/>
                  <a:pt x="1094704" y="677289"/>
                </a:cubicBezTo>
                <a:cubicBezTo>
                  <a:pt x="1373746" y="552793"/>
                  <a:pt x="1470338" y="-125494"/>
                  <a:pt x="1674253" y="20467"/>
                </a:cubicBezTo>
                <a:cubicBezTo>
                  <a:pt x="1878168" y="166428"/>
                  <a:pt x="2082084" y="1370602"/>
                  <a:pt x="2318197" y="1553053"/>
                </a:cubicBezTo>
                <a:cubicBezTo>
                  <a:pt x="2554310" y="1735504"/>
                  <a:pt x="2837645" y="1211762"/>
                  <a:pt x="3090929" y="1115171"/>
                </a:cubicBezTo>
                <a:cubicBezTo>
                  <a:pt x="3344213" y="1018580"/>
                  <a:pt x="3586766" y="996042"/>
                  <a:pt x="3837904" y="97350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4&lt;/imageh&gt;&#10;  &lt;imagew&gt;13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854677"/>
            <a:ext cx="251520" cy="305551"/>
          </a:xfrm>
          <a:prstGeom prst="rect">
            <a:avLst/>
          </a:prstGeom>
        </p:spPr>
      </p:pic>
      <p:cxnSp>
        <p:nvCxnSpPr>
          <p:cNvPr id="29" name="直線コネクタ 28"/>
          <p:cNvCxnSpPr/>
          <p:nvPr/>
        </p:nvCxnSpPr>
        <p:spPr>
          <a:xfrm>
            <a:off x="6228184" y="548680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63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1824538" cy="584775"/>
          </a:xfrm>
        </p:spPr>
        <p:txBody>
          <a:bodyPr/>
          <a:lstStyle/>
          <a:p>
            <a:r>
              <a:rPr lang="ja-JP" altLang="en-US" dirty="0"/>
              <a:t> </a:t>
            </a:r>
            <a:r>
              <a:rPr lang="en-US" altLang="ja-JP" dirty="0" smtClean="0"/>
              <a:t>Outline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556792"/>
            <a:ext cx="83952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kumimoji="1" lang="ja-JP" altLang="en-US" sz="3200" dirty="0" smtClean="0"/>
              <a:t>ゆらぎを用いた</a:t>
            </a:r>
            <a:r>
              <a:rPr kumimoji="1" lang="en-US" altLang="ja-JP" sz="3200" dirty="0" smtClean="0"/>
              <a:t>QCD</a:t>
            </a:r>
            <a:r>
              <a:rPr kumimoji="1" lang="ja-JP" altLang="en-US" sz="3200" dirty="0" smtClean="0"/>
              <a:t>相構造の探索</a:t>
            </a:r>
            <a:endParaRPr kumimoji="1" lang="en-US" altLang="ja-JP" sz="3200" dirty="0" smtClean="0"/>
          </a:p>
          <a:p>
            <a:pPr marL="514350" indent="-514350">
              <a:buAutoNum type="arabicPeriod"/>
            </a:pPr>
            <a:endParaRPr kumimoji="1" lang="en-US" altLang="ja-JP" sz="3200" dirty="0" smtClean="0"/>
          </a:p>
          <a:p>
            <a:pPr marL="514350" indent="-514350">
              <a:buAutoNum type="arabicPeriod"/>
            </a:pPr>
            <a:endParaRPr lang="en-US" altLang="ja-JP" sz="3200" dirty="0"/>
          </a:p>
          <a:p>
            <a:pPr marL="514350" indent="-514350">
              <a:buAutoNum type="arabicPeriod"/>
            </a:pPr>
            <a:r>
              <a:rPr kumimoji="1" lang="ja-JP" altLang="en-US" sz="3200" dirty="0" smtClean="0"/>
              <a:t>バリオンおよび陽子数ゆらぎの関係について</a:t>
            </a:r>
            <a:endParaRPr kumimoji="1" lang="ja-JP" alt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32647"/>
          <a:stretch/>
        </p:blipFill>
        <p:spPr bwMode="auto">
          <a:xfrm>
            <a:off x="2868607" y="4653137"/>
            <a:ext cx="6239897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643272" y="3789040"/>
            <a:ext cx="4440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MK, </a:t>
            </a:r>
            <a:r>
              <a:rPr kumimoji="1" lang="en-US" altLang="ja-JP" sz="2400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, arXiv:1107.2755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3641162" y="5254958"/>
            <a:ext cx="51548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987824" y="5550603"/>
            <a:ext cx="3672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4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5147" r="6668" b="11482"/>
          <a:stretch>
            <a:fillRect/>
          </a:stretch>
        </p:blipFill>
        <p:spPr bwMode="auto">
          <a:xfrm>
            <a:off x="0" y="989013"/>
            <a:ext cx="91440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66725" y="4221163"/>
            <a:ext cx="8137525" cy="1584325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6723063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/>
              <a:t> Impact of Negative Third Moments  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539750" y="4292600"/>
            <a:ext cx="7991475" cy="14398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77875" y="4340225"/>
            <a:ext cx="726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Once negative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altLang="ja-JP" sz="2400" baseline="-25000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(BBB) is established, it is evidences that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81088" y="4797425"/>
            <a:ext cx="7310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(1) </a:t>
            </a:r>
            <a:r>
              <a:rPr lang="en-US" altLang="ja-JP" sz="2400" i="1" smtClean="0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altLang="ja-JP" sz="2400" baseline="-25000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has a peak structure in the QCD phase diagram.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(2) Hot matter beyond the peak is created in the collisions.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649288" y="4484688"/>
            <a:ext cx="144462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4" name="AutoShape 26"/>
          <p:cNvSpPr>
            <a:spLocks/>
          </p:cNvSpPr>
          <p:nvPr/>
        </p:nvSpPr>
        <p:spPr bwMode="auto">
          <a:xfrm>
            <a:off x="898525" y="4868863"/>
            <a:ext cx="215900" cy="720725"/>
          </a:xfrm>
          <a:prstGeom prst="leftBrace">
            <a:avLst>
              <a:gd name="adj1" fmla="val 27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7442" name="Group 34"/>
          <p:cNvGrpSpPr>
            <a:grpSpLocks/>
          </p:cNvGrpSpPr>
          <p:nvPr/>
        </p:nvGrpSpPr>
        <p:grpSpPr bwMode="auto">
          <a:xfrm>
            <a:off x="644525" y="5949950"/>
            <a:ext cx="6584950" cy="822325"/>
            <a:chOff x="406" y="3748"/>
            <a:chExt cx="4148" cy="518"/>
          </a:xfrm>
        </p:grpSpPr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642" y="3748"/>
              <a:ext cx="39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FontTx/>
                <a:buChar char="•"/>
              </a:pPr>
              <a:r>
                <a:rPr lang="en-US" altLang="ja-JP" sz="2400" b="1" smtClean="0">
                  <a:solidFill>
                    <a:srgbClr val="000000"/>
                  </a:solidFill>
                  <a:latin typeface="Times New Roman" pitchFamily="18" charset="0"/>
                </a:rPr>
                <a:t>No</a:t>
              </a:r>
              <a:r>
                <a:rPr lang="en-US" altLang="ja-JP" sz="2400" smtClean="0">
                  <a:solidFill>
                    <a:srgbClr val="000000"/>
                  </a:solidFill>
                  <a:latin typeface="Times New Roman" pitchFamily="18" charset="0"/>
                </a:rPr>
                <a:t> dependence on any specific models.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FontTx/>
                <a:buChar char="•"/>
              </a:pPr>
              <a:r>
                <a:rPr lang="en-US" altLang="ja-JP" sz="2400" smtClean="0">
                  <a:solidFill>
                    <a:srgbClr val="000000"/>
                  </a:solidFill>
                  <a:latin typeface="Times New Roman" pitchFamily="18" charset="0"/>
                </a:rPr>
                <a:t>Just the sign! </a:t>
              </a:r>
              <a:r>
                <a:rPr lang="en-US" altLang="ja-JP" sz="2400" b="1" smtClean="0">
                  <a:solidFill>
                    <a:srgbClr val="000000"/>
                  </a:solidFill>
                  <a:latin typeface="Times New Roman" pitchFamily="18" charset="0"/>
                </a:rPr>
                <a:t>No</a:t>
              </a:r>
              <a:r>
                <a:rPr lang="en-US" altLang="ja-JP" sz="2400" smtClean="0">
                  <a:solidFill>
                    <a:srgbClr val="000000"/>
                  </a:solidFill>
                  <a:latin typeface="Times New Roman" pitchFamily="18" charset="0"/>
                </a:rPr>
                <a:t> normalization (such as by </a:t>
              </a:r>
              <a:r>
                <a:rPr lang="en-US" altLang="ja-JP" sz="2400" i="1" smtClean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altLang="ja-JP" sz="2400" baseline="-25000" smtClean="0">
                  <a:solidFill>
                    <a:srgbClr val="000000"/>
                  </a:solidFill>
                  <a:latin typeface="Times New Roman" pitchFamily="18" charset="0"/>
                </a:rPr>
                <a:t>ch</a:t>
              </a:r>
              <a:r>
                <a:rPr lang="en-US" altLang="ja-JP" sz="2400" smtClean="0">
                  <a:solidFill>
                    <a:srgbClr val="000000"/>
                  </a:solidFill>
                  <a:latin typeface="Times New Roman" pitchFamily="18" charset="0"/>
                </a:rPr>
                <a:t>).</a:t>
              </a:r>
            </a:p>
          </p:txBody>
        </p:sp>
        <p:sp>
          <p:nvSpPr>
            <p:cNvPr id="17440" name="AutoShape 32"/>
            <p:cNvSpPr>
              <a:spLocks noChangeArrowheads="1"/>
            </p:cNvSpPr>
            <p:nvPr/>
          </p:nvSpPr>
          <p:spPr bwMode="auto">
            <a:xfrm>
              <a:off x="406" y="3883"/>
              <a:ext cx="91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00008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41" name="AutoShape 33"/>
            <p:cNvSpPr>
              <a:spLocks/>
            </p:cNvSpPr>
            <p:nvPr/>
          </p:nvSpPr>
          <p:spPr bwMode="auto">
            <a:xfrm>
              <a:off x="567" y="3838"/>
              <a:ext cx="90" cy="363"/>
            </a:xfrm>
            <a:prstGeom prst="leftBrace">
              <a:avLst>
                <a:gd name="adj1" fmla="val 33611"/>
                <a:gd name="adj2" fmla="val 2589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99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" y="1307397"/>
            <a:ext cx="3973118" cy="371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50429" cy="584775"/>
          </a:xfrm>
        </p:spPr>
        <p:txBody>
          <a:bodyPr/>
          <a:lstStyle/>
          <a:p>
            <a:r>
              <a:rPr kumimoji="1" lang="en-US" altLang="ja-JP" dirty="0" smtClean="0"/>
              <a:t> Proton # Fluctuations @ STAR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908720"/>
            <a:ext cx="1838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STAR, 2010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S\sigma &#10;= \frac{&#10;\langle (\delta N_p^{\rm (net)})^3\rangle}{&#10;\langle (\delta N_p^{\rm (net)})^2 \rangle },&#10;\end{align*}&lt;/body&gt;&#10;  &lt;fcolor&gt;FF000000&lt;/fcolor&gt;&#10;  &lt;bcolor&gt;FFFFFFFF&lt;/bcolor&gt;&#10;  &lt;transparent&gt;True&lt;/transparent&gt;&#10;  &lt;resolution&gt;1800&lt;/resolution&gt;&#10;  &lt;imageh&gt;725&lt;/imageh&gt;&#10;  &lt;imagew&gt;2038&lt;/imagew&gt;&#10;  &lt;scale&gt;50&lt;/scale&gt;&#10;  &lt;cursor&gt;1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" y="5686044"/>
            <a:ext cx="2156884" cy="76729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kappa\sigma^2 &#10;= \frac{&#10;\langle (\delta N_p^{\rm (net)})^4\rangle_c}{&#10;\langle (\delta N_p^{\rm (net)})^2 \rangle }&#10;\end{align*}&lt;/body&gt;&#10;  &lt;fcolor&gt;FF000000&lt;/fcolor&gt;&#10;  &lt;bcolor&gt;FFFFFFFF&lt;/bcolor&gt;&#10;  &lt;transparent&gt;True&lt;/transparent&gt;&#10;  &lt;resolution&gt;1800&lt;/resolution&gt;&#10;  &lt;imageh&gt;725&lt;/imageh&gt;&#10;  &lt;imagew&gt;2148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15" y="5660674"/>
            <a:ext cx="2273301" cy="7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" y="1307397"/>
            <a:ext cx="3973118" cy="371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55" y="1272082"/>
            <a:ext cx="4472678" cy="496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50429" cy="584775"/>
          </a:xfrm>
        </p:spPr>
        <p:txBody>
          <a:bodyPr/>
          <a:lstStyle/>
          <a:p>
            <a:r>
              <a:rPr kumimoji="1" lang="en-US" altLang="ja-JP" dirty="0" smtClean="0"/>
              <a:t> Proton # Fluctuations @ STAR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908720"/>
            <a:ext cx="1838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STAR, 2010</a:t>
            </a:r>
            <a:endParaRPr kumimoji="1" lang="ja-JP" altLang="en-US" sz="2400" dirty="0"/>
          </a:p>
        </p:txBody>
      </p:sp>
      <p:sp>
        <p:nvSpPr>
          <p:cNvPr id="4" name="右矢印 3"/>
          <p:cNvSpPr/>
          <p:nvPr/>
        </p:nvSpPr>
        <p:spPr>
          <a:xfrm>
            <a:off x="4139952" y="1307397"/>
            <a:ext cx="792088" cy="537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0072" y="894510"/>
            <a:ext cx="390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STAR, 2011 (Quark Matter)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S\sigma &#10;= \frac{&#10;\langle (\delta N_p^{\rm (net)})^3\rangle}{&#10;\langle (\delta N_p^{\rm (net)})^2 \rangle },&#10;\end{align*}&lt;/body&gt;&#10;  &lt;fcolor&gt;FF000000&lt;/fcolor&gt;&#10;  &lt;bcolor&gt;FFFFFFFF&lt;/bcolor&gt;&#10;  &lt;transparent&gt;True&lt;/transparent&gt;&#10;  &lt;resolution&gt;1800&lt;/resolution&gt;&#10;  &lt;imageh&gt;725&lt;/imageh&gt;&#10;  &lt;imagew&gt;2038&lt;/imagew&gt;&#10;  &lt;scale&gt;50&lt;/scale&gt;&#10;  &lt;cursor&gt;1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" y="5686044"/>
            <a:ext cx="2156884" cy="76729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kappa\sigma^2 &#10;= \frac{&#10;\langle (\delta N_p^{\rm (net)})^4\rangle_c}{&#10;\langle (\delta N_p^{\rm (net)})^2 \rangle }&#10;\end{align*}&lt;/body&gt;&#10;  &lt;fcolor&gt;FF000000&lt;/fcolor&gt;&#10;  &lt;bcolor&gt;FFFFFFFF&lt;/bcolor&gt;&#10;  &lt;transparent&gt;True&lt;/transparent&gt;&#10;  &lt;resolution&gt;1800&lt;/resolution&gt;&#10;  &lt;imageh&gt;725&lt;/imageh&gt;&#10;  &lt;imagew&gt;2148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15" y="5660674"/>
            <a:ext cx="2273301" cy="767292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7888646" y="645333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87457" y="6165304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low </a:t>
            </a:r>
            <a:r>
              <a:rPr kumimoji="1" lang="en-US" altLang="ja-JP" sz="2000" i="1" dirty="0" smtClean="0">
                <a:latin typeface="Symbol" pitchFamily="18" charset="2"/>
              </a:rPr>
              <a:t>m</a:t>
            </a:r>
            <a:endParaRPr kumimoji="1" lang="ja-JP" altLang="en-US" sz="2000" i="1" dirty="0">
              <a:latin typeface="Symbol" pitchFamily="18" charset="2"/>
            </a:endParaRPr>
          </a:p>
        </p:txBody>
      </p:sp>
      <p:sp>
        <p:nvSpPr>
          <p:cNvPr id="12" name="右矢印 11"/>
          <p:cNvSpPr/>
          <p:nvPr/>
        </p:nvSpPr>
        <p:spPr>
          <a:xfrm flipH="1">
            <a:off x="5364088" y="645333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79537" y="6165304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high </a:t>
            </a:r>
            <a:r>
              <a:rPr kumimoji="1" lang="en-US" altLang="ja-JP" sz="2000" i="1" dirty="0" smtClean="0">
                <a:latin typeface="Symbol" pitchFamily="18" charset="2"/>
              </a:rPr>
              <a:t>m</a:t>
            </a:r>
            <a:endParaRPr kumimoji="1" lang="ja-JP" altLang="en-US" sz="2000" i="1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1526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55" y="1272082"/>
            <a:ext cx="4472678" cy="496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50429" cy="584775"/>
          </a:xfrm>
        </p:spPr>
        <p:txBody>
          <a:bodyPr/>
          <a:lstStyle/>
          <a:p>
            <a:r>
              <a:rPr kumimoji="1" lang="en-US" altLang="ja-JP" dirty="0" smtClean="0"/>
              <a:t> Proton # Fluctuations @ STAR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0072" y="894510"/>
            <a:ext cx="390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STAR, 2011 (Quark Matter)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S\sigma &#10;= \frac{&#10;\langle (\delta N_p^{\rm (net)})^3\rangle}{&#10;\langle (\delta N_p^{\rm (net)})^2 \rangle },&#10;\end{align*}&lt;/body&gt;&#10;  &lt;fcolor&gt;FF000000&lt;/fcolor&gt;&#10;  &lt;bcolor&gt;FFFFFFFF&lt;/bcolor&gt;&#10;  &lt;transparent&gt;True&lt;/transparent&gt;&#10;  &lt;resolution&gt;1800&lt;/resolution&gt;&#10;  &lt;imageh&gt;725&lt;/imageh&gt;&#10;  &lt;imagew&gt;2038&lt;/imagew&gt;&#10;  &lt;scale&gt;50&lt;/scale&gt;&#10;  &lt;cursor&gt;1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" y="5686044"/>
            <a:ext cx="2156884" cy="76729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kappa\sigma^2 &#10;= \frac{&#10;\langle (\delta N_p^{\rm (net)})^4\rangle_c}{&#10;\langle (\delta N_p^{\rm (net)})^2 \rangle }&#10;\end{align*}&lt;/body&gt;&#10;  &lt;fcolor&gt;FF000000&lt;/fcolor&gt;&#10;  &lt;bcolor&gt;FFFFFFFF&lt;/bcolor&gt;&#10;  &lt;transparent&gt;True&lt;/transparent&gt;&#10;  &lt;resolution&gt;1800&lt;/resolution&gt;&#10;  &lt;imageh&gt;725&lt;/imageh&gt;&#10;  &lt;imagew&gt;2148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15" y="5660674"/>
            <a:ext cx="2273301" cy="7672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1406" y="1309167"/>
            <a:ext cx="349005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HRG: </a:t>
            </a:r>
          </a:p>
          <a:p>
            <a:r>
              <a:rPr kumimoji="1" lang="en-US" altLang="ja-JP" sz="2400" dirty="0" smtClean="0"/>
              <a:t>Hadron Resonance Gas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1406" y="2525995"/>
            <a:ext cx="3746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Free gas composed of </a:t>
            </a:r>
          </a:p>
          <a:p>
            <a:r>
              <a:rPr lang="en-US" altLang="ja-JP" sz="2400" dirty="0" smtClean="0"/>
              <a:t>all hadrons &amp; resonances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 rot="5400000">
            <a:off x="1762798" y="212641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=</a:t>
            </a:r>
            <a:endParaRPr kumimoji="1" lang="ja-JP" altLang="en-US" sz="3200" dirty="0"/>
          </a:p>
        </p:txBody>
      </p:sp>
      <p:sp>
        <p:nvSpPr>
          <p:cNvPr id="9" name="下矢印 8"/>
          <p:cNvSpPr/>
          <p:nvPr/>
        </p:nvSpPr>
        <p:spPr>
          <a:xfrm flipV="1">
            <a:off x="1516709" y="3613926"/>
            <a:ext cx="926006" cy="319129"/>
          </a:xfrm>
          <a:prstGeom prst="down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9512" y="3973967"/>
            <a:ext cx="3385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Poisson distribution for </a:t>
            </a:r>
          </a:p>
          <a:p>
            <a:r>
              <a:rPr kumimoji="1" lang="en-US" altLang="ja-JP" sz="2400" dirty="0" smtClean="0"/>
              <a:t>hadrons since 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m_H \gg T,\mu&#10;\end{align*}&lt;/body&gt;&#10;  &lt;fcolor&gt;FF000000&lt;/fcolor&gt;&#10;  &lt;bcolor&gt;FFFFFFFF&lt;/bcolor&gt;&#10;  &lt;transparent&gt;True&lt;/transparent&gt;&#10;  &lt;resolution&gt;1800&lt;/resolution&gt;&#10;  &lt;imageh&gt;223&lt;/imageh&gt;&#10;  &lt;imagew&gt;1207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434177"/>
            <a:ext cx="1584176" cy="292685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179512" y="1272082"/>
            <a:ext cx="3888432" cy="2190017"/>
          </a:xfrm>
          <a:prstGeom prst="roundRect">
            <a:avLst>
              <a:gd name="adj" fmla="val 1078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4067944" y="1484784"/>
            <a:ext cx="1152128" cy="27065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7888646" y="645333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887457" y="6165304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low </a:t>
            </a:r>
            <a:r>
              <a:rPr kumimoji="1" lang="en-US" altLang="ja-JP" sz="2000" i="1" dirty="0" smtClean="0">
                <a:latin typeface="Symbol" pitchFamily="18" charset="2"/>
              </a:rPr>
              <a:t>m</a:t>
            </a:r>
            <a:endParaRPr kumimoji="1" lang="ja-JP" altLang="en-US" sz="2000" i="1" dirty="0">
              <a:latin typeface="Symbol" pitchFamily="18" charset="2"/>
            </a:endParaRPr>
          </a:p>
        </p:txBody>
      </p:sp>
      <p:sp>
        <p:nvSpPr>
          <p:cNvPr id="18" name="右矢印 17"/>
          <p:cNvSpPr/>
          <p:nvPr/>
        </p:nvSpPr>
        <p:spPr>
          <a:xfrm flipH="1">
            <a:off x="5364088" y="645333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79537" y="6165304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high </a:t>
            </a:r>
            <a:r>
              <a:rPr kumimoji="1" lang="en-US" altLang="ja-JP" sz="2000" i="1" dirty="0" smtClean="0">
                <a:latin typeface="Symbol" pitchFamily="18" charset="2"/>
              </a:rPr>
              <a:t>m</a:t>
            </a:r>
            <a:endParaRPr kumimoji="1" lang="ja-JP" altLang="en-US" sz="2000" i="1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0072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513869" cy="584775"/>
          </a:xfrm>
        </p:spPr>
        <p:txBody>
          <a:bodyPr/>
          <a:lstStyle/>
          <a:p>
            <a:r>
              <a:rPr lang="ja-JP" altLang="en-US" dirty="0"/>
              <a:t> 観測にかかるゆらぎは、いつ形成されたのか？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15616" y="980728"/>
            <a:ext cx="6821098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ゆらぎのダイナミクス（動的振る舞い）の議論が必要</a:t>
            </a:r>
            <a:endParaRPr kumimoji="1" lang="ja-JP" altLang="en-US" sz="2400" dirty="0"/>
          </a:p>
        </p:txBody>
      </p:sp>
      <p:pic>
        <p:nvPicPr>
          <p:cNvPr id="4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3231237" y="2066945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275856" y="4803249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Detector</a:t>
            </a:r>
            <a:endParaRPr kumimoji="1" lang="ja-JP" altLang="en-US" sz="2400" dirty="0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2843808" y="2896905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 flipV="1">
            <a:off x="4427984" y="2896905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4067944" y="3573303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3613586" y="3472418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4268062" y="3679343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4427984" y="3655751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3923928" y="3598924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5098365" y="3546040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4712255" y="3579113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4572000" y="3632160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76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513869" cy="584775"/>
          </a:xfrm>
        </p:spPr>
        <p:txBody>
          <a:bodyPr/>
          <a:lstStyle/>
          <a:p>
            <a:r>
              <a:rPr lang="ja-JP" altLang="en-US" dirty="0"/>
              <a:t> 観測にかかるゆらぎは、いつ形成されたのか？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474169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境界を通過する電荷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のみが変化に寄与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971600" y="2492896"/>
            <a:ext cx="2592288" cy="19442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38906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</a:t>
            </a:r>
            <a:endParaRPr kumimoji="1" lang="ja-JP" altLang="en-US" sz="2400" dirty="0"/>
          </a:p>
        </p:txBody>
      </p:sp>
      <p:sp>
        <p:nvSpPr>
          <p:cNvPr id="6" name="円/楕円 5"/>
          <p:cNvSpPr/>
          <p:nvPr/>
        </p:nvSpPr>
        <p:spPr>
          <a:xfrm>
            <a:off x="1640449" y="3240997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779912" y="2887949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489237" y="41015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12228" y="3455865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502674" y="36211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915602" y="3789040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512212" y="3103973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131840" y="36211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728236" y="41015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15616" y="980728"/>
            <a:ext cx="6821098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ゆらぎのダイナミクス（動的振る舞い）の議論が必要</a:t>
            </a:r>
            <a:endParaRPr kumimoji="1"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220072" y="2492896"/>
            <a:ext cx="2592288" cy="19442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64088" y="38906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</a:t>
            </a:r>
            <a:endParaRPr kumimoji="1" lang="ja-JP" altLang="en-US" sz="2400" dirty="0"/>
          </a:p>
        </p:txBody>
      </p:sp>
      <p:sp>
        <p:nvSpPr>
          <p:cNvPr id="18" name="円/楕円 17"/>
          <p:cNvSpPr/>
          <p:nvPr/>
        </p:nvSpPr>
        <p:spPr>
          <a:xfrm>
            <a:off x="5366631" y="2780928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372200" y="3068960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737709" y="41015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360700" y="3455865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624228" y="3567347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025520" y="3455865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060529" y="3212976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7380312" y="371703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6976708" y="41015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15616" y="184482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保存電荷の場合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20072" y="184482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非保存電荷の場合</a:t>
            </a:r>
            <a:endParaRPr kumimoji="1" lang="ja-JP" altLang="en-US" sz="2400" dirty="0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V\to \infty&#10;\end{align*}&lt;/body&gt;&#10;  &lt;fcolor&gt;FF000000&lt;/fcolor&gt;&#10;  &lt;bcolor&gt;FFFFFFFF&lt;/bcolor&gt;&#10;  &lt;transparent&gt;True&lt;/transparent&gt;&#10;  &lt;resolution&gt;1800&lt;/resolution&gt;&#10;  &lt;imageh&gt;175&lt;/imageh&gt;&#10;  &lt;imagew&gt;81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43" y="6210682"/>
            <a:ext cx="1215629" cy="262635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tau\to\infty&#10;\end{align*}&lt;/body&gt;&#10;  &lt;fcolor&gt;FF000000&lt;/fcolor&gt;&#10;  &lt;bcolor&gt;FFFFFFFF&lt;/bcolor&gt;&#10;  &lt;transparent&gt;True&lt;/transparent&gt;&#10;  &lt;resolution&gt;1800&lt;/resolution&gt;&#10;  &lt;imageh&gt;130&lt;/imageh&gt;&#10;  &lt;imagew&gt;753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83" y="5733256"/>
            <a:ext cx="1251281" cy="216024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1613191" y="609329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</a:t>
            </a:r>
            <a:endParaRPr kumimoji="1" lang="ja-JP" altLang="en-US" sz="2400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V\to \infty&#10;\end{align*}&lt;/body&gt;&#10;  &lt;fcolor&gt;FF000000&lt;/fcolor&gt;&#10;  &lt;bcolor&gt;FFFFFFFF&lt;/bcolor&gt;&#10;  &lt;transparent&gt;True&lt;/transparent&gt;&#10;  &lt;resolution&gt;1800&lt;/resolution&gt;&#10;  &lt;imageh&gt;175&lt;/imageh&gt;&#10;  &lt;imagew&gt;81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15" y="6210682"/>
            <a:ext cx="1215629" cy="262635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5861663" y="609329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</a:t>
            </a:r>
            <a:endParaRPr kumimoji="1" lang="ja-JP" altLang="en-US" sz="2400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tau\to{\rm const.}&#10;\end{align*}&lt;/body&gt;&#10;  &lt;fcolor&gt;FF000000&lt;/fcolor&gt;&#10;  &lt;bcolor&gt;FFFFFFFF&lt;/bcolor&gt;&#10;  &lt;transparent&gt;True&lt;/transparent&gt;&#10;  &lt;resolution&gt;1800&lt;/resolution&gt;&#10;  &lt;imageh&gt;157&lt;/imageh&gt;&#10;  &lt;imagew&gt;113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55" y="5733256"/>
            <a:ext cx="1884399" cy="260891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5004048" y="4725144"/>
            <a:ext cx="3231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体積内</a:t>
            </a:r>
            <a:r>
              <a:rPr lang="ja-JP" altLang="en-US" sz="2400" dirty="0" smtClean="0"/>
              <a:t>の任意の場所で</a:t>
            </a:r>
            <a:endParaRPr lang="en-US" altLang="ja-JP" sz="2400" dirty="0" smtClean="0"/>
          </a:p>
          <a:p>
            <a:r>
              <a:rPr kumimoji="1" lang="ja-JP" altLang="en-US" sz="2400" dirty="0"/>
              <a:t>電荷</a:t>
            </a:r>
            <a:r>
              <a:rPr kumimoji="1" lang="ja-JP" altLang="en-US" sz="2400" dirty="0" smtClean="0"/>
              <a:t>が</a:t>
            </a:r>
            <a:r>
              <a:rPr kumimoji="1" lang="ja-JP" altLang="en-US" sz="2400" dirty="0"/>
              <a:t>変化できる</a:t>
            </a:r>
          </a:p>
        </p:txBody>
      </p:sp>
      <p:sp>
        <p:nvSpPr>
          <p:cNvPr id="37" name="円/楕円 36"/>
          <p:cNvSpPr/>
          <p:nvPr/>
        </p:nvSpPr>
        <p:spPr>
          <a:xfrm>
            <a:off x="1220240" y="2622470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1943424" y="273048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2880636" y="2716485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5939950" y="2681300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6516216" y="2852936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7243761" y="2760873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右矢印 43"/>
          <p:cNvSpPr/>
          <p:nvPr/>
        </p:nvSpPr>
        <p:spPr>
          <a:xfrm>
            <a:off x="3355247" y="2923082"/>
            <a:ext cx="352657" cy="171636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左矢印 44"/>
          <p:cNvSpPr/>
          <p:nvPr/>
        </p:nvSpPr>
        <p:spPr>
          <a:xfrm>
            <a:off x="3419872" y="3646131"/>
            <a:ext cx="424665" cy="165327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8115286" y="2874861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右矢印 46"/>
          <p:cNvSpPr/>
          <p:nvPr/>
        </p:nvSpPr>
        <p:spPr>
          <a:xfrm>
            <a:off x="7690621" y="2909994"/>
            <a:ext cx="352657" cy="171636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左矢印 47"/>
          <p:cNvSpPr/>
          <p:nvPr/>
        </p:nvSpPr>
        <p:spPr>
          <a:xfrm>
            <a:off x="7676246" y="3754552"/>
            <a:ext cx="424665" cy="165327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50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二等辺三角形 45"/>
          <p:cNvSpPr/>
          <p:nvPr/>
        </p:nvSpPr>
        <p:spPr>
          <a:xfrm flipV="1">
            <a:off x="6945089" y="4221088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27683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ja-JP" altLang="en-US" dirty="0" smtClean="0"/>
              <a:t>観測にかかるゆらぎは、いつ形成されたのか？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4821393"/>
            <a:ext cx="122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ＳＴＡＲ</a:t>
            </a:r>
            <a:endParaRPr kumimoji="1" lang="ja-JP" altLang="en-US" sz="2400" dirty="0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5796136" y="1123999"/>
            <a:ext cx="2762522" cy="180047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Oval 48"/>
          <p:cNvSpPr>
            <a:spLocks noChangeArrowheads="1"/>
          </p:cNvSpPr>
          <p:nvPr/>
        </p:nvSpPr>
        <p:spPr bwMode="auto">
          <a:xfrm>
            <a:off x="5605636" y="1123999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Oval 49"/>
          <p:cNvSpPr>
            <a:spLocks noChangeArrowheads="1"/>
          </p:cNvSpPr>
          <p:nvPr/>
        </p:nvSpPr>
        <p:spPr bwMode="auto">
          <a:xfrm>
            <a:off x="8414642" y="1123999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50"/>
          <p:cNvSpPr>
            <a:spLocks noChangeArrowheads="1"/>
          </p:cNvSpPr>
          <p:nvPr/>
        </p:nvSpPr>
        <p:spPr bwMode="auto">
          <a:xfrm>
            <a:off x="5318298" y="1700063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flipH="1">
            <a:off x="8626789" y="1700435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>
            <a:off x="6470426" y="1051991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Line 53"/>
          <p:cNvSpPr>
            <a:spLocks noChangeShapeType="1"/>
          </p:cNvSpPr>
          <p:nvPr/>
        </p:nvSpPr>
        <p:spPr bwMode="auto">
          <a:xfrm>
            <a:off x="7908701" y="1051991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Line 54"/>
          <p:cNvSpPr>
            <a:spLocks noChangeShapeType="1"/>
          </p:cNvSpPr>
          <p:nvPr/>
        </p:nvSpPr>
        <p:spPr bwMode="auto">
          <a:xfrm>
            <a:off x="6470426" y="3356272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6945089" y="1772071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6853014" y="2924472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2072930" y="2505670"/>
            <a:ext cx="28556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srgbClr val="333399"/>
                </a:solidFill>
                <a:latin typeface="Times New Roman" pitchFamily="18" charset="0"/>
              </a:rPr>
              <a:t>Asakawa</a:t>
            </a:r>
            <a:r>
              <a:rPr lang="en-US" altLang="ja-JP" dirty="0" smtClean="0">
                <a:solidFill>
                  <a:srgbClr val="333399"/>
                </a:solidFill>
                <a:latin typeface="Times New Roman" pitchFamily="18" charset="0"/>
              </a:rPr>
              <a:t>, Heinz, Muller, ’00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srgbClr val="333399"/>
                </a:solidFill>
                <a:latin typeface="Times New Roman" pitchFamily="18" charset="0"/>
              </a:rPr>
              <a:t>Jeon</a:t>
            </a:r>
            <a:r>
              <a:rPr lang="en-US" altLang="ja-JP" dirty="0" smtClean="0">
                <a:solidFill>
                  <a:srgbClr val="333399"/>
                </a:solidFill>
                <a:latin typeface="Times New Roman" pitchFamily="18" charset="0"/>
              </a:rPr>
              <a:t>, Koch, ’00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srgbClr val="333399"/>
                </a:solidFill>
                <a:latin typeface="Times New Roman" pitchFamily="18" charset="0"/>
              </a:rPr>
              <a:t>Shuryak</a:t>
            </a:r>
            <a:r>
              <a:rPr lang="en-US" altLang="ja-JP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rgbClr val="333399"/>
                </a:solidFill>
                <a:latin typeface="Times New Roman" pitchFamily="18" charset="0"/>
              </a:rPr>
              <a:t>Stephanov</a:t>
            </a:r>
            <a:r>
              <a:rPr lang="en-US" altLang="ja-JP" dirty="0" smtClean="0">
                <a:solidFill>
                  <a:srgbClr val="333399"/>
                </a:solidFill>
                <a:latin typeface="Times New Roman" pitchFamily="18" charset="0"/>
              </a:rPr>
              <a:t>, ’02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0072" y="1388816"/>
            <a:ext cx="4783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latin typeface="Symbol" pitchFamily="18" charset="2"/>
              </a:rPr>
              <a:t>Dh</a:t>
            </a:r>
            <a:r>
              <a:rPr lang="ja-JP" altLang="en-US" sz="2400" dirty="0" smtClean="0"/>
              <a:t>内の保存電荷量は、初期段階のものが終状態まで生き残ることが期待できる。</a:t>
            </a:r>
            <a:endParaRPr kumimoji="1" lang="ja-JP" altLang="en-US" sz="24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5649015" y="5949280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7219449" y="4005064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6846263" y="436510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 flipV="1">
            <a:off x="5883941" y="4348555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フリーフォーム 31"/>
          <p:cNvSpPr/>
          <p:nvPr/>
        </p:nvSpPr>
        <p:spPr>
          <a:xfrm>
            <a:off x="5996331" y="4340180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291420" y="385876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697942" y="59401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37" name="フリーフォーム 36"/>
          <p:cNvSpPr/>
          <p:nvPr/>
        </p:nvSpPr>
        <p:spPr>
          <a:xfrm>
            <a:off x="5982167" y="4221088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Text Box 66"/>
          <p:cNvSpPr txBox="1">
            <a:spLocks noChangeArrowheads="1"/>
          </p:cNvSpPr>
          <p:nvPr/>
        </p:nvSpPr>
        <p:spPr bwMode="auto">
          <a:xfrm>
            <a:off x="6948264" y="414908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 flipH="1" flipV="1">
            <a:off x="6516216" y="4641085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H="1" flipV="1">
            <a:off x="6846263" y="4766249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V="1">
            <a:off x="7804238" y="4606439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7505439" y="4788427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&amp;amp;-0.5 &amp;lt; \eta &amp;lt; 0.5 \\&#10;&amp;amp;0.4 &amp;lt; p &amp;lt; 0.8 [GeV]&#10;\end{align*}&lt;/body&gt;&#10;  &lt;fcolor&gt;FF000000&lt;/fcolor&gt;&#10;  &lt;bcolor&gt;FFFFFFFF&lt;/bcolor&gt;&#10;  &lt;transparent&gt;True&lt;/transparent&gt;&#10;  &lt;resolution&gt;1800&lt;/resolution&gt;&#10;  &lt;imageh&gt;677&lt;/imageh&gt;&#10;  &lt;imagew&gt;2037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21" y="4701370"/>
            <a:ext cx="2454815" cy="815862"/>
          </a:xfrm>
          <a:prstGeom prst="rect">
            <a:avLst/>
          </a:prstGeom>
        </p:spPr>
      </p:pic>
      <p:sp>
        <p:nvSpPr>
          <p:cNvPr id="23" name="左中かっこ 22"/>
          <p:cNvSpPr/>
          <p:nvPr/>
        </p:nvSpPr>
        <p:spPr>
          <a:xfrm>
            <a:off x="1616216" y="4701370"/>
            <a:ext cx="288216" cy="7680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9187" y="422108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Note: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105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23528" y="695598"/>
            <a:ext cx="3384376" cy="194421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n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62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2623178" cy="1197353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B}^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620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40955"/>
            <a:ext cx="2623178" cy="1053501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5364088" y="692696"/>
            <a:ext cx="3384376" cy="194421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左右矢印 21"/>
          <p:cNvSpPr/>
          <p:nvPr/>
        </p:nvSpPr>
        <p:spPr>
          <a:xfrm>
            <a:off x="3779912" y="1268760"/>
            <a:ext cx="1512168" cy="9256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82974" y="132889"/>
            <a:ext cx="12650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1" lang="ja-JP" altLang="en-US" sz="13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187624" y="3198167"/>
            <a:ext cx="6885915" cy="2607097"/>
            <a:chOff x="1187624" y="3198167"/>
            <a:chExt cx="6885915" cy="2607097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666303" y="3198167"/>
              <a:ext cx="4915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Clr>
                  <a:srgbClr val="002060"/>
                </a:buClr>
                <a:buFont typeface="Wingdings" pitchFamily="2" charset="2"/>
                <a:buChar char="p"/>
              </a:pPr>
              <a:r>
                <a:rPr kumimoji="1" lang="en-US" altLang="ja-JP" sz="2400" dirty="0" smtClean="0"/>
                <a:t>In equilibrated free nucleon gas,</a:t>
              </a:r>
              <a:endParaRPr kumimoji="1" lang="ja-JP" altLang="en-US" sz="24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666303" y="4623519"/>
              <a:ext cx="5065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Clr>
                  <a:srgbClr val="002060"/>
                </a:buClr>
                <a:buFont typeface="Wingdings" pitchFamily="2" charset="2"/>
                <a:buChar char="p"/>
              </a:pPr>
              <a:r>
                <a:rPr kumimoji="1" lang="en-US" altLang="ja-JP" sz="2400" dirty="0" smtClean="0"/>
                <a:t>If the medium is not equilibrated,</a:t>
              </a:r>
              <a:endParaRPr kumimoji="1" lang="ja-JP" altLang="en-US" sz="2400" dirty="0"/>
            </a:p>
          </p:txBody>
        </p:sp>
        <p:sp>
          <p:nvSpPr>
            <p:cNvPr id="16" name="左中かっこ 15"/>
            <p:cNvSpPr/>
            <p:nvPr/>
          </p:nvSpPr>
          <p:spPr>
            <a:xfrm>
              <a:off x="1187624" y="3198167"/>
              <a:ext cx="478679" cy="2607097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B}^n \rangle_c = 2 \langle \delta N_p^n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1969&lt;/imagew&gt;&#10;  &lt;scale&gt;50&lt;/scale&gt;&#10;  &lt;cursor&gt;52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887" y="3861049"/>
              <a:ext cx="3693652" cy="530880"/>
            </a:xfrm>
            <a:prstGeom prst="rect">
              <a:avLst/>
            </a:prstGeom>
          </p:spPr>
        </p:pic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B}^n \rangle_c \ne 2 \langle \delta N_p^n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1969&lt;/imagew&gt;&#10;  &lt;scale&gt;50&lt;/scale&gt;&#10;  &lt;cursor&gt;8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226" y="5202376"/>
              <a:ext cx="3693652" cy="530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706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630615" cy="584775"/>
          </a:xfrm>
        </p:spPr>
        <p:txBody>
          <a:bodyPr/>
          <a:lstStyle/>
          <a:p>
            <a:r>
              <a:rPr kumimoji="1" lang="en-US" altLang="ja-JP" dirty="0" smtClean="0"/>
              <a:t> Baryon Number Fluctuations are Better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863" y="1052736"/>
            <a:ext cx="7484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800" b="1" dirty="0" smtClean="0"/>
              <a:t>than proton’s </a:t>
            </a:r>
            <a:r>
              <a:rPr kumimoji="1" lang="en-US" altLang="ja-JP" sz="2400" dirty="0" smtClean="0"/>
              <a:t>since it is not a conserved charge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5616" y="1657400"/>
            <a:ext cx="7446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simple theoretical treatment for conserved charges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3060372"/>
            <a:ext cx="6023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possible </a:t>
            </a:r>
            <a:r>
              <a:rPr kumimoji="1" lang="en-US" altLang="ja-JP" sz="2400" dirty="0" smtClean="0"/>
              <a:t>slow diffusion </a:t>
            </a:r>
            <a:r>
              <a:rPr lang="en-US" altLang="ja-JP" sz="2400" dirty="0" smtClean="0"/>
              <a:t>in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stage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59832" y="3522494"/>
            <a:ext cx="4655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1600" dirty="0" err="1" smtClean="0">
                <a:solidFill>
                  <a:srgbClr val="002060"/>
                </a:solidFill>
              </a:rPr>
              <a:t>Heintz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, Muller, 2000; </a:t>
            </a:r>
            <a:r>
              <a:rPr kumimoji="1" lang="en-US" altLang="ja-JP" sz="1600" dirty="0" err="1" smtClean="0">
                <a:solidFill>
                  <a:srgbClr val="002060"/>
                </a:solidFill>
              </a:rPr>
              <a:t>Jeon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, Koch, 2000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&#10;= \frac{\partial^n Z}{\partial \mu^n}&#10;\end{align*}&lt;/body&gt;&#10;  &lt;fcolor&gt;FF000000&lt;/fcolor&gt;&#10;  &lt;bcolor&gt;FFFFFFFF&lt;/bcolor&gt;&#10;  &lt;transparent&gt;True&lt;/transparent&gt;&#10;  &lt;resolution&gt;1800&lt;/resolution&gt;&#10;  &lt;imageh&gt;571&lt;/imageh&gt;&#10;  &lt;imagew&gt;1480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72" y="2228888"/>
            <a:ext cx="1804139" cy="696056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Z = tr[e^{-\beta(H-\mu N)}]&#10;\end{align*}&lt;/body&gt;&#10;  &lt;fcolor&gt;FF000000&lt;/fcolor&gt;&#10;  &lt;bcolor&gt;FFFFFFFF&lt;/bcolor&gt;&#10;  &lt;transparent&gt;True&lt;/transparent&gt;&#10;  &lt;resolution&gt;1800&lt;/resolution&gt;&#10;  &lt;imageh&gt;296&lt;/imageh&gt;&#10;  &lt;imagew&gt;2016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6" y="2412988"/>
            <a:ext cx="2232956" cy="327855"/>
          </a:xfrm>
          <a:prstGeom prst="rect">
            <a:avLst/>
          </a:prstGeom>
        </p:spPr>
      </p:pic>
      <p:sp>
        <p:nvSpPr>
          <p:cNvPr id="16" name="左矢印 15"/>
          <p:cNvSpPr/>
          <p:nvPr/>
        </p:nvSpPr>
        <p:spPr>
          <a:xfrm>
            <a:off x="4574461" y="2412988"/>
            <a:ext cx="357579" cy="3278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92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630615" cy="584775"/>
          </a:xfrm>
        </p:spPr>
        <p:txBody>
          <a:bodyPr/>
          <a:lstStyle/>
          <a:p>
            <a:r>
              <a:rPr kumimoji="1" lang="en-US" altLang="ja-JP" dirty="0" smtClean="0"/>
              <a:t> Baryon Number Fluctuations are Better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863" y="1052736"/>
            <a:ext cx="7484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800" b="1" dirty="0" smtClean="0"/>
              <a:t>than proton’s </a:t>
            </a:r>
            <a:r>
              <a:rPr kumimoji="1" lang="en-US" altLang="ja-JP" sz="2400" dirty="0" smtClean="0"/>
              <a:t>since </a:t>
            </a:r>
            <a:r>
              <a:rPr lang="en-US" altLang="ja-JP" sz="2400" dirty="0" smtClean="0"/>
              <a:t>it</a:t>
            </a:r>
            <a:r>
              <a:rPr kumimoji="1" lang="en-US" altLang="ja-JP" sz="2400" dirty="0" smtClean="0"/>
              <a:t> is not a conserved charge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5616" y="1657400"/>
            <a:ext cx="7446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simple theoretical treatment for conserved charges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3060372"/>
            <a:ext cx="6023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possible </a:t>
            </a:r>
            <a:r>
              <a:rPr kumimoji="1" lang="en-US" altLang="ja-JP" sz="2400" dirty="0" smtClean="0"/>
              <a:t>slow diffusion </a:t>
            </a:r>
            <a:r>
              <a:rPr lang="en-US" altLang="ja-JP" sz="2400" dirty="0" smtClean="0"/>
              <a:t>in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stage</a:t>
            </a:r>
            <a:endParaRPr kumimoji="1" lang="ja-JP" altLang="en-US" sz="24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4345940"/>
            <a:ext cx="5848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800" b="1" dirty="0" smtClean="0"/>
              <a:t>than electric charge </a:t>
            </a:r>
            <a:r>
              <a:rPr kumimoji="1" lang="en-US" altLang="ja-JP" sz="2800" dirty="0" smtClean="0"/>
              <a:t>fluctuations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15616" y="4911551"/>
            <a:ext cx="5859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/>
              <a:t>a</a:t>
            </a:r>
            <a:r>
              <a:rPr kumimoji="1" lang="en-US" altLang="ja-JP" sz="2400" dirty="0" smtClean="0"/>
              <a:t>dditional nonsingular contribution in </a:t>
            </a:r>
            <a:r>
              <a:rPr lang="en-US" altLang="ja-JP" sz="2400" i="1" dirty="0"/>
              <a:t>Q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59832" y="3522494"/>
            <a:ext cx="4655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1600" dirty="0" err="1" smtClean="0">
                <a:solidFill>
                  <a:srgbClr val="002060"/>
                </a:solidFill>
              </a:rPr>
              <a:t>Heintz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, Muller, 2000; </a:t>
            </a:r>
            <a:r>
              <a:rPr kumimoji="1" lang="en-US" altLang="ja-JP" sz="1600" dirty="0" err="1" smtClean="0">
                <a:solidFill>
                  <a:srgbClr val="002060"/>
                </a:solidFill>
              </a:rPr>
              <a:t>Jeon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, Koch, 2000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chi_Q&#10;= \frac14 \chi_B&#10;+ \frac14 \chi_I&#10;\end{align*}&lt;/body&gt;&#10;  &lt;fcolor&gt;FF000000&lt;/fcolor&gt;&#10;  &lt;bcolor&gt;FFFFFFFF&lt;/bcolor&gt;&#10;  &lt;transparent&gt;True&lt;/transparent&gt;&#10;  &lt;resolution&gt;1800&lt;/resolution&gt;&#10;  &lt;imageh&gt;505&lt;/imageh&gt;&#10;  &lt;imagew&gt;1899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26" y="5445224"/>
            <a:ext cx="2254772" cy="59961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716016" y="6341258"/>
            <a:ext cx="2666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singular   nonsingular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5" name="上矢印 4"/>
          <p:cNvSpPr/>
          <p:nvPr/>
        </p:nvSpPr>
        <p:spPr>
          <a:xfrm>
            <a:off x="5101814" y="6093296"/>
            <a:ext cx="427125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上矢印 13"/>
          <p:cNvSpPr/>
          <p:nvPr/>
        </p:nvSpPr>
        <p:spPr>
          <a:xfrm>
            <a:off x="6063333" y="6093296"/>
            <a:ext cx="427125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&#10;= \frac{\partial^n Z}{\partial \mu^n}&#10;\end{align*}&lt;/body&gt;&#10;  &lt;fcolor&gt;FF000000&lt;/fcolor&gt;&#10;  &lt;bcolor&gt;FFFFFFFF&lt;/bcolor&gt;&#10;  &lt;transparent&gt;True&lt;/transparent&gt;&#10;  &lt;resolution&gt;1800&lt;/resolution&gt;&#10;  &lt;imageh&gt;571&lt;/imageh&gt;&#10;  &lt;imagew&gt;1480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72" y="2228888"/>
            <a:ext cx="1804139" cy="696056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Z = tr[e^{-\beta(H-\mu N)}]&#10;\end{align*}&lt;/body&gt;&#10;  &lt;fcolor&gt;FF000000&lt;/fcolor&gt;&#10;  &lt;bcolor&gt;FFFFFFFF&lt;/bcolor&gt;&#10;  &lt;transparent&gt;True&lt;/transparent&gt;&#10;  &lt;resolution&gt;1800&lt;/resolution&gt;&#10;  &lt;imageh&gt;296&lt;/imageh&gt;&#10;  &lt;imagew&gt;2016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6" y="2412988"/>
            <a:ext cx="2232956" cy="327855"/>
          </a:xfrm>
          <a:prstGeom prst="rect">
            <a:avLst/>
          </a:prstGeom>
        </p:spPr>
      </p:pic>
      <p:sp>
        <p:nvSpPr>
          <p:cNvPr id="16" name="左矢印 15"/>
          <p:cNvSpPr/>
          <p:nvPr/>
        </p:nvSpPr>
        <p:spPr>
          <a:xfrm>
            <a:off x="4574461" y="2412988"/>
            <a:ext cx="357579" cy="3278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27784" y="5559623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Example: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7251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05545" cy="584775"/>
          </a:xfrm>
        </p:spPr>
        <p:txBody>
          <a:bodyPr/>
          <a:lstStyle/>
          <a:p>
            <a:r>
              <a:rPr kumimoji="1" lang="en-US" altLang="ja-JP" dirty="0" smtClean="0"/>
              <a:t> Energy Scan Program @ RHIC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3795092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2714004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2929904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092079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1921842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1877392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2858467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055567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3795092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3762548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303092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4939679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152014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136114" y="2315324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33520" y="2562364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54178" y="3070599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2063016" y="1889610"/>
            <a:ext cx="2292439" cy="68224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2439" h="682241">
                <a:moveTo>
                  <a:pt x="0" y="12540"/>
                </a:moveTo>
                <a:cubicBezTo>
                  <a:pt x="375634" y="-4632"/>
                  <a:pt x="751268" y="-21804"/>
                  <a:pt x="1133341" y="89813"/>
                </a:cubicBezTo>
                <a:cubicBezTo>
                  <a:pt x="1515414" y="201430"/>
                  <a:pt x="1903926" y="441835"/>
                  <a:pt x="2292439" y="68224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87071" y="1344481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high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55455" y="246156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low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81631" y="1567886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beam energy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26" name="Picture 3" descr="H:\tex\paris01\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45224"/>
            <a:ext cx="60483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20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723589" cy="584775"/>
          </a:xfrm>
        </p:spPr>
        <p:txBody>
          <a:bodyPr/>
          <a:lstStyle/>
          <a:p>
            <a:r>
              <a:rPr kumimoji="1" lang="en-US" altLang="ja-JP" dirty="0" smtClean="0"/>
              <a:t> Variation of Proton #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836712"/>
            <a:ext cx="780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 smtClean="0"/>
              <a:t>Proton number varies even </a:t>
            </a:r>
            <a:r>
              <a:rPr kumimoji="1" lang="en-US" altLang="ja-JP" sz="2400" u="sng" dirty="0" smtClean="0"/>
              <a:t>after chemical </a:t>
            </a:r>
            <a:r>
              <a:rPr kumimoji="1" lang="en-US" altLang="ja-JP" sz="2400" u="sng" dirty="0" err="1" smtClean="0"/>
              <a:t>freezeout</a:t>
            </a:r>
            <a:r>
              <a:rPr kumimoji="1" lang="en-US" altLang="ja-JP" sz="2400" u="sng" dirty="0" smtClean="0"/>
              <a:t> </a:t>
            </a:r>
          </a:p>
          <a:p>
            <a:r>
              <a:rPr kumimoji="1" lang="en-US" altLang="ja-JP" sz="2400" dirty="0" smtClean="0"/>
              <a:t>     via charge exchange reactions mediated by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dirty="0" smtClean="0"/>
              <a:t>(1232):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02555"/>
            <a:ext cx="914400" cy="26352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p,n\\\pi~&#10;\end{align*}&lt;/body&gt;&#10;  &lt;fcolor&gt;FF000000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523817" cy="761300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3563888" y="2066186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5148064" y="2397895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3563888" y="2466079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5148064" y="2056452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p,n\\\pi~~&#10;\end{align*}&lt;/body&gt;&#10;  &lt;fcolor&gt;FF000000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59" y="1929817"/>
            <a:ext cx="523817" cy="7613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28"/>
          <a:stretch/>
        </p:blipFill>
        <p:spPr bwMode="auto">
          <a:xfrm>
            <a:off x="922903" y="2905818"/>
            <a:ext cx="7033473" cy="376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pi^+ p_{\rm total}&#10;\end{align*}&lt;/body&gt;&#10;  &lt;fcolor&gt;FF000000&lt;/fcolor&gt;&#10;  &lt;bcolor&gt;FFFFFFFF&lt;/bcolor&gt;&#10;  &lt;transparent&gt;True&lt;/transparent&gt;&#10;  &lt;resolution&gt;1800&lt;/resolution&gt;&#10;  &lt;imageh&gt;259&lt;/imageh&gt;&#10;  &lt;imagew&gt;83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13" y="3823840"/>
            <a:ext cx="1261087" cy="39022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P_{\rm lab} {\rm [G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030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60" y="6042156"/>
            <a:ext cx="1237225" cy="2990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下矢印 14"/>
          <p:cNvSpPr/>
          <p:nvPr/>
        </p:nvSpPr>
        <p:spPr>
          <a:xfrm rot="4339890">
            <a:off x="2288450" y="3024387"/>
            <a:ext cx="314997" cy="55892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44509" y="3068960"/>
            <a:ext cx="21050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200mb=20fm</a:t>
            </a:r>
            <a:r>
              <a:rPr kumimoji="1" lang="en-US" altLang="ja-JP" sz="2400" baseline="30000" dirty="0" smtClean="0"/>
              <a:t>2</a:t>
            </a:r>
            <a:endParaRPr kumimoji="1" lang="ja-JP" altLang="en-US" sz="2400" baseline="300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&amp;amp;I=3/2\\&#10;&amp;amp;\Gamma \simeq 1.8\mbox{ [fm]}&#10;\end{align*}&lt;/body&gt;&#10;  &lt;fcolor&gt;FF000000&lt;/fcolor&gt;&#10;  &lt;bcolor&gt;FFFFFFFF&lt;/bcolor&gt;&#10;  &lt;transparent&gt;True&lt;/transparent&gt;&#10;  &lt;resolution&gt;1800&lt;/resolution&gt;&#10;  &lt;imageh&gt;698&lt;/imageh&gt;&#10;  &lt;imagew&gt;1275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81" y="1826188"/>
            <a:ext cx="1349375" cy="73871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 rot="16200000">
            <a:off x="-292440" y="4333000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cross section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9084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3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1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2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2:1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1:2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kumimoji="1" lang="en-US" altLang="ja-JP" i="1" dirty="0" smtClean="0">
                <a:solidFill>
                  <a:srgbClr val="C00000"/>
                </a:solidFill>
              </a:rPr>
              <a:t>p</a:t>
            </a:r>
            <a:endParaRPr kumimoji="1"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kumimoji="1"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kumimoji="1"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33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3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1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2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2:1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1:2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07504" y="1448155"/>
            <a:ext cx="5042438" cy="2021952"/>
          </a:xfrm>
          <a:prstGeom prst="roundRect">
            <a:avLst>
              <a:gd name="adj" fmla="val 97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000000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21" y="2273614"/>
            <a:ext cx="913923" cy="29896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000000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38" y="2809718"/>
            <a:ext cx="1320742" cy="327348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角丸四角形 71"/>
          <p:cNvSpPr/>
          <p:nvPr/>
        </p:nvSpPr>
        <p:spPr>
          <a:xfrm>
            <a:off x="5724128" y="1473457"/>
            <a:ext cx="2376264" cy="1811527"/>
          </a:xfrm>
          <a:prstGeom prst="roundRect">
            <a:avLst>
              <a:gd name="adj" fmla="val 122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000000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2" y="1582094"/>
            <a:ext cx="1991526" cy="898665"/>
          </a:xfrm>
          <a:prstGeom prst="rect">
            <a:avLst/>
          </a:prstGeom>
        </p:spPr>
      </p:pic>
      <p:sp>
        <p:nvSpPr>
          <p:cNvPr id="73" name="右矢印 72"/>
          <p:cNvSpPr/>
          <p:nvPr/>
        </p:nvSpPr>
        <p:spPr>
          <a:xfrm>
            <a:off x="5149942" y="1920035"/>
            <a:ext cx="574186" cy="4511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kumimoji="1" lang="en-US" altLang="ja-JP" i="1" dirty="0" smtClean="0">
                <a:solidFill>
                  <a:srgbClr val="C00000"/>
                </a:solidFill>
              </a:rPr>
              <a:t>p</a:t>
            </a:r>
            <a:endParaRPr kumimoji="1"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kumimoji="1"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kumimoji="1"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54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3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1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2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2:1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1:2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362840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Lifetime to create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 or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baseline="30000" dirty="0" smtClean="0"/>
              <a:t>0</a:t>
            </a:r>
            <a:endParaRPr kumimoji="1" lang="ja-JP" altLang="en-US" sz="2400" baseline="30000" dirty="0"/>
          </a:p>
        </p:txBody>
      </p:sp>
      <p:sp>
        <p:nvSpPr>
          <p:cNvPr id="10" name="角丸四角形 9"/>
          <p:cNvSpPr/>
          <p:nvPr/>
        </p:nvSpPr>
        <p:spPr>
          <a:xfrm>
            <a:off x="107504" y="1448155"/>
            <a:ext cx="5042438" cy="2021952"/>
          </a:xfrm>
          <a:prstGeom prst="roundRect">
            <a:avLst>
              <a:gd name="adj" fmla="val 97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4" y="4869161"/>
            <a:ext cx="3760020" cy="70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b="7268"/>
          <a:stretch/>
        </p:blipFill>
        <p:spPr bwMode="auto">
          <a:xfrm>
            <a:off x="5112061" y="3776076"/>
            <a:ext cx="3989397" cy="303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000000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21" y="2273614"/>
            <a:ext cx="913923" cy="29896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000000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38" y="2809718"/>
            <a:ext cx="1320742" cy="327348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tau {\rm [fm]}&#10;\end{align*}&lt;/body&gt;&#10;  &lt;fcolor&gt;FF000000&lt;/fcolor&gt;&#10;  &lt;bcolor&gt;FFFFFFFF&lt;/bcolor&gt;&#10;  &lt;transparent&gt;True&lt;/transparent&gt;&#10;  &lt;resolution&gt;1800&lt;/resolution&gt;&#10;  &lt;imageh&gt;249&lt;/imageh&gt;&#10;  &lt;imagew&gt;52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4627" y="5060550"/>
            <a:ext cx="729367" cy="346588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80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43" y="6106748"/>
            <a:ext cx="1126065" cy="346588"/>
          </a:xfrm>
          <a:prstGeom prst="rect">
            <a:avLst/>
          </a:prstGeom>
        </p:spPr>
      </p:pic>
      <p:sp>
        <p:nvSpPr>
          <p:cNvPr id="72" name="角丸四角形 71"/>
          <p:cNvSpPr/>
          <p:nvPr/>
        </p:nvSpPr>
        <p:spPr>
          <a:xfrm>
            <a:off x="5724128" y="1473457"/>
            <a:ext cx="2376264" cy="1811527"/>
          </a:xfrm>
          <a:prstGeom prst="roundRect">
            <a:avLst>
              <a:gd name="adj" fmla="val 122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000000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2" y="1582094"/>
            <a:ext cx="1991526" cy="898665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6086314" y="3905689"/>
            <a:ext cx="288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BW for </a:t>
            </a:r>
            <a:r>
              <a:rPr kumimoji="1" lang="en-US" altLang="ja-JP" sz="2000" dirty="0" smtClean="0">
                <a:latin typeface="Symbol" pitchFamily="18" charset="2"/>
              </a:rPr>
              <a:t>s</a:t>
            </a:r>
            <a:r>
              <a:rPr kumimoji="1" lang="en-US" altLang="ja-JP" sz="2000" dirty="0" smtClean="0"/>
              <a:t> &amp; thermal pion</a:t>
            </a:r>
            <a:endParaRPr kumimoji="1" lang="ja-JP" altLang="en-US" sz="2000" dirty="0"/>
          </a:p>
        </p:txBody>
      </p:sp>
      <p:sp>
        <p:nvSpPr>
          <p:cNvPr id="73" name="右矢印 72"/>
          <p:cNvSpPr/>
          <p:nvPr/>
        </p:nvSpPr>
        <p:spPr>
          <a:xfrm>
            <a:off x="5149942" y="1920035"/>
            <a:ext cx="574186" cy="4511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右矢印 73"/>
          <p:cNvSpPr/>
          <p:nvPr/>
        </p:nvSpPr>
        <p:spPr>
          <a:xfrm>
            <a:off x="4139951" y="4362841"/>
            <a:ext cx="711380" cy="402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907704" y="6453336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c.f.)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Nonaka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Bass, 2007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78" name="TexTeXPicture" descr="&lt;?xml version=&quot;1.0&quot; encoding=&quot;utf-16&quot;?&gt;&#10;&lt;TeXTeX&gt;&#10;  &lt;preamble&gt;\documentclass{jarticle}&#10;\usepackage{amsmath}&#10;\pagestyle{empty}&lt;/preamble&gt;&#10;  &lt;body&gt;\begin{align*} &#10;\tau \ll {\rm (freezeout ~time)}\simeq 20 {\rm [fm]}&#10;\end{align*}&lt;/body&gt;&#10;  &lt;fcolor&gt;FF000000&lt;/fcolor&gt;&#10;  &lt;bcolor&gt;FFFFFFFF&lt;/bcolor&gt;&#10;  &lt;transparent&gt;True&lt;/transparent&gt;&#10;  &lt;resolution&gt;1800&lt;/resolution&gt;&#10;  &lt;imageh&gt;249&lt;/imageh&gt;&#10;  &lt;imagew&gt;3230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27505"/>
            <a:ext cx="4018782" cy="309807"/>
          </a:xfrm>
          <a:prstGeom prst="rect">
            <a:avLst/>
          </a:prstGeom>
        </p:spPr>
      </p:pic>
      <p:sp>
        <p:nvSpPr>
          <p:cNvPr id="80" name="角丸四角形 79"/>
          <p:cNvSpPr/>
          <p:nvPr/>
        </p:nvSpPr>
        <p:spPr>
          <a:xfrm>
            <a:off x="181390" y="4305799"/>
            <a:ext cx="3958561" cy="1292729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211382" y="3853350"/>
            <a:ext cx="889010" cy="2694499"/>
          </a:xfrm>
          <a:prstGeom prst="rect">
            <a:avLst/>
          </a:prstGeom>
          <a:solidFill>
            <a:srgbClr val="FFC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5424156" y="5514284"/>
            <a:ext cx="3538211" cy="503729"/>
          </a:xfrm>
          <a:prstGeom prst="rect">
            <a:avLst/>
          </a:prstGeom>
          <a:solidFill>
            <a:srgbClr val="FFC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kumimoji="1" lang="en-US" altLang="ja-JP" i="1" dirty="0" smtClean="0">
                <a:solidFill>
                  <a:srgbClr val="C00000"/>
                </a:solidFill>
              </a:rPr>
              <a:t>p</a:t>
            </a:r>
            <a:endParaRPr kumimoji="1"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kumimoji="1"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kumimoji="1"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3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380547" cy="584775"/>
          </a:xfrm>
        </p:spPr>
        <p:txBody>
          <a:bodyPr/>
          <a:lstStyle/>
          <a:p>
            <a:r>
              <a:rPr kumimoji="1" lang="en-US" altLang="ja-JP" dirty="0" smtClean="0"/>
              <a:t> Baryon &amp; </a:t>
            </a:r>
            <a:r>
              <a:rPr lang="en-US" altLang="ja-JP" dirty="0"/>
              <a:t>P</a:t>
            </a:r>
            <a:r>
              <a:rPr kumimoji="1" lang="en-US" altLang="ja-JP" dirty="0" smtClean="0"/>
              <a:t>roton Number Fluctuations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638347" y="2373759"/>
            <a:ext cx="69847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左右矢印 3"/>
          <p:cNvSpPr/>
          <p:nvPr/>
        </p:nvSpPr>
        <p:spPr>
          <a:xfrm>
            <a:off x="6615011" y="2949823"/>
            <a:ext cx="1557389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029464" y="1869703"/>
            <a:ext cx="3593659" cy="504056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8&lt;/imageh&gt;&#10;  &lt;imagew&gt;35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15" y="2462741"/>
            <a:ext cx="559686" cy="326091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638347" y="1869703"/>
            <a:ext cx="3816424" cy="504056"/>
          </a:xfrm>
          <a:prstGeom prst="rect">
            <a:avLst/>
          </a:prstGeom>
          <a:solidFill>
            <a:srgbClr val="F09494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N_p&#10;\end{align*}&lt;/body&gt;&#10;  &lt;fcolor&gt;FF000000&lt;/fcolor&gt;&#10;  &lt;bcolor&gt;FFFFFFFF&lt;/bcolor&gt;&#10;  &lt;transparent&gt;True&lt;/transparent&gt;&#10;  &lt;resolution&gt;1800&lt;/resolution&gt;&#10;  &lt;imageh&gt;242&lt;/imageh&gt;&#10;  &lt;imagew&gt;28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32" y="1958685"/>
            <a:ext cx="449944" cy="379394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>
            <a:off x="3734691" y="1365647"/>
            <a:ext cx="1008112" cy="432048"/>
          </a:xfrm>
          <a:prstGeom prst="leftRightArrow">
            <a:avLst/>
          </a:prstGeom>
          <a:solidFill>
            <a:srgbClr val="F09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9&lt;/imageh&gt;&#10;  &lt;imagew&gt;30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95241"/>
            <a:ext cx="478163" cy="32765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95736" y="4564578"/>
            <a:ext cx="8468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 general, </a:t>
            </a:r>
            <a:r>
              <a:rPr lang="en-US" altLang="ja-JP" sz="2400" dirty="0" smtClean="0"/>
              <a:t>fluctuations of 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baseline="-25000" dirty="0" smtClean="0"/>
              <a:t>N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i="1" dirty="0" err="1" smtClean="0"/>
              <a:t>N</a:t>
            </a:r>
            <a:r>
              <a:rPr kumimoji="1" lang="en-US" altLang="ja-JP" sz="2400" baseline="-25000" dirty="0" err="1" smtClean="0"/>
              <a:t>p</a:t>
            </a:r>
            <a:r>
              <a:rPr kumimoji="1" lang="en-US" altLang="ja-JP" sz="2400" dirty="0" smtClean="0"/>
              <a:t> are </a:t>
            </a:r>
            <a:r>
              <a:rPr lang="en-US" altLang="ja-JP" sz="2400" dirty="0" smtClean="0"/>
              <a:t>different.</a:t>
            </a:r>
          </a:p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Due to the </a:t>
            </a:r>
            <a:r>
              <a:rPr lang="en-US" altLang="ja-JP" sz="2400" dirty="0" err="1"/>
              <a:t>i</a:t>
            </a:r>
            <a:r>
              <a:rPr kumimoji="1" lang="en-US" altLang="ja-JP" sz="2400" dirty="0" err="1" smtClean="0"/>
              <a:t>sospin</a:t>
            </a:r>
            <a:r>
              <a:rPr kumimoji="1" lang="en-US" altLang="ja-JP" sz="2400" dirty="0" smtClean="0"/>
              <a:t> fluctuations, </a:t>
            </a:r>
            <a:r>
              <a:rPr kumimoji="1" lang="en-US" altLang="ja-JP" sz="2400" i="1" dirty="0" err="1" smtClean="0"/>
              <a:t>N</a:t>
            </a:r>
            <a:r>
              <a:rPr kumimoji="1" lang="en-US" altLang="ja-JP" sz="2400" baseline="-25000" dirty="0" err="1" smtClean="0"/>
              <a:t>p</a:t>
            </a:r>
            <a:r>
              <a:rPr kumimoji="1" lang="en-US" altLang="ja-JP" sz="2400" dirty="0" smtClean="0"/>
              <a:t> fluctuations tend to be close to </a:t>
            </a:r>
            <a:r>
              <a:rPr lang="en-US" altLang="ja-JP" sz="2400" dirty="0" smtClean="0"/>
              <a:t>equilibrium ones than </a:t>
            </a:r>
            <a:r>
              <a:rPr lang="en-US" altLang="ja-JP" sz="2400" i="1" dirty="0" smtClean="0"/>
              <a:t>N</a:t>
            </a:r>
            <a:r>
              <a:rPr lang="en-US" altLang="ja-JP" sz="2400" baseline="-25000" dirty="0" smtClean="0"/>
              <a:t>N</a:t>
            </a:r>
            <a:r>
              <a:rPr lang="en-US" altLang="ja-JP" sz="2400" dirty="0" smtClean="0"/>
              <a:t> fluctuations.</a:t>
            </a:r>
            <a:endParaRPr kumimoji="1" lang="ja-JP" altLang="en-US" sz="2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N})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922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23" y="3397597"/>
            <a:ext cx="1284380" cy="39144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)^2 \rangle&#10;\end{align*}&lt;/body&gt;&#10;  &lt;fcolor&gt;FF000000&lt;/fcolor&gt;&#10;  &lt;bcolor&gt;FFFFFFFF&lt;/bcolor&gt;&#10;  &lt;transparent&gt;True&lt;/transparent&gt;&#10;  &lt;resolution&gt;1800&lt;/resolution&gt;&#10;  &lt;imageh&gt;291&lt;/imageh&gt;&#10;  &lt;imagew&gt;877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11" y="1293639"/>
            <a:ext cx="1221693" cy="4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8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Slot Machine Analogy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259632" y="1173083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989596" cy="15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619415" y="291623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9" name="正方形/長方形 8"/>
          <p:cNvSpPr/>
          <p:nvPr/>
        </p:nvSpPr>
        <p:spPr>
          <a:xfrm>
            <a:off x="5387167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531183" y="3010600"/>
            <a:ext cx="144016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675199" y="2812578"/>
            <a:ext cx="144016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819215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963230" y="2416534"/>
            <a:ext cx="14401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107247" y="2200510"/>
            <a:ext cx="1440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251263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395279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539295" y="2272518"/>
            <a:ext cx="1440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683311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827327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971343" y="2668562"/>
            <a:ext cx="14401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115359" y="2920590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7259375" y="3017596"/>
            <a:ext cx="144016" cy="19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1188041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P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  </a:t>
            </a:r>
            <a:r>
              <a:rPr kumimoji="1" lang="en-US" altLang="ja-JP" sz="3200" dirty="0" smtClean="0"/>
              <a:t>(</a:t>
            </a:r>
            <a:r>
              <a:rPr kumimoji="1" lang="en-US" altLang="ja-JP" sz="3200" i="1" dirty="0" smtClean="0"/>
              <a:t>N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634636" y="573761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34" name="正方形/長方形 33"/>
          <p:cNvSpPr/>
          <p:nvPr/>
        </p:nvSpPr>
        <p:spPr>
          <a:xfrm>
            <a:off x="5402388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5546404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5690420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834436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5978452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122468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6266484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6410500" y="5561947"/>
            <a:ext cx="14401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6554516" y="5795973"/>
            <a:ext cx="144016" cy="234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6698532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6842548" y="5849979"/>
            <a:ext cx="144016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7125989" y="5930988"/>
            <a:ext cx="144016" cy="99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644008" y="3933056"/>
            <a:ext cx="135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P  </a:t>
            </a:r>
            <a:r>
              <a:rPr lang="en-US" altLang="ja-JP" sz="3200" dirty="0" smtClean="0"/>
              <a:t> </a:t>
            </a:r>
            <a:r>
              <a:rPr kumimoji="1" lang="en-US" altLang="ja-JP" sz="3200" dirty="0" smtClean="0"/>
              <a:t>(</a:t>
            </a:r>
            <a:r>
              <a:rPr kumimoji="1" lang="en-US" altLang="ja-JP" sz="3200" i="1" dirty="0" smtClean="0"/>
              <a:t>N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26" name="下矢印 25"/>
          <p:cNvSpPr/>
          <p:nvPr/>
        </p:nvSpPr>
        <p:spPr>
          <a:xfrm>
            <a:off x="1619672" y="3789040"/>
            <a:ext cx="1584176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6588224" y="690955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16282" y="57443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=     +</a:t>
            </a:r>
            <a:endParaRPr kumimoji="1" lang="ja-JP" alt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79940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444036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988827" y="4251806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027194" y="6031171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円/楕円 59"/>
          <p:cNvSpPr/>
          <p:nvPr/>
        </p:nvSpPr>
        <p:spPr>
          <a:xfrm>
            <a:off x="7993445" y="327556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5002344" y="1531034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V="1">
            <a:off x="5387167" y="1840470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5171143" y="3208622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5402388" y="4661847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5186364" y="6029999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08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326278" cy="584775"/>
          </a:xfrm>
        </p:spPr>
        <p:txBody>
          <a:bodyPr/>
          <a:lstStyle/>
          <a:p>
            <a:r>
              <a:rPr kumimoji="1" lang="en-US" altLang="ja-JP" dirty="0" smtClean="0"/>
              <a:t> Examples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7504" y="1252518"/>
            <a:ext cx="1513860" cy="17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383013" y="255267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4022973" y="1500370"/>
            <a:ext cx="144016" cy="134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757043" y="2912001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2150765" y="1476908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1934741" y="2845060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621364" y="879103"/>
            <a:ext cx="339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常に一定の枚数のコイン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140802" y="256054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590855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605257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619658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634060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6484617" y="2132856"/>
            <a:ext cx="144017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662863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77265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691666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706068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7204698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734871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749273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63674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7780762" y="2132856"/>
            <a:ext cx="144016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5908554" y="1484784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5692530" y="2852936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5663314" y="908720"/>
            <a:ext cx="286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どの枚数も一定確率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383013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47" name="正方形/長方形 46"/>
          <p:cNvSpPr/>
          <p:nvPr/>
        </p:nvSpPr>
        <p:spPr>
          <a:xfrm>
            <a:off x="2438797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2582813" y="5288974"/>
            <a:ext cx="144015" cy="292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2726828" y="5005300"/>
            <a:ext cx="14401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870845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3014861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3158877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3302893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446909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3590925" y="5288974"/>
            <a:ext cx="144016" cy="292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3734941" y="5482352"/>
            <a:ext cx="144016" cy="9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矢印コネクタ 59"/>
          <p:cNvCxnSpPr/>
          <p:nvPr/>
        </p:nvCxnSpPr>
        <p:spPr>
          <a:xfrm flipV="1">
            <a:off x="2150765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1934741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8140802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65" name="正方形/長方形 64"/>
          <p:cNvSpPr/>
          <p:nvPr/>
        </p:nvSpPr>
        <p:spPr>
          <a:xfrm>
            <a:off x="5908554" y="4861284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6052570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619658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6340602" y="4653136"/>
            <a:ext cx="144015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6484617" y="4581128"/>
            <a:ext cx="144017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6628634" y="4581128"/>
            <a:ext cx="144016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6772650" y="4653136"/>
            <a:ext cx="144016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691666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7060682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204698" y="5153254"/>
            <a:ext cx="144016" cy="42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7348714" y="5293332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7492730" y="5435168"/>
            <a:ext cx="144016" cy="146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7636746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0" name="直線矢印コネクタ 79"/>
          <p:cNvCxnSpPr/>
          <p:nvPr/>
        </p:nvCxnSpPr>
        <p:spPr>
          <a:xfrm flipV="1">
            <a:off x="5908554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5692530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1520" y="4365103"/>
            <a:ext cx="1224136" cy="126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下矢印 82"/>
          <p:cNvSpPr/>
          <p:nvPr/>
        </p:nvSpPr>
        <p:spPr>
          <a:xfrm>
            <a:off x="2438798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下矢印 83"/>
          <p:cNvSpPr/>
          <p:nvPr/>
        </p:nvSpPr>
        <p:spPr>
          <a:xfrm>
            <a:off x="6383394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523392" y="558136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57043" y="5581362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円/楕円 86"/>
          <p:cNvSpPr/>
          <p:nvPr/>
        </p:nvSpPr>
        <p:spPr>
          <a:xfrm>
            <a:off x="8530755" y="2924944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80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Slot Machine Analogy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1484784"/>
            <a:ext cx="737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/>
              <a:t>P  </a:t>
            </a:r>
            <a:r>
              <a:rPr lang="en-US" altLang="ja-JP" sz="3600" dirty="0"/>
              <a:t> </a:t>
            </a:r>
            <a:r>
              <a:rPr kumimoji="1" lang="en-US" altLang="ja-JP" sz="3600" dirty="0" smtClean="0"/>
              <a:t>(</a:t>
            </a:r>
            <a:r>
              <a:rPr kumimoji="1" lang="en-US" altLang="ja-JP" sz="3600" i="1" dirty="0" smtClean="0"/>
              <a:t>N   </a:t>
            </a:r>
            <a:r>
              <a:rPr kumimoji="1" lang="en-US" altLang="ja-JP" sz="3600" dirty="0" smtClean="0"/>
              <a:t>)=      </a:t>
            </a:r>
            <a:r>
              <a:rPr kumimoji="1" lang="en-US" altLang="ja-JP" sz="3600" i="1" dirty="0" smtClean="0"/>
              <a:t>P</a:t>
            </a:r>
            <a:r>
              <a:rPr kumimoji="1" lang="en-US" altLang="ja-JP" sz="3600" dirty="0" smtClean="0"/>
              <a:t>   (</a:t>
            </a:r>
            <a:r>
              <a:rPr kumimoji="1" lang="en-US" altLang="ja-JP" sz="3600" i="1" dirty="0" smtClean="0"/>
              <a:t>N</a:t>
            </a:r>
            <a:r>
              <a:rPr kumimoji="1" lang="en-US" altLang="ja-JP" sz="3600" dirty="0" smtClean="0"/>
              <a:t>   )</a:t>
            </a:r>
            <a:r>
              <a:rPr kumimoji="1" lang="en-US" altLang="ja-JP" sz="3600" i="1" dirty="0" smtClean="0"/>
              <a:t>B</a:t>
            </a:r>
            <a:r>
              <a:rPr kumimoji="1" lang="en-US" altLang="ja-JP" sz="3600" baseline="-25000" dirty="0" smtClean="0"/>
              <a:t>1/2</a:t>
            </a:r>
            <a:r>
              <a:rPr kumimoji="1" lang="en-US" altLang="ja-JP" sz="3600" dirty="0" smtClean="0"/>
              <a:t>(</a:t>
            </a:r>
            <a:r>
              <a:rPr kumimoji="1" lang="en-US" altLang="ja-JP" sz="3600" i="1" dirty="0" smtClean="0"/>
              <a:t>N</a:t>
            </a:r>
            <a:r>
              <a:rPr kumimoji="1" lang="en-US" altLang="ja-JP" sz="3600" dirty="0" smtClean="0"/>
              <a:t>   ;</a:t>
            </a:r>
            <a:r>
              <a:rPr kumimoji="1" lang="en-US" altLang="ja-JP" sz="3600" i="1" dirty="0" smtClean="0"/>
              <a:t>N</a:t>
            </a:r>
            <a:r>
              <a:rPr kumimoji="1" lang="en-US" altLang="ja-JP" sz="3600" dirty="0" smtClean="0"/>
              <a:t>   )</a:t>
            </a:r>
            <a:endParaRPr kumimoji="1" lang="ja-JP" altLang="en-US" sz="3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39939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04035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45115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467544" y="1196752"/>
            <a:ext cx="7667488" cy="136815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&#10;\end{align*}&lt;/body&gt;&#10;  &lt;fcolor&gt;FF000000&lt;/fcolor&gt;&#10;  &lt;bcolor&gt;FFFFFFFF&lt;/bcolor&gt;&#10;  &lt;transparent&gt;True&lt;/transparent&gt;&#10;  &lt;resolution&gt;1800&lt;/resolution&gt;&#10;  &lt;imageh&gt;349&lt;/imageh&gt;&#10;  &lt;imagew&gt;33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16" y="1541762"/>
            <a:ext cx="558956" cy="589353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3017981" y="216808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759222" y="1880828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7351510" y="1880827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827584" y="2852936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9722"/>
          <a:stretch/>
        </p:blipFill>
        <p:spPr bwMode="auto">
          <a:xfrm>
            <a:off x="5404957" y="3317978"/>
            <a:ext cx="2675470" cy="16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左右矢印 18"/>
          <p:cNvSpPr/>
          <p:nvPr/>
        </p:nvSpPr>
        <p:spPr>
          <a:xfrm>
            <a:off x="3347864" y="3645024"/>
            <a:ext cx="1656184" cy="8640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3852318" y="1861524"/>
            <a:ext cx="287634" cy="34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B_p ( k;N) = p^k (1-p)^{N-k} \phantom{|}_k C_N&#10;\end{align*}&lt;/body&gt;&#10;  &lt;fcolor&gt;FF000000&lt;/fcolor&gt;&#10;  &lt;bcolor&gt;FFFFFFFF&lt;/bcolor&gt;&#10;  &lt;transparent&gt;True&lt;/transparent&gt;&#10;  &lt;resolution&gt;1800&lt;/resolution&gt;&#10;  &lt;imageh&gt;296&lt;/imageh&gt;&#10;  &lt;imagew&gt;3282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5" y="6165304"/>
            <a:ext cx="4790473" cy="43204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6049102" y="6150495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：二項</a:t>
            </a:r>
            <a:r>
              <a:rPr lang="ja-JP" altLang="en-US" sz="2400" dirty="0"/>
              <a:t>分布関数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787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Distributions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5659" y="2636912"/>
            <a:ext cx="609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kumimoji="1" lang="en-US" altLang="ja-JP" sz="2400" dirty="0" smtClean="0"/>
              <a:t>Nucleons exclusively interact with </a:t>
            </a:r>
            <a:r>
              <a:rPr kumimoji="1" lang="en-US" altLang="ja-JP" sz="2400" dirty="0" err="1" smtClean="0"/>
              <a:t>pions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3212976"/>
            <a:ext cx="3066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Rare NN collisions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Huge </a:t>
            </a:r>
            <a:r>
              <a:rPr lang="en-US" altLang="ja-JP" sz="2400" i="1" dirty="0" err="1" smtClean="0">
                <a:latin typeface="Symbol" pitchFamily="18" charset="2"/>
              </a:rPr>
              <a:t>pp</a:t>
            </a:r>
            <a:r>
              <a:rPr lang="en-US" altLang="ja-JP" sz="2400" dirty="0" smtClean="0"/>
              <a:t> reactions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8631" y="1052736"/>
            <a:ext cx="304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kumimoji="1" lang="en-US" altLang="ja-JP" sz="2400" dirty="0" smtClean="0"/>
              <a:t>Large pion density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3608" y="1556792"/>
            <a:ext cx="6146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Small nucleon density because </a:t>
            </a:r>
            <a:r>
              <a:rPr kumimoji="1" lang="en-US" altLang="ja-JP" sz="2400" i="1" dirty="0" smtClean="0"/>
              <a:t>M</a:t>
            </a:r>
            <a:r>
              <a:rPr kumimoji="1" lang="en-US" altLang="ja-JP" sz="2400" i="1" baseline="-25000" dirty="0" smtClean="0"/>
              <a:t>N</a:t>
            </a:r>
            <a:r>
              <a:rPr kumimoji="1" lang="en-US" altLang="ja-JP" sz="2400" i="1" dirty="0" smtClean="0"/>
              <a:t>/T</a:t>
            </a:r>
            <a:r>
              <a:rPr kumimoji="1" lang="en-US" altLang="ja-JP" sz="2400" dirty="0" smtClean="0"/>
              <a:t>&lt;&lt;1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For top RHIC energy, 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i="1" baseline="-25000" dirty="0" smtClean="0">
                <a:latin typeface="Symbol" pitchFamily="18" charset="2"/>
              </a:rPr>
              <a:t>p</a:t>
            </a:r>
            <a:r>
              <a:rPr kumimoji="1" lang="en-US" altLang="ja-JP" sz="2400" dirty="0" smtClean="0"/>
              <a:t>~20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i="1" baseline="-25000" dirty="0" smtClean="0"/>
              <a:t>N</a:t>
            </a:r>
            <a:endParaRPr kumimoji="1" lang="ja-JP" altLang="en-US" sz="2400" i="1" baseline="-25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09" y="3402879"/>
            <a:ext cx="3598795" cy="290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下矢印 8"/>
          <p:cNvSpPr/>
          <p:nvPr/>
        </p:nvSpPr>
        <p:spPr>
          <a:xfrm>
            <a:off x="1931639" y="4581128"/>
            <a:ext cx="1848273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5517232"/>
            <a:ext cx="4501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All formations and decays of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dirty="0" smtClean="0"/>
              <a:t> </a:t>
            </a:r>
          </a:p>
          <a:p>
            <a:r>
              <a:rPr lang="en-US" altLang="ja-JP" sz="2400" dirty="0" smtClean="0"/>
              <a:t>take place independently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05756" y="308081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Nonaka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Bass, ‘07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75659" y="5373216"/>
            <a:ext cx="5088429" cy="108012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3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5364088" y="4293096"/>
            <a:ext cx="3071299" cy="444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7394" cy="584775"/>
          </a:xfrm>
        </p:spPr>
        <p:txBody>
          <a:bodyPr/>
          <a:lstStyle/>
          <a:p>
            <a:r>
              <a:rPr kumimoji="1" lang="en-US" altLang="ja-JP" dirty="0" smtClean="0"/>
              <a:t> Nucleons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hadronize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chem.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kinetic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~20fm</a:t>
            </a:r>
            <a:endParaRPr kumimoji="1" lang="ja-JP" altLang="en-US" sz="2000" dirty="0"/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mesons</a:t>
            </a:r>
            <a:endParaRPr kumimoji="1" lang="ja-JP" altLang="en-US" sz="2000" dirty="0"/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baryons</a:t>
            </a:r>
            <a:endParaRPr kumimoji="1" lang="ja-JP" altLang="en-US" sz="2000" dirty="0"/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time</a:t>
            </a:r>
            <a:endParaRPr kumimoji="1" lang="ja-JP" altLang="en-US" sz="2400" dirty="0"/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22707" y="5118555"/>
            <a:ext cx="294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rare NN collisions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no quantum corr.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m_\pi \simeq T \ll m_N-\mu_N&#10;\end{align*}&lt;/body&gt;&#10;  &lt;fcolor&gt;FF000000&lt;/fcolor&gt;&#10;  &lt;bcolor&gt;FFFFFFFF&lt;/bcolor&gt;&#10;  &lt;transparent&gt;True&lt;/transparent&gt;&#10;  &lt;resolution&gt;1800&lt;/resolution&gt;&#10;  &lt;imageh&gt;223&lt;/imageh&gt;&#10;  &lt;imagew&gt;2275&lt;/imagew&gt;&#10;  &lt;scale&gt;50&lt;/scale&gt;&#10;  &lt;cursor&gt;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62" y="4402576"/>
            <a:ext cx="2938118" cy="288000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012160" y="6165280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many </a:t>
            </a:r>
            <a:r>
              <a:rPr kumimoji="1" lang="en-US" altLang="ja-JP" sz="2400" dirty="0" err="1" smtClean="0"/>
              <a:t>pions</a:t>
            </a:r>
            <a:endParaRPr kumimoji="1" lang="ja-JP" altLang="en-US" sz="2400" dirty="0"/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n_N \ll 1&#10;\end{align*}&lt;/body&gt;&#10;  &lt;fcolor&gt;FF000000&lt;/fcolor&gt;&#10;  &lt;bcolor&gt;FFFFFFFF&lt;/bcolor&gt;&#10;  &lt;transparent&gt;True&lt;/transparent&gt;&#10;  &lt;resolution&gt;1800&lt;/resolution&gt;&#10;  &lt;imageh&gt;204&lt;/imageh&gt;&#10;  &lt;imagew&gt;82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13683"/>
            <a:ext cx="1062888" cy="263462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_N \ll n_\pi&#10;\end{align*}&lt;/body&gt;&#10;  &lt;fcolor&gt;FF000000&lt;/fcolor&gt;&#10;  &lt;bcolor&gt;FFFFFFFF&lt;/bcolor&gt;&#10;  &lt;transparent&gt;True&lt;/transparent&gt;&#10;  &lt;resolution&gt;1800&lt;/resolution&gt;&#10;  &lt;imageh&gt;180&lt;/imageh&gt;&#10;  &lt;imagew&gt;98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75" y="5952315"/>
            <a:ext cx="1266942" cy="232466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角丸四角形 196"/>
          <p:cNvSpPr/>
          <p:nvPr/>
        </p:nvSpPr>
        <p:spPr>
          <a:xfrm>
            <a:off x="5275423" y="4221089"/>
            <a:ext cx="3761073" cy="2520280"/>
          </a:xfrm>
          <a:prstGeom prst="roundRect">
            <a:avLst>
              <a:gd name="adj" fmla="val 48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69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05545" cy="584775"/>
          </a:xfrm>
        </p:spPr>
        <p:txBody>
          <a:bodyPr/>
          <a:lstStyle/>
          <a:p>
            <a:r>
              <a:rPr kumimoji="1" lang="en-US" altLang="ja-JP" dirty="0" smtClean="0"/>
              <a:t> Energy Scan Program @ RHIC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3795092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2714004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2929904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092079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1921842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1877392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2858467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055567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3795092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3762548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303092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4939679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152014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136114" y="2315324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33520" y="2562364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54178" y="3070599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2063016" y="1889610"/>
            <a:ext cx="2292439" cy="68224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2439" h="682241">
                <a:moveTo>
                  <a:pt x="0" y="12540"/>
                </a:moveTo>
                <a:cubicBezTo>
                  <a:pt x="375634" y="-4632"/>
                  <a:pt x="751268" y="-21804"/>
                  <a:pt x="1133341" y="89813"/>
                </a:cubicBezTo>
                <a:cubicBezTo>
                  <a:pt x="1515414" y="201430"/>
                  <a:pt x="1903926" y="441835"/>
                  <a:pt x="2292439" y="68224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87071" y="1344481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high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55455" y="246156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low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81631" y="1567886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beam energy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26" name="Picture 3" descr="H:\tex\paris01\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45224"/>
            <a:ext cx="60483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77769"/>
            <a:ext cx="3792506" cy="406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21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790915" cy="584775"/>
          </a:xfrm>
        </p:spPr>
        <p:txBody>
          <a:bodyPr/>
          <a:lstStyle/>
          <a:p>
            <a:r>
              <a:rPr kumimoji="1" lang="en-US" altLang="ja-JP" dirty="0" smtClean="0"/>
              <a:t> Probability Distribution                              </a:t>
            </a:r>
            <a:endParaRPr kumimoji="1" lang="ja-JP" altLang="en-US" dirty="0"/>
          </a:p>
        </p:txBody>
      </p:sp>
      <p:pic>
        <p:nvPicPr>
          <p:cNvPr id="3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220351" y="908720"/>
            <a:ext cx="1636515" cy="117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39552" y="4111207"/>
            <a:ext cx="302433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Detector</a:t>
            </a:r>
            <a:endParaRPr kumimoji="1" lang="ja-JP" altLang="en-US" sz="24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467544" y="1556791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 flipV="1">
            <a:off x="2051720" y="1556791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99592" y="2238999"/>
            <a:ext cx="79208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796455" y="2238999"/>
            <a:ext cx="11024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068541" y="2238999"/>
            <a:ext cx="507425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192498" y="2238999"/>
            <a:ext cx="766936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331640" y="2238999"/>
            <a:ext cx="464815" cy="1703965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2007101" y="2238999"/>
            <a:ext cx="185397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322253" y="2238999"/>
            <a:ext cx="925213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 F(N_N,N_{\bar N}) \end{align*}&lt;/body&gt;&#10;  &lt;fcolor&gt;FF000000&lt;/fcolor&gt;&#10;  &lt;bcolor&gt;FFFFFFFF&lt;/bcolor&gt;&#10;  &lt;transparent&gt;True&lt;/transparent&gt;&#10;  &lt;resolution&gt;1800&lt;/resolution&gt;&#10;  &lt;imageh&gt;249&lt;/imageh&gt;&#10;  &lt;imagew&gt;124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3" y="1966640"/>
            <a:ext cx="1928337" cy="385977"/>
          </a:xfrm>
          <a:prstGeom prst="rect">
            <a:avLst/>
          </a:prstGeom>
        </p:spPr>
      </p:pic>
      <p:sp>
        <p:nvSpPr>
          <p:cNvPr id="37" name="角丸四角形 36"/>
          <p:cNvSpPr/>
          <p:nvPr/>
        </p:nvSpPr>
        <p:spPr>
          <a:xfrm>
            <a:off x="971600" y="4869160"/>
            <a:ext cx="6840760" cy="151216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775863" y="1124744"/>
            <a:ext cx="55058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775863" y="1556792"/>
            <a:ext cx="550582" cy="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N_N \mbox{ nucleons}&#10;\\&#10;&amp;amp;N_{\bar N} \mbox{ anti-nucleons}&#10;\end{align*}&lt;/body&gt;&#10;  &lt;fcolor&gt;FF000000&lt;/fcolor&gt;&#10;  &lt;bcolor&gt;FFFFFFFF&lt;/bcolor&gt;&#10;  &lt;transparent&gt;True&lt;/transparent&gt;&#10;  &lt;resolution&gt;1800&lt;/resolution&gt;&#10;  &lt;imageh&gt;680&lt;/imageh&gt;&#10;  &lt;imagew&gt;188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62" y="1004957"/>
            <a:ext cx="1872208" cy="677181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4462350" y="980729"/>
            <a:ext cx="216024" cy="7920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8&lt;/imageh&gt;&#10;  &lt;imagew&gt;3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1" y="3071535"/>
            <a:ext cx="355520" cy="207138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&amp;amp;N_p \mbox{ protons}&#10;\\&#10;&amp;amp;N_n \mbox{ neutrons}&#10;\end{align*}&lt;/body&gt;&#10;  &lt;fcolor&gt;FF000000&lt;/fcolor&gt;&#10;  &lt;bcolor&gt;FFFFFFFF&lt;/bcolor&gt;&#10;  &lt;transparent&gt;True&lt;/transparent&gt;&#10;  &lt;resolution&gt;1800&lt;/resolution&gt;&#10;  &lt;imageh&gt;657&lt;/imageh&gt;&#10;  &lt;imagew&gt;1344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0" y="2836513"/>
            <a:ext cx="1338430" cy="654276"/>
          </a:xfrm>
          <a:prstGeom prst="rect">
            <a:avLst/>
          </a:prstGeom>
        </p:spPr>
      </p:pic>
      <p:sp>
        <p:nvSpPr>
          <p:cNvPr id="33" name="左中かっこ 32"/>
          <p:cNvSpPr/>
          <p:nvPr/>
        </p:nvSpPr>
        <p:spPr>
          <a:xfrm>
            <a:off x="4958486" y="2780928"/>
            <a:ext cx="216024" cy="7920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58409" y="4397042"/>
            <a:ext cx="307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binomial distribution </a:t>
            </a:r>
            <a:r>
              <a:rPr lang="en-US" altLang="ja-JP" sz="2000" dirty="0" err="1" smtClean="0"/>
              <a:t>func</a:t>
            </a:r>
            <a:r>
              <a:rPr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24" name="右矢印 23"/>
          <p:cNvSpPr/>
          <p:nvPr/>
        </p:nvSpPr>
        <p:spPr>
          <a:xfrm>
            <a:off x="4958486" y="1966640"/>
            <a:ext cx="439968" cy="34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矢印 38"/>
          <p:cNvSpPr/>
          <p:nvPr/>
        </p:nvSpPr>
        <p:spPr>
          <a:xfrm>
            <a:off x="4966406" y="3734519"/>
            <a:ext cx="439968" cy="34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&#10;B(N_p;N_N)&#10;\end{align*}&lt;/body&gt;&#10;  &lt;fcolor&gt;FF000000&lt;/fcolor&gt;&#10;  &lt;bcolor&gt;FFFFFFFF&lt;/bcolor&gt;&#10;  &lt;transparent&gt;True&lt;/transparent&gt;&#10;  &lt;resolution&gt;1800&lt;/resolution&gt;&#10;  &lt;imageh&gt;259&lt;/imageh&gt;&#10;  &lt;imagew&gt;117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99" y="3765089"/>
            <a:ext cx="1821379" cy="401478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030302" y="1167135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030302" y="2942431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41" name="角丸四角形吹き出し 40"/>
          <p:cNvSpPr/>
          <p:nvPr/>
        </p:nvSpPr>
        <p:spPr>
          <a:xfrm>
            <a:off x="5886401" y="4399240"/>
            <a:ext cx="3150095" cy="397912"/>
          </a:xfrm>
          <a:prstGeom prst="wedgeRoundRectCallout">
            <a:avLst>
              <a:gd name="adj1" fmla="val -37420"/>
              <a:gd name="adj2" fmla="val -8363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43608" y="6388823"/>
            <a:ext cx="7147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000" dirty="0" smtClean="0"/>
              <a:t>for</a:t>
            </a:r>
            <a:r>
              <a:rPr kumimoji="1" lang="en-US" altLang="ja-JP" sz="2000" dirty="0" smtClean="0"/>
              <a:t> any phase space in the final state.</a:t>
            </a: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efteqn{ {\cal P}(N_p,N_n,N_{\bar p},N_{\bar n}) }\\&#10;&amp;amp;= F(N_N,N_{\bar N}) B(N_p;N_N) B(N_{\bar p};N_{\bar N})&#10;\end{align*}&lt;/body&gt;&#10;  &lt;fcolor&gt;FF000000&lt;/fcolor&gt;&#10;  &lt;bcolor&gt;FFFFFFFF&lt;/bcolor&gt;&#10;  &lt;transparent&gt;True&lt;/transparent&gt;&#10;  &lt;resolution&gt;1800&lt;/resolution&gt;&#10;  &lt;imageh&gt;707&lt;/imageh&gt;&#10;  &lt;imagew&gt;400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120325"/>
            <a:ext cx="6200438" cy="109592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efteqn{ {\cal P}(N_p,N_n,N_{\bar p},N_{\bar n}) }&#10;\end{align*}&lt;/body&gt;&#10;  &lt;fcolor&gt;FF000000&lt;/fcolor&gt;&#10;  &lt;bcolor&gt;FFFFFFFF&lt;/bcolor&gt;&#10;  &lt;transparent&gt;True&lt;/transparent&gt;&#10;  &lt;resolution&gt;1800&lt;/resolution&gt;&#10;  &lt;imageh&gt;259&lt;/imageh&gt;&#10;  &lt;imagew&gt;1992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98" y="273527"/>
            <a:ext cx="3087818" cy="4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2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380547" cy="584775"/>
          </a:xfrm>
        </p:spPr>
        <p:txBody>
          <a:bodyPr/>
          <a:lstStyle/>
          <a:p>
            <a:r>
              <a:rPr kumimoji="1" lang="en-US" altLang="ja-JP" dirty="0" smtClean="0"/>
              <a:t> Baryon &amp; </a:t>
            </a:r>
            <a:r>
              <a:rPr lang="en-US" altLang="ja-JP" dirty="0"/>
              <a:t>P</a:t>
            </a:r>
            <a:r>
              <a:rPr kumimoji="1" lang="en-US" altLang="ja-JP" dirty="0" smtClean="0"/>
              <a:t>roton Number Fluctuations  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N}^{\rm (net)})^2 \rangle&#10;=&amp;amp; 4 \langle (\delta N_p^{\rm (net)})^2 \rangle&#10;-2 \langle N_p^{\rm (tot)} \rangle \end{align*}&lt;/body&gt;&#10;  &lt;fcolor&gt;FF000000&lt;/fcolor&gt;&#10;  &lt;bcolor&gt;FFFFFFFF&lt;/bcolor&gt;&#10;  &lt;transparent&gt;True&lt;/transparent&gt;&#10;  &lt;resolution&gt;1800&lt;/resolution&gt;&#10;  &lt;imageh&gt;356&lt;/imageh&gt;&#10;  &lt;imagew&gt;4187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37112"/>
            <a:ext cx="5832648" cy="49592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2 \rangle&#10;=&amp;amp; \frac14 \langle (\delta N_{\rm N}^{\rm (net)})^2 \rangle&#10;+ \frac14 \langle N_{\rm N}^{\rm (tot)} \rangle&#10;\end{align*}&lt;/body&gt;&#10;  &lt;fcolor&gt;FF000000&lt;/fcolor&gt;&#10;  &lt;bcolor&gt;FFFFFFFF&lt;/bcolor&gt;&#10;  &lt;transparent&gt;True&lt;/transparent&gt;&#10;  &lt;resolution&gt;1800&lt;/resolution&gt;&#10;  &lt;imageh&gt;505&lt;/imageh&gt;&#10;  &lt;imagew&gt;4305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91" y="3356992"/>
            <a:ext cx="5643411" cy="66200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639131" y="5517232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For free gas</a:t>
            </a:r>
            <a:endParaRPr kumimoji="1" lang="ja-JP" altLang="en-US" sz="2000" dirty="0"/>
          </a:p>
        </p:txBody>
      </p:sp>
      <p:sp>
        <p:nvSpPr>
          <p:cNvPr id="26" name="角丸四角形 25"/>
          <p:cNvSpPr/>
          <p:nvPr/>
        </p:nvSpPr>
        <p:spPr>
          <a:xfrm>
            <a:off x="5580112" y="5460185"/>
            <a:ext cx="3408589" cy="11371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2 \rangle&#10;=&#10;\frac12&#10;\langle (\delta N_{\rm N}^{\rm (net)})^2 \rangle &#10;\end{align*}&lt;/body&gt;&#10;  &lt;fcolor&gt;FF000000&lt;/fcolor&gt;&#10;  &lt;bcolor&gt;FFFFFFFF&lt;/bcolor&gt;&#10;  &lt;transparent&gt;True&lt;/transparent&gt;&#10;  &lt;resolution&gt;1800&lt;/resolution&gt;&#10;  &lt;imageh&gt;505&lt;/imageh&gt;&#10;  &lt;imagew&gt;3042&lt;/imagew&gt;&#10;  &lt;scale&gt;50&lt;/scale&gt;&#10;  &lt;cursor&gt;1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83" y="5912760"/>
            <a:ext cx="3256298" cy="540576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239221" y="5716372"/>
            <a:ext cx="4980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ja-JP" sz="2400" dirty="0" smtClean="0"/>
              <a:t>for </a:t>
            </a:r>
            <a:r>
              <a:rPr lang="en-US" altLang="ja-JP" sz="2400" dirty="0" err="1" smtClean="0"/>
              <a:t>isospin</a:t>
            </a:r>
            <a:r>
              <a:rPr lang="en-US" altLang="ja-JP" sz="2400" dirty="0" smtClean="0"/>
              <a:t> symmetric medium</a:t>
            </a:r>
          </a:p>
          <a:p>
            <a:pPr marL="342900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ja-JP" sz="2400" dirty="0" smtClean="0"/>
              <a:t>Similar formulas up to any order!</a:t>
            </a:r>
            <a:endParaRPr kumimoji="1" lang="ja-JP" altLang="en-US" sz="2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416191" y="1916832"/>
            <a:ext cx="69847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左右矢印 20"/>
          <p:cNvSpPr/>
          <p:nvPr/>
        </p:nvSpPr>
        <p:spPr>
          <a:xfrm>
            <a:off x="6635666" y="2492896"/>
            <a:ext cx="1557389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807308" y="1412776"/>
            <a:ext cx="3593659" cy="504056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8&lt;/imageh&gt;&#10;  &lt;imagew&gt;35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59" y="2005814"/>
            <a:ext cx="559686" cy="326091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16191" y="1412776"/>
            <a:ext cx="3816424" cy="504056"/>
          </a:xfrm>
          <a:prstGeom prst="rect">
            <a:avLst/>
          </a:prstGeom>
          <a:solidFill>
            <a:srgbClr val="F09494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N_p&#10;\end{align*}&lt;/body&gt;&#10;  &lt;fcolor&gt;FF000000&lt;/fcolor&gt;&#10;  &lt;bcolor&gt;FFFFFFFF&lt;/bcolor&gt;&#10;  &lt;transparent&gt;True&lt;/transparent&gt;&#10;  &lt;resolution&gt;1800&lt;/resolution&gt;&#10;  &lt;imageh&gt;242&lt;/imageh&gt;&#10;  &lt;imagew&gt;28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76" y="1501758"/>
            <a:ext cx="449944" cy="379394"/>
          </a:xfrm>
          <a:prstGeom prst="rect">
            <a:avLst/>
          </a:prstGeom>
        </p:spPr>
      </p:pic>
      <p:sp>
        <p:nvSpPr>
          <p:cNvPr id="31" name="左右矢印 30"/>
          <p:cNvSpPr/>
          <p:nvPr/>
        </p:nvSpPr>
        <p:spPr>
          <a:xfrm>
            <a:off x="3512535" y="908720"/>
            <a:ext cx="1008112" cy="432048"/>
          </a:xfrm>
          <a:prstGeom prst="leftRightArrow">
            <a:avLst/>
          </a:prstGeom>
          <a:solidFill>
            <a:srgbClr val="F09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9&lt;/imageh&gt;&#10;  &lt;imagew&gt;30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38314"/>
            <a:ext cx="478163" cy="327659"/>
          </a:xfrm>
          <a:prstGeom prst="rect">
            <a:avLst/>
          </a:prstGeom>
        </p:spPr>
      </p:pic>
      <p:sp>
        <p:nvSpPr>
          <p:cNvPr id="35" name="左中かっこ 34"/>
          <p:cNvSpPr/>
          <p:nvPr/>
        </p:nvSpPr>
        <p:spPr>
          <a:xfrm>
            <a:off x="1187624" y="3370924"/>
            <a:ext cx="288032" cy="164225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3568" y="3975447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)^2 \rangle&#10;\end{align*}&lt;/body&gt;&#10;  &lt;fcolor&gt;FF000000&lt;/fcolor&gt;&#10;  &lt;bcolor&gt;FFFFFFFF&lt;/bcolor&gt;&#10;  &lt;transparent&gt;True&lt;/transparent&gt;&#10;  &lt;resolution&gt;1800&lt;/resolution&gt;&#10;  &lt;imageh&gt;291&lt;/imageh&gt;&#10;  &lt;imagew&gt;877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55" y="836712"/>
            <a:ext cx="1221693" cy="405373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N})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922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83" y="2029445"/>
            <a:ext cx="1284380" cy="3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850734" cy="584775"/>
          </a:xfrm>
        </p:spPr>
        <p:txBody>
          <a:bodyPr/>
          <a:lstStyle/>
          <a:p>
            <a:r>
              <a:rPr kumimoji="1" lang="en-US" altLang="ja-JP" dirty="0" smtClean="0"/>
              <a:t> Free Nucleon Gas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88908" y="980728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Poisson distribution </a:t>
            </a:r>
            <a:r>
              <a:rPr kumimoji="1" lang="en-US" altLang="ja-JP" sz="2400" i="1" dirty="0" smtClean="0"/>
              <a:t>P</a:t>
            </a:r>
            <a:r>
              <a:rPr kumimoji="1" lang="en-US" altLang="ja-JP" sz="2400" i="1" baseline="-25000" dirty="0" smtClean="0">
                <a:latin typeface="Symbol" pitchFamily="18" charset="2"/>
              </a:rPr>
              <a:t>l</a:t>
            </a:r>
            <a:r>
              <a:rPr kumimoji="1" lang="en-US" altLang="ja-JP" sz="2400" dirty="0" smtClean="0"/>
              <a:t>(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,\mu_{\rm B} \ll m_{\rm N}&#10;\end{align*}&lt;/body&gt;&#10;  &lt;fcolor&gt;FF000000&lt;/fcolor&gt;&#10;  &lt;bcolor&gt;FFFFFFFF&lt;/bcolor&gt;&#10;  &lt;transparent&gt;True&lt;/transparent&gt;&#10;  &lt;resolution&gt;1800&lt;/resolution&gt;&#10;  &lt;imageh&gt;223&lt;/imageh&gt;&#10;  &lt;imagew&gt;1316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0" y="1052736"/>
            <a:ext cx="1833236" cy="310647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{\cal P}(N_p,N_n) =&#10;P_{\lambda}(N_p)&#10;P_{\lambda}(N_n)&#10;\end{align*}&lt;/body&gt;&#10;  &lt;fcolor&gt;FF000000&lt;/fcolor&gt;&#10;  &lt;bcolor&gt;FFFFFFFF&lt;/bcolor&gt;&#10;  &lt;transparent&gt;True&lt;/transparent&gt;&#10;  &lt;resolution&gt;1800&lt;/resolution&gt;&#10;  &lt;imageh&gt;259&lt;/imageh&gt;&#10;  &lt;imagew&gt;307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250141" cy="2741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= P_{2\lambda}(N_p+N_n) B_{1/2}(N_p;N_p+N_n)&#10;\end{align*}&lt;/body&gt;&#10;  &lt;fcolor&gt;FF000000&lt;/fcolor&gt;&#10;  &lt;bcolor&gt;FFFFFFFF&lt;/bcolor&gt;&#10;  &lt;transparent&gt;True&lt;/transparent&gt;&#10;  &lt;resolution&gt;1800&lt;/resolution&gt;&#10;  &lt;imageh&gt;276&lt;/imageh&gt;&#10;  &lt;imagew&gt;384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71975"/>
            <a:ext cx="4065055" cy="292101"/>
          </a:xfrm>
          <a:prstGeom prst="rect">
            <a:avLst/>
          </a:prstGeom>
        </p:spPr>
      </p:pic>
      <p:sp>
        <p:nvSpPr>
          <p:cNvPr id="11" name="右矢印 10"/>
          <p:cNvSpPr/>
          <p:nvPr/>
        </p:nvSpPr>
        <p:spPr>
          <a:xfrm>
            <a:off x="2482684" y="1052736"/>
            <a:ext cx="433132" cy="302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372200" y="1700808"/>
            <a:ext cx="237626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803574" y="191683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8132831" y="206923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560332" y="2516939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703019" y="314099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499098" y="2840827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7484927" y="196123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8348831" y="2732827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7042508" y="264607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6804272" y="314099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62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850734" cy="584775"/>
          </a:xfrm>
        </p:spPr>
        <p:txBody>
          <a:bodyPr/>
          <a:lstStyle/>
          <a:p>
            <a:r>
              <a:rPr kumimoji="1" lang="en-US" altLang="ja-JP" dirty="0" smtClean="0"/>
              <a:t> Free Nucleon Gas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88908" y="980728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Poisson distribution </a:t>
            </a:r>
            <a:r>
              <a:rPr kumimoji="1" lang="en-US" altLang="ja-JP" sz="2400" i="1" dirty="0" smtClean="0"/>
              <a:t>P</a:t>
            </a:r>
            <a:r>
              <a:rPr kumimoji="1" lang="en-US" altLang="ja-JP" sz="2400" i="1" baseline="-25000" dirty="0" smtClean="0">
                <a:latin typeface="Symbol" pitchFamily="18" charset="2"/>
              </a:rPr>
              <a:t>l</a:t>
            </a:r>
            <a:r>
              <a:rPr kumimoji="1" lang="en-US" altLang="ja-JP" sz="2400" dirty="0" smtClean="0"/>
              <a:t>(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,\mu_{\rm B} \ll m_{\rm N}&#10;\end{align*}&lt;/body&gt;&#10;  &lt;fcolor&gt;FF000000&lt;/fcolor&gt;&#10;  &lt;bcolor&gt;FFFFFFFF&lt;/bcolor&gt;&#10;  &lt;transparent&gt;True&lt;/transparent&gt;&#10;  &lt;resolution&gt;1800&lt;/resolution&gt;&#10;  &lt;imageh&gt;223&lt;/imageh&gt;&#10;  &lt;imagew&gt;1316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0" y="1052736"/>
            <a:ext cx="1833236" cy="31064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251520" y="4221088"/>
            <a:ext cx="710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The </a:t>
            </a:r>
            <a:r>
              <a:rPr kumimoji="1" lang="en-US" altLang="ja-JP" sz="2400" dirty="0" err="1" smtClean="0"/>
              <a:t>factrization</a:t>
            </a:r>
            <a:r>
              <a:rPr kumimoji="1" lang="en-US" altLang="ja-JP" sz="2400" dirty="0" smtClean="0"/>
              <a:t> is satisfied in free </a:t>
            </a:r>
            <a:r>
              <a:rPr lang="en-US" altLang="ja-JP" sz="2400" dirty="0" smtClean="0"/>
              <a:t>nucleon</a:t>
            </a:r>
            <a:r>
              <a:rPr kumimoji="1" lang="en-US" altLang="ja-JP" sz="2400" dirty="0" smtClean="0"/>
              <a:t> gas.</a:t>
            </a:r>
            <a:endParaRPr kumimoji="1" lang="ja-JP" altLang="en-US" sz="2400" dirty="0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F(N_{\rm N},N_{\bar{\rm N}})=&#10;P_{\bar{N}_{\rm N}}(N_{\rm N})&#10;P_{\bar{N}_{\bar{\rm N}}}(N_{\bar{\rm N}})&#10;\end{align*}&lt;/body&gt;&#10;  &lt;fcolor&gt;FF000000&lt;/fcolor&gt;&#10;  &lt;bcolor&gt;FFFFFFFF&lt;/bcolor&gt;&#10;  &lt;transparent&gt;True&lt;/transparent&gt;&#10;  &lt;resolution&gt;1800&lt;/resolution&gt;&#10;  &lt;imageh&gt;289&lt;/imageh&gt;&#10;  &lt;imagew&gt;355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66" y="5984301"/>
            <a:ext cx="3760257" cy="305859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{\cal P}(N_p,N_n) =&#10;P_{\lambda}(N_p)&#10;P_{\lambda}(N_n)&#10;\end{align*}&lt;/body&gt;&#10;  &lt;fcolor&gt;FF000000&lt;/fcolor&gt;&#10;  &lt;bcolor&gt;FFFFFFFF&lt;/bcolor&gt;&#10;  &lt;transparent&gt;True&lt;/transparent&gt;&#10;  &lt;resolution&gt;1800&lt;/resolution&gt;&#10;  &lt;imageh&gt;259&lt;/imageh&gt;&#10;  &lt;imagew&gt;307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250141" cy="2741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= P_{2\lambda}(N_p+N_n) B_{1/2}(N_p;N_p+N_n)&#10;\end{align*}&lt;/body&gt;&#10;  &lt;fcolor&gt;FF000000&lt;/fcolor&gt;&#10;  &lt;bcolor&gt;FFFFFFFF&lt;/bcolor&gt;&#10;  &lt;transparent&gt;True&lt;/transparent&gt;&#10;  &lt;resolution&gt;1800&lt;/resolution&gt;&#10;  &lt;imageh&gt;276&lt;/imageh&gt;&#10;  &lt;imagew&gt;384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71975"/>
            <a:ext cx="4065055" cy="292101"/>
          </a:xfrm>
          <a:prstGeom prst="rect">
            <a:avLst/>
          </a:prstGeom>
        </p:spPr>
      </p:pic>
      <p:sp>
        <p:nvSpPr>
          <p:cNvPr id="11" name="右矢印 10"/>
          <p:cNvSpPr/>
          <p:nvPr/>
        </p:nvSpPr>
        <p:spPr>
          <a:xfrm>
            <a:off x="2482684" y="1052736"/>
            <a:ext cx="433132" cy="302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372200" y="1700808"/>
            <a:ext cx="237626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803574" y="191683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8132831" y="206923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560332" y="2516939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703019" y="314099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499098" y="2840827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7484927" y="196123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8348831" y="2732827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7042508" y="264607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{\cal P}_{\rm free}(N_p,N_n,N_{\bar p},N_{\bar n}) =&#10;P_{\bar{N}_{\rm N}}(N_{\rm N})&#10;P_{\bar{N}_{\bar{\rm N}}}(N_{\bar{\rm N}})&#10;B(N_p;N_{\rm N})&#10;B(N_{\bar p};N_{\bar{\rm N}})&#10;\end{align*}&lt;/body&gt;&#10;  &lt;fcolor&gt;FF000000&lt;/fcolor&gt;&#10;  &lt;bcolor&gt;FFFFFFFF&lt;/bcolor&gt;&#10;  &lt;transparent&gt;True&lt;/transparent&gt;&#10;  &lt;resolution&gt;1800&lt;/resolution&gt;&#10;  &lt;imageh&gt;289&lt;/imageh&gt;&#10;  &lt;imagew&gt;703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13176"/>
            <a:ext cx="7440082" cy="305859"/>
          </a:xfrm>
          <a:prstGeom prst="rect">
            <a:avLst/>
          </a:prstGeom>
        </p:spPr>
      </p:pic>
      <p:sp>
        <p:nvSpPr>
          <p:cNvPr id="15" name="左中かっこ 14"/>
          <p:cNvSpPr/>
          <p:nvPr/>
        </p:nvSpPr>
        <p:spPr>
          <a:xfrm rot="16200000">
            <a:off x="4558337" y="4522783"/>
            <a:ext cx="315357" cy="216024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6804272" y="314099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1763688" y="3573016"/>
            <a:ext cx="139926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90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右矢印 31"/>
          <p:cNvSpPr/>
          <p:nvPr/>
        </p:nvSpPr>
        <p:spPr>
          <a:xfrm>
            <a:off x="1475656" y="4521340"/>
            <a:ext cx="4680520" cy="720080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6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81531" cy="584775"/>
          </a:xfrm>
        </p:spPr>
        <p:txBody>
          <a:bodyPr/>
          <a:lstStyle/>
          <a:p>
            <a:r>
              <a:rPr kumimoji="1" lang="en-US" altLang="ja-JP" dirty="0" smtClean="0"/>
              <a:t> Time Scales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35678" y="1628800"/>
            <a:ext cx="5748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time scale to realize </a:t>
            </a:r>
            <a:r>
              <a:rPr kumimoji="1" lang="en-US" altLang="ja-JP" sz="2400" dirty="0" err="1" smtClean="0"/>
              <a:t>isospin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binomiality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au_I&#10;\end{align*}&lt;/body&gt;&#10;  &lt;fcolor&gt;FF000000&lt;/fcolor&gt;&#10;  &lt;bcolor&gt;FFFFFFFF&lt;/bcolor&gt;&#10;  &lt;transparent&gt;True&lt;/transparent&gt;&#10;  &lt;resolution&gt;1800&lt;/resolution&gt;&#10;  &lt;imageh&gt;145&lt;/imageh&gt;&#10;  &lt;imagew&gt;19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89" y="1703057"/>
            <a:ext cx="477605" cy="355142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tau_{\rm hadron}&#10;\end{align*}&lt;/body&gt;&#10;  &lt;fcolor&gt;FF000000&lt;/fcolor&gt;&#10;  &lt;bcolor&gt;FFFFFFFF&lt;/bcolor&gt;&#10;  &lt;transparent&gt;True&lt;/transparent&gt;&#10;  &lt;resolution&gt;1800&lt;/resolution&gt;&#10;  &lt;imageh&gt;147&lt;/imageh&gt;&#10;  &lt;imagew&gt;701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89" y="2852936"/>
            <a:ext cx="1716929" cy="360041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tau_{\rm B}&#10;\end{align*}&lt;/body&gt;&#10;  &lt;fcolor&gt;FF000000&lt;/fcolor&gt;&#10;  &lt;bcolor&gt;FFFFFFFF&lt;/bcolor&gt;&#10;  &lt;transparent&gt;True&lt;/transparent&gt;&#10;  &lt;resolution&gt;1800&lt;/resolution&gt;&#10;  &lt;imageh&gt;145&lt;/imageh&gt;&#10;  &lt;imagew&gt;22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89" y="2276872"/>
            <a:ext cx="560880" cy="35514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135678" y="2175247"/>
            <a:ext cx="5467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time scale </a:t>
            </a:r>
            <a:r>
              <a:rPr lang="en-US" altLang="ja-JP" sz="2400" dirty="0" smtClean="0"/>
              <a:t>of</a:t>
            </a:r>
            <a:r>
              <a:rPr kumimoji="1" lang="en-US" altLang="ja-JP" sz="2400" dirty="0" smtClean="0"/>
              <a:t> baryon number diffusion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71782" y="2780928"/>
            <a:ext cx="516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life-time of </a:t>
            </a:r>
            <a:r>
              <a:rPr kumimoji="1" lang="en-US" altLang="ja-JP" sz="2400" dirty="0" err="1" smtClean="0"/>
              <a:t>hadronic</a:t>
            </a:r>
            <a:r>
              <a:rPr kumimoji="1" lang="en-US" altLang="ja-JP" sz="2400" dirty="0" smtClean="0"/>
              <a:t> medium in HIC</a:t>
            </a:r>
            <a:endParaRPr kumimoji="1" lang="ja-JP" altLang="en-US" sz="2400" dirty="0"/>
          </a:p>
        </p:txBody>
      </p:sp>
      <p:sp>
        <p:nvSpPr>
          <p:cNvPr id="18" name="左中かっこ 17"/>
          <p:cNvSpPr/>
          <p:nvPr/>
        </p:nvSpPr>
        <p:spPr>
          <a:xfrm>
            <a:off x="683568" y="1556792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9512" y="908720"/>
            <a:ext cx="3736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Time scales of fireballs: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tau_I \simeq 4{\rm fm}&#10;\end{align*}&lt;/body&gt;&#10;  &lt;fcolor&gt;FF000000&lt;/fcolor&gt;&#10;  &lt;bcolor&gt;FFFFFFFF&lt;/bcolor&gt;&#10;  &lt;transparent&gt;True&lt;/transparent&gt;&#10;  &lt;resolution&gt;1800&lt;/resolution&gt;&#10;  &lt;imageh&gt;213&lt;/imageh&gt;&#10;  &lt;imagew&gt;953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27" y="4041407"/>
            <a:ext cx="1644348" cy="36751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tau_{\rm hadron} &amp;gt;10-20{\rm fm}&#10;\end{align*}&lt;/body&gt;&#10;  &lt;fcolor&gt;FF000000&lt;/fcolor&gt;&#10;  &lt;bcolor&gt;FFFFFFFF&lt;/bcolor&gt;&#10;  &lt;transparent&gt;True&lt;/transparent&gt;&#10;  &lt;resolution&gt;1800&lt;/resolution&gt;&#10;  &lt;imageh&gt;215&lt;/imageh&gt;&#10;  &lt;imagew&gt;2135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844997"/>
            <a:ext cx="3180731" cy="320307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 rot="16200000">
            <a:off x="432831" y="4682445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hadronize</a:t>
            </a:r>
            <a:endParaRPr kumimoji="1" lang="ja-JP" altLang="en-US" sz="2400" dirty="0"/>
          </a:p>
        </p:txBody>
      </p:sp>
      <p:sp>
        <p:nvSpPr>
          <p:cNvPr id="30" name="右矢印 29"/>
          <p:cNvSpPr/>
          <p:nvPr/>
        </p:nvSpPr>
        <p:spPr>
          <a:xfrm>
            <a:off x="1489913" y="4593348"/>
            <a:ext cx="1425903" cy="576064"/>
          </a:xfrm>
          <a:prstGeom prst="rightArrow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/>
          <p:nvPr/>
        </p:nvCxnSpPr>
        <p:spPr>
          <a:xfrm>
            <a:off x="5508104" y="4449332"/>
            <a:ext cx="0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489913" y="4449332"/>
            <a:ext cx="0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30" idx="1"/>
          </p:cNvCxnSpPr>
          <p:nvPr/>
        </p:nvCxnSpPr>
        <p:spPr>
          <a:xfrm>
            <a:off x="1489913" y="4881380"/>
            <a:ext cx="542397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左中かっこ 33"/>
          <p:cNvSpPr/>
          <p:nvPr/>
        </p:nvSpPr>
        <p:spPr>
          <a:xfrm rot="16200000">
            <a:off x="3253288" y="3590179"/>
            <a:ext cx="477185" cy="403245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835696" y="3933056"/>
            <a:ext cx="1980220" cy="593689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6120172" y="4054042"/>
            <a:ext cx="1548172" cy="5936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au_{\rm B} \simeq ??&#10;\end{align*}&lt;/body&gt;&#10;  &lt;fcolor&gt;FF000000&lt;/fcolor&gt;&#10;  &lt;bcolor&gt;FFFFFFFF&lt;/bcolor&gt;&#10;  &lt;transparent&gt;True&lt;/transparent&gt;&#10;  &lt;resolution&gt;1800&lt;/resolution&gt;&#10;  &lt;imageh&gt;213&lt;/imageh&gt;&#10;  &lt;imagew&gt;738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03" y="4162393"/>
            <a:ext cx="1273378" cy="367518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60" y="5069740"/>
            <a:ext cx="179512" cy="1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11206" cy="584775"/>
          </a:xfrm>
        </p:spPr>
        <p:txBody>
          <a:bodyPr/>
          <a:lstStyle/>
          <a:p>
            <a:r>
              <a:rPr kumimoji="1" lang="en-US" altLang="ja-JP" dirty="0" smtClean="0"/>
              <a:t> Effect of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Distribution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N_B^{\rm (net)} = N_B-N_{\bar B}&#10;\end{align*}&lt;/body&gt;&#10;  &lt;fcolor&gt;FF000000&lt;/fcolor&gt;&#10;  &lt;bcolor&gt;FFFFFFFF&lt;/bcolor&gt;&#10;  &lt;transparent&gt;True&lt;/transparent&gt;&#10;  &lt;resolution&gt;1800&lt;/resolution&gt;&#10;  &lt;imageh&gt;333&lt;/imageh&gt;&#10;  &lt;imagew&gt;2016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0" y="1342494"/>
            <a:ext cx="2427536" cy="4009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51877" y="1298272"/>
            <a:ext cx="501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deviates from the equilibrium value.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29827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(1)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831945"/>
            <a:ext cx="559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(2) Boltzmann (Poisson) distribution for </a:t>
            </a:r>
            <a:endParaRPr kumimoji="1" lang="ja-JP" altLang="en-US" sz="2400" dirty="0"/>
          </a:p>
        </p:txBody>
      </p:sp>
      <p:sp>
        <p:nvSpPr>
          <p:cNvPr id="26" name="角丸四角形 25"/>
          <p:cNvSpPr/>
          <p:nvPr/>
        </p:nvSpPr>
        <p:spPr>
          <a:xfrm>
            <a:off x="251521" y="1196752"/>
            <a:ext cx="8014870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_B, N_{\bar B}.&#10;\end{align*}&lt;/body&gt;&#10;  &lt;fcolor&gt;FF000000&lt;/fcolor&gt;&#10;  &lt;bcolor&gt;FFFFFFFF&lt;/bcolor&gt;&#10;  &lt;transparent&gt;True&lt;/transparent&gt;&#10;  &lt;resolution&gt;1800&lt;/resolution&gt;&#10;  &lt;imageh&gt;229&lt;/imageh&gt;&#10;  &lt;imagew&gt;892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75961"/>
            <a:ext cx="1041987" cy="26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9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5940152" y="2751311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3923928" y="2751311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11206" cy="584775"/>
          </a:xfrm>
        </p:spPr>
        <p:txBody>
          <a:bodyPr/>
          <a:lstStyle/>
          <a:p>
            <a:r>
              <a:rPr kumimoji="1" lang="en-US" altLang="ja-JP" dirty="0" smtClean="0"/>
              <a:t> Effect of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Distribution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N_B^{\rm (net)} = N_B-N_{\bar B}&#10;\end{align*}&lt;/body&gt;&#10;  &lt;fcolor&gt;FF000000&lt;/fcolor&gt;&#10;  &lt;bcolor&gt;FFFFFFFF&lt;/bcolor&gt;&#10;  &lt;transparent&gt;True&lt;/transparent&gt;&#10;  &lt;resolution&gt;1800&lt;/resolution&gt;&#10;  &lt;imageh&gt;333&lt;/imageh&gt;&#10;  &lt;imagew&gt;2016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0" y="1342494"/>
            <a:ext cx="2427536" cy="4009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51877" y="1298272"/>
            <a:ext cx="501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deviates from the equilibrium value.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29827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(1)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831945"/>
            <a:ext cx="559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(2) Boltzmann (Poisson) distribution for </a:t>
            </a:r>
            <a:endParaRPr kumimoji="1" lang="ja-JP" altLang="en-US" sz="2400" dirty="0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frac78 \langle (\delta N_{\rm B}^{\rm (net)})^4 \rangle_{c, \rm free}&#10;\end{align*}&lt;/body&gt;&#10;  &lt;fcolor&gt;FF000000&lt;/fcolor&gt;&#10;  &lt;bcolor&gt;FFFFFFFF&lt;/bcolor&gt;&#10;  &lt;transparent&gt;True&lt;/transparent&gt;&#10;  &lt;resolution&gt;1800&lt;/resolution&gt;&#10;  &lt;imageh&gt;1708&lt;/imageh&gt;&#10;  &lt;imagew&gt;5582&lt;/imagew&gt;&#10;  &lt;scale&gt;50&lt;/scale&gt;&#10;  &lt;cursor&gt;5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17" y="2823319"/>
            <a:ext cx="6334399" cy="1938222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251521" y="1196752"/>
            <a:ext cx="8014870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左中かっこ 26"/>
          <p:cNvSpPr/>
          <p:nvPr/>
        </p:nvSpPr>
        <p:spPr>
          <a:xfrm>
            <a:off x="1477961" y="2895327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>
            <a:off x="683568" y="3543399"/>
            <a:ext cx="72238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8024" y="5589240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For free gas</a:t>
            </a:r>
            <a:endParaRPr kumimoji="1" lang="ja-JP" altLang="en-US" sz="2000" dirty="0"/>
          </a:p>
        </p:txBody>
      </p:sp>
      <p:sp>
        <p:nvSpPr>
          <p:cNvPr id="18" name="角丸四角形 17"/>
          <p:cNvSpPr/>
          <p:nvPr/>
        </p:nvSpPr>
        <p:spPr>
          <a:xfrm>
            <a:off x="4788024" y="5532193"/>
            <a:ext cx="3840636" cy="10651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25310" y="4911551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50"/>
                </a:solidFill>
              </a:rPr>
              <a:t>genuine info.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38385" y="4911551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9900"/>
                </a:solidFill>
              </a:rPr>
              <a:t>noise</a:t>
            </a:r>
            <a:endParaRPr kumimoji="1"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n \rangle_c&#10;=&#10;\langle (\delta N_{\rm N}^{\rm (net)})^n \rangle_c &#10;\end{align*}&lt;/body&gt;&#10;  &lt;fcolor&gt;FF000000&lt;/fcolor&gt;&#10;  &lt;bcolor&gt;FFFFFFFF&lt;/bcolor&gt;&#10;  &lt;transparent&gt;True&lt;/transparent&gt;&#10;  &lt;resolution&gt;1800&lt;/resolution&gt;&#10;  &lt;imageh&gt;356&lt;/imageh&gt;&#10;  &lt;imagew&gt;3262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6072257"/>
            <a:ext cx="3491797" cy="38107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_B, N_{\bar B}.&#10;\end{align*}&lt;/body&gt;&#10;  &lt;fcolor&gt;FF000000&lt;/fcolor&gt;&#10;  &lt;bcolor&gt;FFFFFFFF&lt;/bcolor&gt;&#10;  &lt;transparent&gt;True&lt;/transparent&gt;&#10;  &lt;resolution&gt;1800&lt;/resolution&gt;&#10;  &lt;imageh&gt;229&lt;/imageh&gt;&#10;  &lt;imagew&gt;892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75961"/>
            <a:ext cx="1041987" cy="26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6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641014" cy="584775"/>
          </a:xfrm>
        </p:spPr>
        <p:txBody>
          <a:bodyPr/>
          <a:lstStyle/>
          <a:p>
            <a:r>
              <a:rPr kumimoji="1" lang="en-US" altLang="ja-JP" dirty="0" smtClean="0"/>
              <a:t> Example : 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Moment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6"/>
          <a:stretch/>
        </p:blipFill>
        <p:spPr bwMode="auto">
          <a:xfrm>
            <a:off x="4777254" y="4077072"/>
            <a:ext cx="418723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3" t="92415" r="30380"/>
          <a:stretch/>
        </p:blipFill>
        <p:spPr bwMode="auto">
          <a:xfrm>
            <a:off x="7138056" y="5726171"/>
            <a:ext cx="949501" cy="33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23528" y="2056774"/>
            <a:ext cx="4774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beyond the QCD phase boundary</a:t>
            </a:r>
          </a:p>
          <a:p>
            <a:r>
              <a:rPr kumimoji="1" lang="en-US" altLang="ja-JP" sz="2400" dirty="0" smtClean="0"/>
              <a:t>near the CP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B}^{\rm (net)})^3 \rangle&#10;=&amp;amp; 8 \langle (\delta N_p^{\rm (net)})^3 \rangle&#10;\nonumber \\&#10;&amp;amp;-12 \langle \delta N_p^{\rm (net)} \delta N_p^{\rm (tot)} \rangle&#10;\nonumber \\&#10;&amp;amp;+6 \langle N_p^{\rm (net)} \rangle ,&#10;\end{align*}&lt;/body&gt;&#10;  &lt;fcolor&gt;FF000000&lt;/fcolor&gt;&#10;  &lt;bcolor&gt;FFFFFFFF&lt;/bcolor&gt;&#10;  &lt;transparent&gt;True&lt;/transparent&gt;&#10;  &lt;resolution&gt;1800&lt;/resolution&gt;&#10;  &lt;imageh&gt;1253&lt;/imageh&gt;&#10;  &lt;imagew&gt;3807&lt;/imagew&gt;&#10;  &lt;scale&gt;50&lt;/scale&gt;&#10;  &lt;cursor&gt;1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8" y="5373216"/>
            <a:ext cx="3779282" cy="1243877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B})^3 \rangle = \frac{ \partial \langle (\delta N_{\rm B})^2 \rangle }{\partial \mu}&amp;lt;0&#10;\end{align*}&lt;/body&gt;&#10;  &lt;fcolor&gt;FF000000&lt;/fcolor&gt;&#10;  &lt;bcolor&gt;FFFFFFFF&lt;/bcolor&gt;&#10;  &lt;transparent&gt;True&lt;/transparent&gt;&#10;  &lt;resolution&gt;1800&lt;/resolution&gt;&#10;  &lt;imageh&gt;600&lt;/imageh&gt;&#10;  &lt;imagew&gt;2899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038414" cy="83582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07504" y="3212975"/>
            <a:ext cx="4826836" cy="1368153"/>
            <a:chOff x="107504" y="3212975"/>
            <a:chExt cx="4826836" cy="1368153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79512" y="3308791"/>
              <a:ext cx="47548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Fireballs forget negative moment </a:t>
              </a:r>
            </a:p>
            <a:p>
              <a:r>
                <a:rPr kumimoji="1" lang="en-US" altLang="ja-JP" sz="2400" dirty="0" smtClean="0"/>
                <a:t>over the </a:t>
              </a:r>
              <a:r>
                <a:rPr lang="en-US" altLang="ja-JP" sz="2400" dirty="0" smtClean="0"/>
                <a:t>QCD mountains?</a:t>
              </a:r>
              <a:endParaRPr lang="en-US" altLang="ja-JP" sz="2400" dirty="0"/>
            </a:p>
            <a:p>
              <a:r>
                <a:rPr lang="en-US" altLang="ja-JP" sz="2400" b="1" dirty="0" smtClean="0"/>
                <a:t>No</a:t>
              </a:r>
              <a:r>
                <a:rPr lang="en-US" altLang="ja-JP" sz="2400" dirty="0" smtClean="0"/>
                <a:t>. Not necessarily.</a:t>
              </a:r>
              <a:endParaRPr kumimoji="1" lang="ja-JP" altLang="en-US" sz="2400" dirty="0"/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107504" y="3212975"/>
              <a:ext cx="4826836" cy="136815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194420" y="4911551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Note: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36403" y="2518439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MK, 2009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436096" y="656351"/>
            <a:ext cx="3456383" cy="245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上下矢印 18"/>
          <p:cNvSpPr/>
          <p:nvPr/>
        </p:nvSpPr>
        <p:spPr>
          <a:xfrm>
            <a:off x="6588224" y="3284984"/>
            <a:ext cx="864096" cy="791666"/>
          </a:xfrm>
          <a:prstGeom prst="upDownArrow">
            <a:avLst>
              <a:gd name="adj1" fmla="val 50000"/>
              <a:gd name="adj2" fmla="val 30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8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05236" cy="584775"/>
          </a:xfrm>
        </p:spPr>
        <p:txBody>
          <a:bodyPr/>
          <a:lstStyle/>
          <a:p>
            <a:r>
              <a:rPr kumimoji="1" lang="en-US" altLang="ja-JP" dirty="0" smtClean="0"/>
              <a:t> Example1 : 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/2</a:t>
            </a:r>
            <a:r>
              <a:rPr kumimoji="1" lang="en-US" altLang="ja-JP" baseline="30000" dirty="0" smtClean="0"/>
              <a:t>nd</a:t>
            </a:r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97" b="6828"/>
          <a:stretch/>
        </p:blipFill>
        <p:spPr bwMode="auto">
          <a:xfrm>
            <a:off x="4837311" y="4137459"/>
            <a:ext cx="4084457" cy="22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3" t="92415" r="30380"/>
          <a:stretch/>
        </p:blipFill>
        <p:spPr bwMode="auto">
          <a:xfrm>
            <a:off x="8050088" y="6344484"/>
            <a:ext cx="914400" cy="31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51" y="699939"/>
            <a:ext cx="376713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092280" y="404664"/>
            <a:ext cx="172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accent2"/>
                </a:solidFill>
              </a:rPr>
              <a:t>RBC-Bielefeld ’09</a:t>
            </a: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frac{\langle (\delta N_{\rm B})^4 \rangle_c }{ \langle (\delta N_{\rm B})^2\rangle}&#10;=&#10;\end{align*}&lt;/body&gt;&#10;  &lt;fcolor&gt;FF000000&lt;/fcolor&gt;&#10;  &lt;bcolor&gt;FFFFFFFF&lt;/bcolor&gt;&#10;  &lt;transparent&gt;True&lt;/transparent&gt;&#10;  &lt;resolution&gt;1800&lt;/resolution&gt;&#10;  &lt;imageh&gt;610&lt;/imageh&gt;&#10;  &lt;imagew&gt;1352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6577"/>
            <a:ext cx="1883386" cy="849752"/>
          </a:xfrm>
          <a:prstGeom prst="rect">
            <a:avLst/>
          </a:prstGeom>
        </p:spPr>
      </p:pic>
      <p:sp>
        <p:nvSpPr>
          <p:cNvPr id="14" name="左中かっこ 13"/>
          <p:cNvSpPr/>
          <p:nvPr/>
        </p:nvSpPr>
        <p:spPr>
          <a:xfrm>
            <a:off x="2339752" y="1124744"/>
            <a:ext cx="216024" cy="158417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27784" y="1052736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~ 1 (hadron)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27784" y="1668218"/>
            <a:ext cx="193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~ 1/9 (quark)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76103" y="277163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Karsch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Redlich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2006</a:t>
            </a:r>
          </a:p>
          <a:p>
            <a:r>
              <a:rPr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dirty="0" smtClean="0">
                <a:solidFill>
                  <a:srgbClr val="0070C0"/>
                </a:solidFill>
              </a:rPr>
              <a:t>, 2011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198445" y="5661248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No suppression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33" name="上下矢印 32"/>
          <p:cNvSpPr/>
          <p:nvPr/>
        </p:nvSpPr>
        <p:spPr>
          <a:xfrm>
            <a:off x="6349479" y="3284984"/>
            <a:ext cx="864096" cy="791666"/>
          </a:xfrm>
          <a:prstGeom prst="upDownArrow">
            <a:avLst>
              <a:gd name="adj1" fmla="val 50000"/>
              <a:gd name="adj2" fmla="val 30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07504" y="3789462"/>
            <a:ext cx="4657799" cy="1079698"/>
            <a:chOff x="107504" y="3789462"/>
            <a:chExt cx="4657799" cy="1079698"/>
          </a:xfrm>
        </p:grpSpPr>
        <p:sp>
          <p:nvSpPr>
            <p:cNvPr id="4" name="角丸四角形 3"/>
            <p:cNvSpPr/>
            <p:nvPr/>
          </p:nvSpPr>
          <p:spPr>
            <a:xfrm>
              <a:off x="107504" y="3789462"/>
              <a:ext cx="4657799" cy="107969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79512" y="3933056"/>
              <a:ext cx="45512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Fireballs forget primordial </a:t>
              </a:r>
              <a:r>
                <a:rPr lang="en-US" altLang="ja-JP" sz="2400" dirty="0" err="1" smtClean="0"/>
                <a:t>flucs</a:t>
              </a:r>
              <a:r>
                <a:rPr kumimoji="1" lang="en-US" altLang="ja-JP" sz="2400" dirty="0" smtClean="0"/>
                <a:t>?</a:t>
              </a:r>
            </a:p>
            <a:p>
              <a:r>
                <a:rPr lang="en-US" altLang="ja-JP" sz="2400" b="1" dirty="0" smtClean="0"/>
                <a:t>No</a:t>
              </a:r>
              <a:r>
                <a:rPr lang="en-US" altLang="ja-JP" sz="2400" dirty="0" smtClean="0"/>
                <a:t>. Not necessarily.</a:t>
              </a:r>
              <a:endParaRPr kumimoji="1" lang="ja-JP" altLang="en-US" sz="2400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627784" y="2247255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&lt; 0 (near CP)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6693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/>
        </p:nvSpPr>
        <p:spPr>
          <a:xfrm>
            <a:off x="7095019" y="1504521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7092280" y="2729412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092280" y="3720891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7092280" y="1933570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7092280" y="3153847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7092280" y="4140060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7092280" y="4666015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78224" cy="584775"/>
          </a:xfrm>
        </p:spPr>
        <p:txBody>
          <a:bodyPr/>
          <a:lstStyle/>
          <a:p>
            <a:r>
              <a:rPr kumimoji="1" lang="en-US" altLang="ja-JP" dirty="0" smtClean="0"/>
              <a:t> Strange Baryons  </a:t>
            </a:r>
            <a:endParaRPr kumimoji="1" lang="ja-JP" altLang="en-US" dirty="0"/>
          </a:p>
        </p:txBody>
      </p:sp>
      <p:cxnSp>
        <p:nvCxnSpPr>
          <p:cNvPr id="6" name="カギ線コネクタ 5"/>
          <p:cNvCxnSpPr/>
          <p:nvPr/>
        </p:nvCxnSpPr>
        <p:spPr>
          <a:xfrm flipV="1">
            <a:off x="5916731" y="1636417"/>
            <a:ext cx="1073034" cy="18906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1483099"/>
            <a:ext cx="929616" cy="25516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1875784"/>
            <a:ext cx="883456" cy="307734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05" y="1711366"/>
            <a:ext cx="201310" cy="228236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Sigm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01" y="2922990"/>
            <a:ext cx="393644" cy="270549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m_\Lambda \simeq 1116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82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1933575" cy="26352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22" y="2624033"/>
            <a:ext cx="870634" cy="342354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81" y="3099965"/>
            <a:ext cx="947567" cy="297476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64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50" y="1507554"/>
            <a:ext cx="553923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36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68" y="1932519"/>
            <a:ext cx="555205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52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1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32" y="2725901"/>
            <a:ext cx="552641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48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6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21" y="3150866"/>
            <a:ext cx="559052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m_\Sigma \simeq 1190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83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94632"/>
            <a:ext cx="1939925" cy="263525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Sigm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5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11400"/>
            <a:ext cx="329533" cy="28080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Sigma^-&#10;\end{align*}&lt;/body&gt;&#10;  &lt;fcolor&gt;FF000000&lt;/fcolor&gt;&#10;  &lt;bcolor&gt;FFFFFFFF&lt;/bcolor&gt;&#10;  &lt;transparent&gt;True&lt;/transparent&gt;&#10;  &lt;resolution&gt;1800&lt;/resolution&gt;&#10;  &lt;imageh&gt;170&lt;/imageh&gt;&#10;  &lt;imagew&gt;30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29" y="4723190"/>
            <a:ext cx="388516" cy="21797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3695376"/>
            <a:ext cx="929616" cy="255163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81" y="4100940"/>
            <a:ext cx="883456" cy="307734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64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50" y="3719831"/>
            <a:ext cx="553923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36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68" y="4144796"/>
            <a:ext cx="555205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08" y="4690609"/>
            <a:ext cx="941156" cy="220543"/>
          </a:xfrm>
          <a:prstGeom prst="rect">
            <a:avLst/>
          </a:prstGeom>
        </p:spPr>
      </p:pic>
      <p:cxnSp>
        <p:nvCxnSpPr>
          <p:cNvPr id="29" name="カギ線コネクタ 28"/>
          <p:cNvCxnSpPr/>
          <p:nvPr/>
        </p:nvCxnSpPr>
        <p:spPr>
          <a:xfrm>
            <a:off x="5913188" y="1901542"/>
            <a:ext cx="1076577" cy="15984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/>
          <p:nvPr/>
        </p:nvCxnSpPr>
        <p:spPr>
          <a:xfrm flipV="1">
            <a:off x="5913188" y="2891436"/>
            <a:ext cx="1076577" cy="16682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36"/>
          <p:cNvCxnSpPr/>
          <p:nvPr/>
        </p:nvCxnSpPr>
        <p:spPr>
          <a:xfrm>
            <a:off x="5913188" y="3156561"/>
            <a:ext cx="1076577" cy="15984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カギ線コネクタ 38"/>
          <p:cNvCxnSpPr/>
          <p:nvPr/>
        </p:nvCxnSpPr>
        <p:spPr>
          <a:xfrm flipV="1">
            <a:off x="6486676" y="3839392"/>
            <a:ext cx="465314" cy="13816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カギ線コネクタ 39"/>
          <p:cNvCxnSpPr/>
          <p:nvPr/>
        </p:nvCxnSpPr>
        <p:spPr>
          <a:xfrm>
            <a:off x="6486676" y="4113819"/>
            <a:ext cx="465314" cy="15053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30719"/>
            <a:ext cx="288032" cy="326557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27908" y="1916832"/>
            <a:ext cx="613466" cy="579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539552" y="3501008"/>
            <a:ext cx="613466" cy="579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70&lt;/imageh&gt;&#10;  &lt;imagew&gt;151&lt;/imagew&gt;&#10;  &lt;scale&gt;50&lt;/scale&gt;&#10;  &lt;cursor&gt;3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2" y="3614895"/>
            <a:ext cx="277024" cy="31188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91" y="3937685"/>
            <a:ext cx="201310" cy="228236"/>
          </a:xfrm>
          <a:prstGeom prst="rect">
            <a:avLst/>
          </a:prstGeom>
        </p:spPr>
      </p:pic>
      <p:cxnSp>
        <p:nvCxnSpPr>
          <p:cNvPr id="61" name="直線矢印コネクタ 60"/>
          <p:cNvCxnSpPr/>
          <p:nvPr/>
        </p:nvCxnSpPr>
        <p:spPr>
          <a:xfrm>
            <a:off x="5907710" y="4051803"/>
            <a:ext cx="2899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5916731" y="4795198"/>
            <a:ext cx="10010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p:n\simeq 1.6:1&#10;\end{align*}&lt;/body&gt;&#10;  &lt;fcolor&gt;FF000000&lt;/fcolor&gt;&#10;  &lt;bcolor&gt;FFFFFFFF&lt;/bcolor&gt;&#10;  &lt;transparent&gt;True&lt;/transparent&gt;&#10;  &lt;resolution&gt;1800&lt;/resolution&gt;&#10;  &lt;imageh&gt;214&lt;/imageh&gt;&#10;  &lt;imagew&gt;145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87358"/>
            <a:ext cx="2589187" cy="381602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p:n\simeq 1:1.8&#10;\end{align*}&lt;/body&gt;&#10;  &lt;fcolor&gt;FF000000&lt;/fcolor&gt;&#10;  &lt;bcolor&gt;FFFFFFFF&lt;/bcolor&gt;&#10;  &lt;transparent&gt;True&lt;/transparent&gt;&#10;  &lt;resolution&gt;1800&lt;/resolution&gt;&#10;  &lt;imageh&gt;214&lt;/imageh&gt;&#10;  &lt;imagew&gt;146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71534"/>
            <a:ext cx="2607019" cy="381602"/>
          </a:xfrm>
          <a:prstGeom prst="rect">
            <a:avLst/>
          </a:prstGeom>
        </p:spPr>
      </p:pic>
      <p:sp>
        <p:nvSpPr>
          <p:cNvPr id="69" name="右矢印 68"/>
          <p:cNvSpPr/>
          <p:nvPr/>
        </p:nvSpPr>
        <p:spPr>
          <a:xfrm>
            <a:off x="972236" y="2720729"/>
            <a:ext cx="503420" cy="38160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右矢印 69"/>
          <p:cNvSpPr/>
          <p:nvPr/>
        </p:nvSpPr>
        <p:spPr>
          <a:xfrm>
            <a:off x="971600" y="4271534"/>
            <a:ext cx="503420" cy="38160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角丸四角形 70"/>
          <p:cNvSpPr/>
          <p:nvPr/>
        </p:nvSpPr>
        <p:spPr>
          <a:xfrm>
            <a:off x="5153542" y="1154361"/>
            <a:ext cx="3882954" cy="4074839"/>
          </a:xfrm>
          <a:prstGeom prst="roundRect">
            <a:avLst>
              <a:gd name="adj" fmla="val 67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76056" y="951111"/>
            <a:ext cx="21531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Decay modes:</a:t>
            </a:r>
            <a:endParaRPr kumimoji="1" lang="ja-JP" altLang="en-US" sz="2400" dirty="0"/>
          </a:p>
        </p:txBody>
      </p:sp>
      <p:sp>
        <p:nvSpPr>
          <p:cNvPr id="81" name="正方形/長方形 80"/>
          <p:cNvSpPr/>
          <p:nvPr/>
        </p:nvSpPr>
        <p:spPr>
          <a:xfrm>
            <a:off x="2195736" y="2636912"/>
            <a:ext cx="360040" cy="4363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2195737" y="4209279"/>
            <a:ext cx="360040" cy="4363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593914" y="2636912"/>
            <a:ext cx="325619" cy="4363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1594964" y="4212576"/>
            <a:ext cx="325619" cy="4363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98812" y="1045889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Decay Rates:</a:t>
            </a:r>
            <a:endParaRPr kumimoji="1" lang="ja-JP" altLang="en-US" sz="28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95536" y="5589240"/>
            <a:ext cx="8178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Regarding these ratios even, </a:t>
            </a:r>
            <a:r>
              <a:rPr lang="en-US" altLang="ja-JP" sz="2400" dirty="0" smtClean="0"/>
              <a:t>protons from these decays</a:t>
            </a:r>
          </a:p>
          <a:p>
            <a:r>
              <a:rPr lang="en-US" altLang="ja-JP" sz="2400" dirty="0" smtClean="0"/>
              <a:t>is incorporated into the binomial distribution. Then, </a:t>
            </a:r>
            <a:r>
              <a:rPr lang="en-US" altLang="ja-JP" sz="2400" i="1" dirty="0" smtClean="0"/>
              <a:t>N</a:t>
            </a:r>
            <a:r>
              <a:rPr lang="en-US" altLang="ja-JP" sz="2400" baseline="-25000" dirty="0" smtClean="0"/>
              <a:t>N</a:t>
            </a:r>
            <a:r>
              <a:rPr lang="en-US" altLang="ja-JP" sz="2400" dirty="0" smtClean="0">
                <a:sym typeface="Wingdings" pitchFamily="2" charset="2"/>
              </a:rPr>
              <a:t></a:t>
            </a:r>
            <a:r>
              <a:rPr lang="en-US" altLang="ja-JP" sz="2400" i="1" dirty="0" smtClean="0">
                <a:sym typeface="Wingdings" pitchFamily="2" charset="2"/>
              </a:rPr>
              <a:t>N</a:t>
            </a:r>
            <a:r>
              <a:rPr lang="en-US" altLang="ja-JP" sz="2400" baseline="-25000" dirty="0" smtClean="0">
                <a:sym typeface="Wingdings" pitchFamily="2" charset="2"/>
              </a:rPr>
              <a:t>B</a:t>
            </a:r>
            <a:endParaRPr kumimoji="1" lang="ja-JP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88442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6748530" y="1262074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7376" y="1131818"/>
            <a:ext cx="3297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平衡状態</a:t>
            </a:r>
            <a:r>
              <a:rPr lang="ja-JP" altLang="en-US" sz="2400" dirty="0" smtClean="0"/>
              <a:t>において、</a:t>
            </a:r>
            <a:endParaRPr lang="en-US" altLang="ja-JP" sz="2400" dirty="0"/>
          </a:p>
          <a:p>
            <a:r>
              <a:rPr lang="ja-JP" altLang="en-US" sz="2400" dirty="0" smtClean="0"/>
              <a:t>物理量はゆらいでいる。</a:t>
            </a:r>
            <a:endParaRPr kumimoji="1"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091260" y="606566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6615426" y="791232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687495" y="606566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P(N)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6494463" y="2132856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7598966" y="975898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225021" y="2551203"/>
            <a:ext cx="3050835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ゆらぎを特徴づける量</a:t>
            </a:r>
            <a:endParaRPr kumimoji="1" lang="ja-JP" altLang="en-US" sz="2400" dirty="0"/>
          </a:p>
        </p:txBody>
      </p:sp>
      <p:sp>
        <p:nvSpPr>
          <p:cNvPr id="38" name="正方形/長方形 37"/>
          <p:cNvSpPr/>
          <p:nvPr/>
        </p:nvSpPr>
        <p:spPr>
          <a:xfrm>
            <a:off x="4788024" y="1131818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580112" y="15175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25000"/>
                  </a:schemeClr>
                </a:solidFill>
              </a:rPr>
              <a:t>V</a:t>
            </a:r>
            <a:endParaRPr kumimoji="1" lang="ja-JP" altLang="en-US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04048" y="123914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441681" y="16589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000000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29" y="3930685"/>
            <a:ext cx="1653839" cy="775282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611560" y="4091869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err="1"/>
              <a:t>Skewness</a:t>
            </a:r>
            <a:r>
              <a:rPr lang="en-US" altLang="ja-JP" sz="2400" dirty="0"/>
              <a:t>:</a:t>
            </a:r>
            <a:endParaRPr kumimoji="1" lang="ja-JP" altLang="en-US" sz="2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03400" y="3180915"/>
            <a:ext cx="180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/>
              <a:t>Variance:</a:t>
            </a:r>
            <a:endParaRPr kumimoji="1" lang="ja-JP" altLang="en-US" sz="2400" dirty="0"/>
          </a:p>
        </p:txBody>
      </p:sp>
      <p:pic>
        <p:nvPicPr>
          <p:cNvPr id="52" name="TexTeXPicture" descr="&lt;?xml version=&quot;1.0&quot; encoding=&quot;utf-16&quot;?&gt;&#10;&lt;TeXTeX&gt;&#10;  &lt;preamble&gt;\documentclass{jarticle}&#10;\usepackage{amsmath}&#10;\pagestyle{empty}&lt;/preamble&gt;&#10;  &lt;body&gt;\begin{align*} &#10;\delta N = N -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93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32" y="2807004"/>
            <a:ext cx="1914516" cy="299256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611560" y="5082813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 smtClean="0"/>
              <a:t>Kurtosis:</a:t>
            </a:r>
            <a:endParaRPr kumimoji="1" lang="ja-JP" altLang="en-US" sz="2400" dirty="0"/>
          </a:p>
        </p:txBody>
      </p:sp>
      <p:sp>
        <p:nvSpPr>
          <p:cNvPr id="46" name="右矢印 45"/>
          <p:cNvSpPr/>
          <p:nvPr/>
        </p:nvSpPr>
        <p:spPr>
          <a:xfrm flipH="1">
            <a:off x="4158435" y="5157192"/>
            <a:ext cx="485573" cy="397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chi_4 }{\chi_2\sigma^2} \end{align*}&lt;/body&gt;&#10;  &lt;fcolor&gt;FF000000&lt;/fcolor&gt;&#10;  &lt;bcolor&gt;FFFFFFFF&lt;/bcolor&gt;&#10;  &lt;transparent&gt;True&lt;/transparent&gt;&#10;  &lt;resolution&gt;1800&lt;/resolution&gt;&#10;  &lt;imageh&gt;499&lt;/imageh&gt;&#10;  &lt;imagew&gt;1023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11" y="5024981"/>
            <a:ext cx="1447287" cy="705960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000000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47480"/>
            <a:ext cx="2822421" cy="39754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V\chi_4=\langle \delta N^4 \rangle - 3\langle \delta N^2\rangle^2&#10;\end{align*}&lt;/body&gt;&#10;  &lt;fcolor&gt;FF000000&lt;/fcolor&gt;&#10;  &lt;bcolor&gt;FFFFFFFF&lt;/bcolor&gt;&#10;  &lt;transparent&gt;True&lt;/transparent&gt;&#10;  &lt;resolution&gt;1800&lt;/resolution&gt;&#10;  &lt;imageh&gt;283&lt;/imageh&gt;&#10;  &lt;imagew&gt;26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65" y="5157192"/>
            <a:ext cx="3691075" cy="40037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11560" y="5991671"/>
            <a:ext cx="316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 smtClean="0"/>
              <a:t>And much higher…</a:t>
            </a:r>
            <a:endParaRPr kumimoji="1" lang="ja-JP" altLang="en-US" sz="2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516216" y="3429000"/>
            <a:ext cx="2354702" cy="1512168"/>
            <a:chOff x="6516216" y="3429000"/>
            <a:chExt cx="2354702" cy="1512168"/>
          </a:xfrm>
        </p:grpSpPr>
        <p:sp>
          <p:nvSpPr>
            <p:cNvPr id="34" name="フリーフォーム 33"/>
            <p:cNvSpPr/>
            <p:nvPr/>
          </p:nvSpPr>
          <p:spPr>
            <a:xfrm>
              <a:off x="6847557" y="3886785"/>
              <a:ext cx="1841677" cy="888439"/>
            </a:xfrm>
            <a:custGeom>
              <a:avLst/>
              <a:gdLst>
                <a:gd name="connsiteX0" fmla="*/ 0 w 1764405"/>
                <a:gd name="connsiteY0" fmla="*/ 862889 h 891731"/>
                <a:gd name="connsiteX1" fmla="*/ 669701 w 1764405"/>
                <a:gd name="connsiteY1" fmla="*/ 785616 h 891731"/>
                <a:gd name="connsiteX2" fmla="*/ 850005 w 1764405"/>
                <a:gd name="connsiteY2" fmla="*/ 5 h 891731"/>
                <a:gd name="connsiteX3" fmla="*/ 1159098 w 1764405"/>
                <a:gd name="connsiteY3" fmla="*/ 772737 h 891731"/>
                <a:gd name="connsiteX4" fmla="*/ 1764405 w 1764405"/>
                <a:gd name="connsiteY4" fmla="*/ 875768 h 891731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9 h 880255"/>
                <a:gd name="connsiteX1" fmla="*/ 643943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64405"/>
                <a:gd name="connsiteY0" fmla="*/ 862939 h 880255"/>
                <a:gd name="connsiteX1" fmla="*/ 553791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64405"/>
                <a:gd name="connsiteY0" fmla="*/ 863313 h 878683"/>
                <a:gd name="connsiteX1" fmla="*/ 553791 w 1764405"/>
                <a:gd name="connsiteY1" fmla="*/ 734524 h 878683"/>
                <a:gd name="connsiteX2" fmla="*/ 850005 w 1764405"/>
                <a:gd name="connsiteY2" fmla="*/ 429 h 878683"/>
                <a:gd name="connsiteX3" fmla="*/ 1249251 w 1764405"/>
                <a:gd name="connsiteY3" fmla="*/ 631494 h 878683"/>
                <a:gd name="connsiteX4" fmla="*/ 1764405 w 1764405"/>
                <a:gd name="connsiteY4" fmla="*/ 876192 h 878683"/>
                <a:gd name="connsiteX0" fmla="*/ 0 w 1803041"/>
                <a:gd name="connsiteY0" fmla="*/ 863313 h 877537"/>
                <a:gd name="connsiteX1" fmla="*/ 553791 w 1803041"/>
                <a:gd name="connsiteY1" fmla="*/ 734524 h 877537"/>
                <a:gd name="connsiteX2" fmla="*/ 850005 w 1803041"/>
                <a:gd name="connsiteY2" fmla="*/ 429 h 877537"/>
                <a:gd name="connsiteX3" fmla="*/ 1249251 w 1803041"/>
                <a:gd name="connsiteY3" fmla="*/ 631494 h 877537"/>
                <a:gd name="connsiteX4" fmla="*/ 1803041 w 1803041"/>
                <a:gd name="connsiteY4" fmla="*/ 824677 h 877537"/>
                <a:gd name="connsiteX0" fmla="*/ 0 w 1918951"/>
                <a:gd name="connsiteY0" fmla="*/ 863313 h 877537"/>
                <a:gd name="connsiteX1" fmla="*/ 553791 w 1918951"/>
                <a:gd name="connsiteY1" fmla="*/ 734524 h 877537"/>
                <a:gd name="connsiteX2" fmla="*/ 850005 w 1918951"/>
                <a:gd name="connsiteY2" fmla="*/ 429 h 877537"/>
                <a:gd name="connsiteX3" fmla="*/ 1249251 w 1918951"/>
                <a:gd name="connsiteY3" fmla="*/ 631494 h 877537"/>
                <a:gd name="connsiteX4" fmla="*/ 1918951 w 1918951"/>
                <a:gd name="connsiteY4" fmla="*/ 850435 h 877537"/>
                <a:gd name="connsiteX0" fmla="*/ 0 w 1918951"/>
                <a:gd name="connsiteY0" fmla="*/ 889051 h 903982"/>
                <a:gd name="connsiteX1" fmla="*/ 553791 w 1918951"/>
                <a:gd name="connsiteY1" fmla="*/ 760262 h 903982"/>
                <a:gd name="connsiteX2" fmla="*/ 798489 w 1918951"/>
                <a:gd name="connsiteY2" fmla="*/ 409 h 903982"/>
                <a:gd name="connsiteX3" fmla="*/ 1249251 w 1918951"/>
                <a:gd name="connsiteY3" fmla="*/ 657232 h 903982"/>
                <a:gd name="connsiteX4" fmla="*/ 1918951 w 1918951"/>
                <a:gd name="connsiteY4" fmla="*/ 876173 h 903982"/>
                <a:gd name="connsiteX0" fmla="*/ 0 w 1918951"/>
                <a:gd name="connsiteY0" fmla="*/ 888876 h 899863"/>
                <a:gd name="connsiteX1" fmla="*/ 618185 w 1918951"/>
                <a:gd name="connsiteY1" fmla="*/ 734329 h 899863"/>
                <a:gd name="connsiteX2" fmla="*/ 798489 w 1918951"/>
                <a:gd name="connsiteY2" fmla="*/ 234 h 899863"/>
                <a:gd name="connsiteX3" fmla="*/ 1249251 w 1918951"/>
                <a:gd name="connsiteY3" fmla="*/ 657057 h 899863"/>
                <a:gd name="connsiteX4" fmla="*/ 1918951 w 1918951"/>
                <a:gd name="connsiteY4" fmla="*/ 875998 h 899863"/>
                <a:gd name="connsiteX0" fmla="*/ 0 w 1841677"/>
                <a:gd name="connsiteY0" fmla="*/ 875997 h 888439"/>
                <a:gd name="connsiteX1" fmla="*/ 540911 w 1841677"/>
                <a:gd name="connsiteY1" fmla="*/ 734329 h 888439"/>
                <a:gd name="connsiteX2" fmla="*/ 721215 w 1841677"/>
                <a:gd name="connsiteY2" fmla="*/ 234 h 888439"/>
                <a:gd name="connsiteX3" fmla="*/ 1171977 w 1841677"/>
                <a:gd name="connsiteY3" fmla="*/ 657057 h 888439"/>
                <a:gd name="connsiteX4" fmla="*/ 1841677 w 1841677"/>
                <a:gd name="connsiteY4" fmla="*/ 875998 h 88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677" h="888439">
                  <a:moveTo>
                    <a:pt x="0" y="875997"/>
                  </a:moveTo>
                  <a:cubicBezTo>
                    <a:pt x="264017" y="909267"/>
                    <a:pt x="420709" y="880290"/>
                    <a:pt x="540911" y="734329"/>
                  </a:cubicBezTo>
                  <a:cubicBezTo>
                    <a:pt x="661114" y="588369"/>
                    <a:pt x="616037" y="13113"/>
                    <a:pt x="721215" y="234"/>
                  </a:cubicBezTo>
                  <a:cubicBezTo>
                    <a:pt x="826393" y="-12645"/>
                    <a:pt x="1019577" y="511097"/>
                    <a:pt x="1171977" y="657057"/>
                  </a:cubicBezTo>
                  <a:cubicBezTo>
                    <a:pt x="1324377" y="803017"/>
                    <a:pt x="1615223" y="897462"/>
                    <a:pt x="1841677" y="875998"/>
                  </a:cubicBezTo>
                </a:path>
              </a:pathLst>
            </a:custGeom>
            <a:solidFill>
              <a:srgbClr val="F09494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flipV="1">
              <a:off x="6637179" y="3429000"/>
              <a:ext cx="0" cy="15121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>
              <a:off x="6516216" y="4770624"/>
              <a:ext cx="220900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V="1">
              <a:off x="7620719" y="3613666"/>
              <a:ext cx="0" cy="11569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8463434" y="429670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N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S&amp;gt;0&#10;\end{align*}&lt;/body&gt;&#10;  &lt;fcolor&gt;FF000000&lt;/fcolor&gt;&#10;  &lt;bcolor&gt;FFFFFFFF&lt;/bcolor&gt;&#10;  &lt;transparent&gt;True&lt;/transparent&gt;&#10;  &lt;resolution&gt;1800&lt;/resolution&gt;&#10;  &lt;imageh&gt;185&lt;/imageh&gt;&#10;  &lt;imagew&gt;60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422" y="3748000"/>
              <a:ext cx="818047" cy="251812"/>
            </a:xfrm>
            <a:prstGeom prst="rect">
              <a:avLst/>
            </a:prstGeom>
          </p:spPr>
        </p:pic>
      </p:grpSp>
      <p:sp>
        <p:nvSpPr>
          <p:cNvPr id="18" name="左中かっこ 17"/>
          <p:cNvSpPr/>
          <p:nvPr/>
        </p:nvSpPr>
        <p:spPr>
          <a:xfrm>
            <a:off x="179513" y="3162496"/>
            <a:ext cx="423888" cy="33628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7308304" y="1696005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451" y="1340768"/>
            <a:ext cx="221955" cy="1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4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 animBg="1"/>
      <p:bldP spid="11" grpId="0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980728"/>
            <a:ext cx="849694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b="1" dirty="0" smtClean="0"/>
              <a:t>Baryon and proton number fluctuations are different </a:t>
            </a:r>
            <a:r>
              <a:rPr lang="en-US" altLang="ja-JP" sz="2400" dirty="0" smtClean="0"/>
              <a:t>in </a:t>
            </a:r>
            <a:r>
              <a:rPr lang="en-US" altLang="ja-JP" sz="2400" dirty="0" err="1" smtClean="0"/>
              <a:t>nonequilibrium</a:t>
            </a:r>
            <a:r>
              <a:rPr lang="en-US" altLang="ja-JP" sz="2400" dirty="0" smtClean="0"/>
              <a:t> medium. To see non-thermal contribution, baryon number is better.</a:t>
            </a:r>
            <a:endParaRPr kumimoji="1" lang="en-US" altLang="ja-JP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altLang="ja-JP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/>
              <a:t>F</a:t>
            </a:r>
            <a:r>
              <a:rPr kumimoji="1" lang="en-US" altLang="ja-JP" sz="2400" dirty="0" smtClean="0"/>
              <a:t>ormulas to reveal baryon #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in experiments</a:t>
            </a:r>
            <a:r>
              <a:rPr lang="en-US" altLang="ja-JP" sz="2400" dirty="0" smtClean="0"/>
              <a:t>.</a:t>
            </a:r>
            <a:endParaRPr kumimoji="1" lang="en-US" altLang="ja-JP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altLang="ja-JP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/>
              <a:t>Experimental analysis of baryon # fluctuations may verify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ja-JP" sz="2400" dirty="0" smtClean="0"/>
              <a:t>signals of QCD phase transition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ja-JP" sz="2400" dirty="0" smtClean="0"/>
              <a:t>speed of baryon number diffusion in the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stage.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107504" y="4437112"/>
            <a:ext cx="277249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dirty="0" smtClean="0"/>
              <a:t> Future Work  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5099700"/>
            <a:ext cx="78903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 smtClean="0"/>
              <a:t>Refinement of the formulas to incorporate</a:t>
            </a:r>
          </a:p>
          <a:p>
            <a:r>
              <a:rPr lang="en-US" altLang="ja-JP" sz="2400" dirty="0" smtClean="0"/>
              <a:t>	nonzero </a:t>
            </a:r>
            <a:r>
              <a:rPr lang="en-US" altLang="ja-JP" sz="2400" dirty="0" err="1" smtClean="0"/>
              <a:t>isospin</a:t>
            </a:r>
            <a:r>
              <a:rPr lang="en-US" altLang="ja-JP" sz="2400" dirty="0" smtClean="0"/>
              <a:t> density / low beam-energy region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/>
              <a:t>Distribution function itself</a:t>
            </a:r>
            <a:endParaRPr lang="ja-JP" alt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/>
              <a:t>Discussion on time evolution of fluctuations @STAR</a:t>
            </a:r>
          </a:p>
        </p:txBody>
      </p:sp>
    </p:spTree>
    <p:extLst>
      <p:ext uri="{BB962C8B-B14F-4D97-AF65-F5344CB8AC3E}">
        <p14:creationId xmlns:p14="http://schemas.microsoft.com/office/powerpoint/2010/main" val="364774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94085" cy="584775"/>
          </a:xfrm>
        </p:spPr>
        <p:txBody>
          <a:bodyPr/>
          <a:lstStyle/>
          <a:p>
            <a:r>
              <a:rPr kumimoji="1" lang="en-US" altLang="ja-JP" dirty="0" smtClean="0"/>
              <a:t> Nucleon Time Scales in Fireballs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268760"/>
            <a:ext cx="346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Mean time to create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baseline="30000" dirty="0" smtClean="0"/>
              <a:t>+,0</a:t>
            </a:r>
            <a:endParaRPr kumimoji="1" lang="ja-JP" altLang="en-US" sz="2400" baseline="30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70046"/>
            <a:ext cx="3902857" cy="312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724128" y="151000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Nonaka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Bass, 2007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 r="50000"/>
          <a:stretch/>
        </p:blipFill>
        <p:spPr bwMode="auto">
          <a:xfrm>
            <a:off x="-5040802" y="12102353"/>
            <a:ext cx="6534150" cy="1449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0" y="1837775"/>
            <a:ext cx="3900502" cy="294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292080" y="933942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Freeze-out time</a:t>
            </a:r>
            <a:endParaRPr kumimoji="1" lang="ja-JP" altLang="en-US" sz="2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tau_{\rm f.o.} &amp;gt; 20 {\rm [fm]}&#10;\end{align*}&lt;/body&gt;&#10;  &lt;fcolor&gt;FF000000&lt;/fcolor&gt;&#10;  &lt;bcolor&gt;FFFFFFFF&lt;/bcolor&gt;&#10;  &lt;transparent&gt;True&lt;/transparent&gt;&#10;  &lt;resolution&gt;1800&lt;/resolution&gt;&#10;  &lt;imageh&gt;249&lt;/imageh&gt;&#10;  &lt;imagew&gt;138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22" y="5262684"/>
            <a:ext cx="1813764" cy="326556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au_\Delta = 3\sim4 {\rm [fm]}&#10;\end{align*}&lt;/body&gt;&#10;  &lt;fcolor&gt;FF000000&lt;/fcolor&gt;&#10;  &lt;bcolor&gt;FFFFFFFF&lt;/bcolor&gt;&#10;  &lt;transparent&gt;True&lt;/transparent&gt;&#10;  &lt;resolution&gt;1800&lt;/resolution&gt;&#10;  &lt;imageh&gt;249&lt;/imageh&gt;&#10;  &lt;imagew&gt;158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253707"/>
            <a:ext cx="1677458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6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323528" y="980728"/>
            <a:ext cx="172819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37707" cy="584775"/>
          </a:xfrm>
        </p:spPr>
        <p:txBody>
          <a:bodyPr/>
          <a:lstStyle/>
          <a:p>
            <a:r>
              <a:rPr kumimoji="1" lang="en-US" altLang="ja-JP" dirty="0" smtClean="0"/>
              <a:t>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&amp;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Fluctuations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3 \rangle&#10;=&amp;amp; \frac18 \langle (\delta N_{\rm B}^{\rm (net)})^3 \rangle&#10;+ \frac38 \langle \delta N_{\rm B}^{\rm (net)} \delta N_{\rm B}^{\rm (tot)} \rangle,&#10;\\&#10;\langle (\delta N_p^{\rm (net)})^4 \rangle_c&#10;=&amp;amp; \frac1{16} \langle (\delta N_{\rm B}^{\rm (net)})^4 \rangle_c&#10;+ \frac38 \langle (\delta N_{\rm B}^{\rm (net)})^2 \delta N_{\rm B}^{\rm (tot)} \rangle&#10;\nonumber \\&#10;&amp;amp;&#10;+ \frac3{16} \langle (\delta N_{\rm B}^{\rm (tot)})^2 \rangle&#10;- \frac18 \langle N_{\rm B}^{\rm (tot)} \rangle,&#10;\end{align*}&lt;/body&gt;&#10;  &lt;fcolor&gt;FF000000&lt;/fcolor&gt;&#10;  &lt;bcolor&gt;FFFFFFFF&lt;/bcolor&gt;&#10;  &lt;transparent&gt;True&lt;/transparent&gt;&#10;  &lt;resolution&gt;1800&lt;/resolution&gt;&#10;  &lt;imageh&gt;1708&lt;/imageh&gt;&#10;  &lt;imagew&gt;585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58766"/>
            <a:ext cx="6480720" cy="189182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B}^{\rm (net)})^3 \rangle&#10;=&amp;amp; 8 \langle (\delta N_p^{\rm (net)})^3 \rangle&#10;-12 \langle \delta N_p^{\rm (net)} \delta N_p^{\rm (tot)} \rangle&#10;\nonumber \\&#10;&amp;amp;+6 \langle N_p^{\rm (net)} \rangle ,&#10;\\&#10;\langle (\delta N_{\rm B}^{\rm (net)})^4 \rangle_c&#10;=&amp;amp; 16 \langle (\delta N_p^{\rm (net)})^4 \rangle_c&#10;-48 \langle (\delta N_p^{\rm (net)})^2 \delta N_p^{\rm (tot)} \rangle&#10;\nonumber \\&#10;&amp;amp;&#10;+ 48 \langle (\delta N_p^{\rm (net)})^2 \rangle&#10;+ 12 \langle (\delta N_p^{\rm (tot)})^2 \rangle&#10;- 26 \langle N_p^{\rm (tot)} \rangle ,&#10;\end{align*}&lt;/body&gt;&#10;  &lt;fcolor&gt;FF000000&lt;/fcolor&gt;&#10;  &lt;bcolor&gt;FFFFFFFF&lt;/bcolor&gt;&#10;  &lt;transparent&gt;True&lt;/transparent&gt;&#10;  &lt;resolution&gt;1800&lt;/resolution&gt;&#10;  &lt;imageh&gt;1701&lt;/imageh&gt;&#10;  &lt;imagew&gt;6742&lt;/imagew&gt;&#10;  &lt;scale&gt;50&lt;/scale&gt;&#10;  &lt;cursor&gt;5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09120"/>
            <a:ext cx="7416824" cy="187125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N_{\rm B} \to N_p&#10;\end{align*}&lt;/body&gt;&#10;  &lt;fcolor&gt;FF000000&lt;/fcolor&gt;&#10;  &lt;bcolor&gt;FFFFFFFF&lt;/bcolor&gt;&#10;  &lt;transparent&gt;True&lt;/transparent&gt;&#10;  &lt;resolution&gt;1800&lt;/resolution&gt;&#10;  &lt;imageh&gt;242&lt;/imageh&gt;&#10;  &lt;imagew&gt;1026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1124744"/>
            <a:ext cx="1292771" cy="304923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323528" y="3717032"/>
            <a:ext cx="172819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N_p \to N_{\rm B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1048"/>
            <a:ext cx="1283951" cy="30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4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/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908720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Fluctuations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can be measured by e-by-e analysis in experiments.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411" y="5877272"/>
            <a:ext cx="9052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Variation of 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baseline="-25000" dirty="0" smtClean="0"/>
              <a:t>Q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in a rapidity range </a:t>
            </a:r>
            <a:r>
              <a:rPr lang="en-US" altLang="ja-JP" sz="2400" dirty="0" smtClean="0"/>
              <a:t>is small for conserved charges.</a:t>
            </a:r>
            <a:endParaRPr kumimoji="1" lang="ja-JP" altLang="en-US" sz="2400" dirty="0"/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2288659" y="6299105"/>
            <a:ext cx="66248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Asakawa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et al., ’00;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Jeon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Koch, ’00;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Shuryak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Stephanov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’02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778913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515217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Detector</a:t>
            </a:r>
            <a:endParaRPr kumimoji="1" lang="ja-JP" altLang="en-US" sz="2400" dirty="0"/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608873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608873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285271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184386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391311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367719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310892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258008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291081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344128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4932040" y="1988839"/>
            <a:ext cx="3168352" cy="2592289"/>
          </a:xfrm>
          <a:prstGeom prst="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940152" y="2708921"/>
            <a:ext cx="115212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959095" y="340871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V</a:t>
            </a:r>
            <a:endParaRPr kumimoji="1" lang="ja-JP" altLang="en-US" sz="2400" i="1" dirty="0"/>
          </a:p>
        </p:txBody>
      </p:sp>
      <p:sp>
        <p:nvSpPr>
          <p:cNvPr id="27" name="円/楕円 26"/>
          <p:cNvSpPr/>
          <p:nvPr/>
        </p:nvSpPr>
        <p:spPr>
          <a:xfrm>
            <a:off x="7308304" y="339203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6462216" y="247687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946550" y="347693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6743626" y="2846957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5544096" y="247687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5724128" y="3897063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5436096" y="3047745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6240945" y="2941735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6186945" y="333803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6408216" y="360996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6660232" y="3188736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7524328" y="290088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5832152" y="2548777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7162279" y="2421557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6768232" y="4095079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6289389" y="4095079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7578328" y="3753528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7201123" y="4041079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5313015" y="3779838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5674097" y="3363431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50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/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908720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Fluctuations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can be measured by e-by-e analysis in experiments.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411" y="5877272"/>
            <a:ext cx="9052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Variation of 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baseline="-25000" dirty="0" smtClean="0"/>
              <a:t>Q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in a rapidity range </a:t>
            </a:r>
            <a:r>
              <a:rPr lang="en-US" altLang="ja-JP" sz="2400" dirty="0" smtClean="0"/>
              <a:t>is small for conserved charges.</a:t>
            </a:r>
            <a:endParaRPr kumimoji="1" lang="ja-JP" altLang="en-US" sz="2400" dirty="0"/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2288659" y="6299105"/>
            <a:ext cx="66248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Asakawa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et al., ’00;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Jeon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Koch, ’00;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Shuryak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sz="2000" dirty="0" err="1" smtClean="0">
                <a:solidFill>
                  <a:srgbClr val="333399"/>
                </a:solidFill>
                <a:latin typeface="Times New Roman" pitchFamily="18" charset="0"/>
              </a:rPr>
              <a:t>Stephanov</a:t>
            </a: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, ’02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778913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515217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Detector</a:t>
            </a:r>
            <a:endParaRPr kumimoji="1" lang="ja-JP" altLang="en-US" sz="2400" dirty="0"/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608873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608873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285271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184386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391311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367719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310892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258008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291081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344128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12" y="1949472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5545570" y="1628800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STAR, PRL</a:t>
            </a:r>
            <a:r>
              <a:rPr kumimoji="1" lang="en-US" altLang="ja-JP" b="1" dirty="0" smtClean="0"/>
              <a:t>105</a:t>
            </a:r>
            <a:r>
              <a:rPr kumimoji="1" lang="ja-JP" altLang="en-US" dirty="0" smtClean="0"/>
              <a:t> </a:t>
            </a:r>
            <a:r>
              <a:rPr lang="en-US" altLang="ja-JP" dirty="0"/>
              <a:t>(</a:t>
            </a:r>
            <a:r>
              <a:rPr kumimoji="1" lang="en-US" altLang="ja-JP" dirty="0" smtClean="0"/>
              <a:t>2010)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83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11409" cy="584775"/>
          </a:xfrm>
        </p:spPr>
        <p:txBody>
          <a:bodyPr/>
          <a:lstStyle/>
          <a:p>
            <a:r>
              <a:rPr lang="ja-JP" altLang="en-US" dirty="0"/>
              <a:t> </a:t>
            </a:r>
            <a:r>
              <a:rPr lang="ja-JP" altLang="en-US" dirty="0" smtClean="0"/>
              <a:t>イジング模型とゆらぎ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395536" y="2489037"/>
            <a:ext cx="41044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下矢印 5"/>
          <p:cNvSpPr/>
          <p:nvPr/>
        </p:nvSpPr>
        <p:spPr>
          <a:xfrm>
            <a:off x="683568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 flipV="1">
            <a:off x="971600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中かっこ 4"/>
          <p:cNvSpPr/>
          <p:nvPr/>
        </p:nvSpPr>
        <p:spPr>
          <a:xfrm rot="5400000">
            <a:off x="2195736" y="1095127"/>
            <a:ext cx="432048" cy="3888432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59327" y="3183359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N</a:t>
            </a:r>
            <a:r>
              <a:rPr kumimoji="1" lang="ja-JP" altLang="en-US" sz="2400" dirty="0" smtClean="0"/>
              <a:t>個のスピン</a:t>
            </a:r>
            <a:endParaRPr kumimoji="1" lang="ja-JP" altLang="en-US" sz="2400" dirty="0"/>
          </a:p>
        </p:txBody>
      </p:sp>
      <p:sp>
        <p:nvSpPr>
          <p:cNvPr id="11" name="下矢印 10"/>
          <p:cNvSpPr/>
          <p:nvPr/>
        </p:nvSpPr>
        <p:spPr>
          <a:xfrm>
            <a:off x="1259632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1547664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flipV="1">
            <a:off x="1835696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2123728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2411760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flipV="1">
            <a:off x="2699792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flipV="1">
            <a:off x="2987824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3275856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 flipV="1">
            <a:off x="3563888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3851920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Z=\sum z_i&#10;\end{align*}&lt;/body&gt;&#10;  &lt;fcolor&gt;FF000000&lt;/fcolor&gt;&#10;  &lt;bcolor&gt;FFFFFFFF&lt;/bcolor&gt;&#10;  &lt;transparent&gt;True&lt;/transparent&gt;&#10;  &lt;resolution&gt;1800&lt;/resolution&gt;&#10;  &lt;imageh&gt;349&lt;/imageh&gt;&#10;  &lt;imagew&gt;108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0893"/>
            <a:ext cx="1229421" cy="395819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sigma^2 = \langle \delta Z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1170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16" y="476877"/>
            <a:ext cx="1361128" cy="326903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T \gg T_c&#10;\end{align*}&lt;/body&gt;&#10;  &lt;fcolor&gt;FF000000&lt;/fcolor&gt;&#10;  &lt;bcolor&gt;FFFFFFFF&lt;/bcolor&gt;&#10;  &lt;transparent&gt;True&lt;/transparent&gt;&#10;  &lt;resolution&gt;1800&lt;/resolution&gt;&#10;  &lt;imageh&gt;208&lt;/imageh&gt;&#10;  &lt;imagew&gt;7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5" y="1399739"/>
            <a:ext cx="1067701" cy="280052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\frac{ \sigma }{ N } = \frac 1{\sqrt N}&#10;\end{align*}&lt;/body&gt;&#10;  &lt;fcolor&gt;FF000000&lt;/fcolor&gt;&#10;  &lt;bcolor&gt;FFFFFFFF&lt;/bcolor&gt;&#10;  &lt;transparent&gt;True&lt;/transparent&gt;&#10;  &lt;resolution&gt;1800&lt;/resolution&gt;&#10;  &lt;imageh&gt;566&lt;/imageh&gt;&#10;  &lt;imagew&gt;1055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84" y="2319263"/>
            <a:ext cx="1275088" cy="684076"/>
          </a:xfrm>
          <a:prstGeom prst="rect">
            <a:avLst/>
          </a:prstGeom>
        </p:spPr>
      </p:pic>
      <p:sp>
        <p:nvSpPr>
          <p:cNvPr id="65" name="角丸四角形 64"/>
          <p:cNvSpPr/>
          <p:nvPr/>
        </p:nvSpPr>
        <p:spPr>
          <a:xfrm>
            <a:off x="179512" y="1268760"/>
            <a:ext cx="1368152" cy="4830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/>
          <p:cNvSpPr/>
          <p:nvPr/>
        </p:nvSpPr>
        <p:spPr>
          <a:xfrm>
            <a:off x="4944545" y="2142033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矢印コネクタ 69"/>
          <p:cNvCxnSpPr/>
          <p:nvPr/>
        </p:nvCxnSpPr>
        <p:spPr>
          <a:xfrm flipV="1">
            <a:off x="5792351" y="1903234"/>
            <a:ext cx="2630" cy="1280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4690478" y="3012815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70&lt;/imageh&gt;&#10;  &lt;imagew&gt;16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90" y="2661301"/>
            <a:ext cx="228518" cy="234026"/>
          </a:xfrm>
          <a:prstGeom prst="rect">
            <a:avLst/>
          </a:prstGeom>
        </p:spPr>
      </p:pic>
      <p:cxnSp>
        <p:nvCxnSpPr>
          <p:cNvPr id="77" name="直線コネクタ 76"/>
          <p:cNvCxnSpPr/>
          <p:nvPr/>
        </p:nvCxnSpPr>
        <p:spPr>
          <a:xfrm>
            <a:off x="6584439" y="2895327"/>
            <a:ext cx="0" cy="216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58" y="3180216"/>
            <a:ext cx="221192" cy="179917"/>
          </a:xfrm>
          <a:prstGeom prst="rect">
            <a:avLst/>
          </a:prstGeom>
        </p:spPr>
      </p:pic>
      <p:cxnSp>
        <p:nvCxnSpPr>
          <p:cNvPr id="80" name="直線コネクタ 79"/>
          <p:cNvCxnSpPr/>
          <p:nvPr/>
        </p:nvCxnSpPr>
        <p:spPr>
          <a:xfrm>
            <a:off x="4952928" y="2895327"/>
            <a:ext cx="0" cy="216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-N&#10;\end{align*}&lt;/body&gt;&#10;  &lt;fcolor&gt;FF000000&lt;/fcolor&gt;&#10;  &lt;bcolor&gt;FFFFFFFF&lt;/bcolor&gt;&#10;  &lt;transparent&gt;True&lt;/transparent&gt;&#10;  &lt;resolution&gt;1800&lt;/resolution&gt;&#10;  &lt;imageh&gt;170&lt;/imageh&gt;&#10;  &lt;imagew&gt;39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39" y="3180216"/>
            <a:ext cx="414867" cy="179917"/>
          </a:xfrm>
          <a:prstGeom prst="rect">
            <a:avLst/>
          </a:prstGeom>
        </p:spPr>
      </p:pic>
      <p:cxnSp>
        <p:nvCxnSpPr>
          <p:cNvPr id="85" name="直線矢印コネクタ 84"/>
          <p:cNvCxnSpPr/>
          <p:nvPr/>
        </p:nvCxnSpPr>
        <p:spPr>
          <a:xfrm>
            <a:off x="5511343" y="2582160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90" y="2226923"/>
            <a:ext cx="221955" cy="184679"/>
          </a:xfrm>
          <a:prstGeom prst="rect">
            <a:avLst/>
          </a:prstGeom>
        </p:spPr>
      </p:pic>
      <p:pic>
        <p:nvPicPr>
          <p:cNvPr id="87" name="TexTeXPicture" descr="&lt;?xml version=&quot;1.0&quot; encoding=&quot;utf-16&quot;?&gt;&#10;&lt;TeXTeX&gt;&#10;  &lt;preamble&gt;\documentclass{jarticle}&#10;\usepackage{amsmath}&#10;\pagestyle{empty}&lt;/preamble&gt;&#10;  &lt;body&gt;\begin{align*} &#10;P(Z)&#10;\end{align*}&lt;/body&gt;&#10;  &lt;fcolor&gt;FF000000&lt;/fcolor&gt;&#10;  &lt;bcolor&gt;FFFFFFFF&lt;/bcolor&gt;&#10;  &lt;transparent&gt;True&lt;/transparent&gt;&#10;  &lt;resolution&gt;1800&lt;/resolution&gt;&#10;  &lt;imageh&gt;249&lt;/imageh&gt;&#10;  &lt;imagew&gt;54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60" y="1772676"/>
            <a:ext cx="802498" cy="369357"/>
          </a:xfrm>
          <a:prstGeom prst="rect">
            <a:avLst/>
          </a:prstGeom>
        </p:spPr>
      </p:pic>
      <p:sp>
        <p:nvSpPr>
          <p:cNvPr id="103" name="角丸四角形 102"/>
          <p:cNvSpPr/>
          <p:nvPr/>
        </p:nvSpPr>
        <p:spPr>
          <a:xfrm>
            <a:off x="4944545" y="260648"/>
            <a:ext cx="3515887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25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11409" cy="584775"/>
          </a:xfrm>
        </p:spPr>
        <p:txBody>
          <a:bodyPr/>
          <a:lstStyle/>
          <a:p>
            <a:r>
              <a:rPr lang="ja-JP" altLang="en-US" dirty="0"/>
              <a:t> </a:t>
            </a:r>
            <a:r>
              <a:rPr lang="ja-JP" altLang="en-US" dirty="0" smtClean="0"/>
              <a:t>イジング模型とゆらぎ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395536" y="2489037"/>
            <a:ext cx="41044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下矢印 5"/>
          <p:cNvSpPr/>
          <p:nvPr/>
        </p:nvSpPr>
        <p:spPr>
          <a:xfrm>
            <a:off x="683568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 flipV="1">
            <a:off x="971600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中かっこ 4"/>
          <p:cNvSpPr/>
          <p:nvPr/>
        </p:nvSpPr>
        <p:spPr>
          <a:xfrm rot="5400000">
            <a:off x="2195736" y="1095127"/>
            <a:ext cx="432048" cy="3888432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59327" y="3183359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N</a:t>
            </a:r>
            <a:r>
              <a:rPr kumimoji="1" lang="ja-JP" altLang="en-US" sz="2400" dirty="0" smtClean="0"/>
              <a:t>個のスピン</a:t>
            </a:r>
            <a:endParaRPr kumimoji="1" lang="ja-JP" altLang="en-US" sz="2400" dirty="0"/>
          </a:p>
        </p:txBody>
      </p:sp>
      <p:sp>
        <p:nvSpPr>
          <p:cNvPr id="11" name="下矢印 10"/>
          <p:cNvSpPr/>
          <p:nvPr/>
        </p:nvSpPr>
        <p:spPr>
          <a:xfrm>
            <a:off x="1259632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1547664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flipV="1">
            <a:off x="1835696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2123728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2411760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flipV="1">
            <a:off x="2699792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flipV="1">
            <a:off x="2987824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3275856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 flipV="1">
            <a:off x="3563888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3851920" y="231926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Z=\sum z_i&#10;\end{align*}&lt;/body&gt;&#10;  &lt;fcolor&gt;FF000000&lt;/fcolor&gt;&#10;  &lt;bcolor&gt;FFFFFFFF&lt;/bcolor&gt;&#10;  &lt;transparent&gt;True&lt;/transparent&gt;&#10;  &lt;resolution&gt;1800&lt;/resolution&gt;&#10;  &lt;imageh&gt;349&lt;/imageh&gt;&#10;  &lt;imagew&gt;108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0893"/>
            <a:ext cx="1229421" cy="395819"/>
          </a:xfrm>
          <a:prstGeom prst="rect">
            <a:avLst/>
          </a:prstGeom>
        </p:spPr>
      </p:pic>
      <p:cxnSp>
        <p:nvCxnSpPr>
          <p:cNvPr id="23" name="直線矢印コネクタ 22"/>
          <p:cNvCxnSpPr/>
          <p:nvPr/>
        </p:nvCxnSpPr>
        <p:spPr>
          <a:xfrm>
            <a:off x="395536" y="5614998"/>
            <a:ext cx="41044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下矢印 23"/>
          <p:cNvSpPr/>
          <p:nvPr/>
        </p:nvSpPr>
        <p:spPr>
          <a:xfrm flipV="1">
            <a:off x="683568" y="54452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 flipV="1">
            <a:off x="971600" y="54452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下矢印 25"/>
          <p:cNvSpPr/>
          <p:nvPr/>
        </p:nvSpPr>
        <p:spPr>
          <a:xfrm flipV="1">
            <a:off x="1259632" y="54452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flipV="1">
            <a:off x="1547664" y="54452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 flipV="1">
            <a:off x="1835696" y="54452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下矢印 28"/>
          <p:cNvSpPr/>
          <p:nvPr/>
        </p:nvSpPr>
        <p:spPr>
          <a:xfrm flipV="1">
            <a:off x="2123728" y="54452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下矢印 29"/>
          <p:cNvSpPr/>
          <p:nvPr/>
        </p:nvSpPr>
        <p:spPr>
          <a:xfrm flipV="1">
            <a:off x="2411760" y="54452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下矢印 30"/>
          <p:cNvSpPr/>
          <p:nvPr/>
        </p:nvSpPr>
        <p:spPr>
          <a:xfrm flipV="1">
            <a:off x="2699792" y="54452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下矢印 31"/>
          <p:cNvSpPr/>
          <p:nvPr/>
        </p:nvSpPr>
        <p:spPr>
          <a:xfrm flipV="1">
            <a:off x="2987824" y="54452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flipV="1">
            <a:off x="3275856" y="54452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 flipV="1">
            <a:off x="3563888" y="54452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下矢印 34"/>
          <p:cNvSpPr/>
          <p:nvPr/>
        </p:nvSpPr>
        <p:spPr>
          <a:xfrm flipV="1">
            <a:off x="3851920" y="54452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sigma^2 = \langle \delta Z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1170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16" y="476877"/>
            <a:ext cx="1361128" cy="326903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T \gg T_c&#10;\end{align*}&lt;/body&gt;&#10;  &lt;fcolor&gt;FF000000&lt;/fcolor&gt;&#10;  &lt;bcolor&gt;FFFFFFFF&lt;/bcolor&gt;&#10;  &lt;transparent&gt;True&lt;/transparent&gt;&#10;  &lt;resolution&gt;1800&lt;/resolution&gt;&#10;  &lt;imageh&gt;208&lt;/imageh&gt;&#10;  &lt;imagew&gt;7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5" y="1399739"/>
            <a:ext cx="1067701" cy="28005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\frac{ \sigma }{ N } \simeq 0&#10;\end{align*}&lt;/body&gt;&#10;  &lt;fcolor&gt;FF000000&lt;/fcolor&gt;&#10;  &lt;bcolor&gt;FFFFFFFF&lt;/bcolor&gt;&#10;  &lt;transparent&gt;True&lt;/transparent&gt;&#10;  &lt;resolution&gt;1800&lt;/resolution&gt;&#10;  &lt;imageh&gt;446&lt;/imageh&gt;&#10;  &lt;imagew&gt;704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517232"/>
            <a:ext cx="991659" cy="62823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\frac{ \sigma }{ N } = \frac 1{\sqrt N}&#10;\end{align*}&lt;/body&gt;&#10;  &lt;fcolor&gt;FF000000&lt;/fcolor&gt;&#10;  &lt;bcolor&gt;FFFFFFFF&lt;/bcolor&gt;&#10;  &lt;transparent&gt;True&lt;/transparent&gt;&#10;  &lt;resolution&gt;1800&lt;/resolution&gt;&#10;  &lt;imageh&gt;566&lt;/imageh&gt;&#10;  &lt;imagew&gt;1055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84" y="2319263"/>
            <a:ext cx="1275088" cy="684076"/>
          </a:xfrm>
          <a:prstGeom prst="rect">
            <a:avLst/>
          </a:prstGeom>
        </p:spPr>
      </p:pic>
      <p:sp>
        <p:nvSpPr>
          <p:cNvPr id="65" name="角丸四角形 64"/>
          <p:cNvSpPr/>
          <p:nvPr/>
        </p:nvSpPr>
        <p:spPr>
          <a:xfrm>
            <a:off x="179512" y="1268760"/>
            <a:ext cx="1368152" cy="4830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角丸四角形 66"/>
          <p:cNvSpPr/>
          <p:nvPr/>
        </p:nvSpPr>
        <p:spPr>
          <a:xfrm>
            <a:off x="179512" y="4222438"/>
            <a:ext cx="1368152" cy="5027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T \ll T_c&#10;\end{align*}&lt;/body&gt;&#10;  &lt;fcolor&gt;FF000000&lt;/fcolor&gt;&#10;  &lt;bcolor&gt;FFFFFFFF&lt;/bcolor&gt;&#10;  &lt;transparent&gt;True&lt;/transparent&gt;&#10;  &lt;resolution&gt;1800&lt;/resolution&gt;&#10;  &lt;imageh&gt;208&lt;/imageh&gt;&#10;  &lt;imagew&gt;79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5" y="4373069"/>
            <a:ext cx="1067701" cy="280052"/>
          </a:xfrm>
          <a:prstGeom prst="rect">
            <a:avLst/>
          </a:prstGeom>
        </p:spPr>
      </p:pic>
      <p:sp>
        <p:nvSpPr>
          <p:cNvPr id="69" name="フリーフォーム 68"/>
          <p:cNvSpPr/>
          <p:nvPr/>
        </p:nvSpPr>
        <p:spPr>
          <a:xfrm>
            <a:off x="4944545" y="2142033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矢印コネクタ 69"/>
          <p:cNvCxnSpPr/>
          <p:nvPr/>
        </p:nvCxnSpPr>
        <p:spPr>
          <a:xfrm flipV="1">
            <a:off x="5792351" y="1903234"/>
            <a:ext cx="2630" cy="1280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4690478" y="3012815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70&lt;/imageh&gt;&#10;  &lt;imagew&gt;16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90" y="2661301"/>
            <a:ext cx="228518" cy="234026"/>
          </a:xfrm>
          <a:prstGeom prst="rect">
            <a:avLst/>
          </a:prstGeom>
        </p:spPr>
      </p:pic>
      <p:cxnSp>
        <p:nvCxnSpPr>
          <p:cNvPr id="77" name="直線コネクタ 76"/>
          <p:cNvCxnSpPr/>
          <p:nvPr/>
        </p:nvCxnSpPr>
        <p:spPr>
          <a:xfrm>
            <a:off x="6584439" y="2895327"/>
            <a:ext cx="0" cy="216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58" y="3180216"/>
            <a:ext cx="221192" cy="179917"/>
          </a:xfrm>
          <a:prstGeom prst="rect">
            <a:avLst/>
          </a:prstGeom>
        </p:spPr>
      </p:pic>
      <p:cxnSp>
        <p:nvCxnSpPr>
          <p:cNvPr id="80" name="直線コネクタ 79"/>
          <p:cNvCxnSpPr/>
          <p:nvPr/>
        </p:nvCxnSpPr>
        <p:spPr>
          <a:xfrm>
            <a:off x="4952928" y="2895327"/>
            <a:ext cx="0" cy="216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-N&#10;\end{align*}&lt;/body&gt;&#10;  &lt;fcolor&gt;FF000000&lt;/fcolor&gt;&#10;  &lt;bcolor&gt;FFFFFFFF&lt;/bcolor&gt;&#10;  &lt;transparent&gt;True&lt;/transparent&gt;&#10;  &lt;resolution&gt;1800&lt;/resolution&gt;&#10;  &lt;imageh&gt;170&lt;/imageh&gt;&#10;  &lt;imagew&gt;39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39" y="3180216"/>
            <a:ext cx="414867" cy="179917"/>
          </a:xfrm>
          <a:prstGeom prst="rect">
            <a:avLst/>
          </a:prstGeom>
        </p:spPr>
      </p:pic>
      <p:cxnSp>
        <p:nvCxnSpPr>
          <p:cNvPr id="85" name="直線矢印コネクタ 84"/>
          <p:cNvCxnSpPr/>
          <p:nvPr/>
        </p:nvCxnSpPr>
        <p:spPr>
          <a:xfrm>
            <a:off x="5511343" y="2582160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90" y="2226923"/>
            <a:ext cx="221955" cy="184679"/>
          </a:xfrm>
          <a:prstGeom prst="rect">
            <a:avLst/>
          </a:prstGeom>
        </p:spPr>
      </p:pic>
      <p:pic>
        <p:nvPicPr>
          <p:cNvPr id="87" name="TexTeXPicture" descr="&lt;?xml version=&quot;1.0&quot; encoding=&quot;utf-16&quot;?&gt;&#10;&lt;TeXTeX&gt;&#10;  &lt;preamble&gt;\documentclass{jarticle}&#10;\usepackage{amsmath}&#10;\pagestyle{empty}&lt;/preamble&gt;&#10;  &lt;body&gt;\begin{align*} &#10;P(Z)&#10;\end{align*}&lt;/body&gt;&#10;  &lt;fcolor&gt;FF000000&lt;/fcolor&gt;&#10;  &lt;bcolor&gt;FFFFFFFF&lt;/bcolor&gt;&#10;  &lt;transparent&gt;True&lt;/transparent&gt;&#10;  &lt;resolution&gt;1800&lt;/resolution&gt;&#10;  &lt;imageh&gt;249&lt;/imageh&gt;&#10;  &lt;imagew&gt;54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60" y="1772676"/>
            <a:ext cx="802498" cy="369357"/>
          </a:xfrm>
          <a:prstGeom prst="rect">
            <a:avLst/>
          </a:prstGeom>
        </p:spPr>
      </p:pic>
      <p:sp>
        <p:nvSpPr>
          <p:cNvPr id="88" name="フリーフォーム 87"/>
          <p:cNvSpPr/>
          <p:nvPr/>
        </p:nvSpPr>
        <p:spPr>
          <a:xfrm>
            <a:off x="6410837" y="5238517"/>
            <a:ext cx="226154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9" name="直線矢印コネクタ 88"/>
          <p:cNvCxnSpPr/>
          <p:nvPr/>
        </p:nvCxnSpPr>
        <p:spPr>
          <a:xfrm flipV="1">
            <a:off x="5790607" y="4999718"/>
            <a:ext cx="2630" cy="1280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>
            <a:off x="4688734" y="6109299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70&lt;/imageh&gt;&#10;  &lt;imagew&gt;16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46" y="5757785"/>
            <a:ext cx="228518" cy="234026"/>
          </a:xfrm>
          <a:prstGeom prst="rect">
            <a:avLst/>
          </a:prstGeom>
        </p:spPr>
      </p:pic>
      <p:cxnSp>
        <p:nvCxnSpPr>
          <p:cNvPr id="92" name="直線コネクタ 91"/>
          <p:cNvCxnSpPr/>
          <p:nvPr/>
        </p:nvCxnSpPr>
        <p:spPr>
          <a:xfrm>
            <a:off x="6582695" y="5991811"/>
            <a:ext cx="0" cy="216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14" y="6276700"/>
            <a:ext cx="221192" cy="179917"/>
          </a:xfrm>
          <a:prstGeom prst="rect">
            <a:avLst/>
          </a:prstGeom>
        </p:spPr>
      </p:pic>
      <p:cxnSp>
        <p:nvCxnSpPr>
          <p:cNvPr id="94" name="直線コネクタ 93"/>
          <p:cNvCxnSpPr/>
          <p:nvPr/>
        </p:nvCxnSpPr>
        <p:spPr>
          <a:xfrm>
            <a:off x="4951184" y="5991811"/>
            <a:ext cx="0" cy="216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-N&#10;\end{align*}&lt;/body&gt;&#10;  &lt;fcolor&gt;FF000000&lt;/fcolor&gt;&#10;  &lt;bcolor&gt;FFFFFFFF&lt;/bcolor&gt;&#10;  &lt;transparent&gt;True&lt;/transparent&gt;&#10;  &lt;resolution&gt;1800&lt;/resolution&gt;&#10;  &lt;imageh&gt;170&lt;/imageh&gt;&#10;  &lt;imagew&gt;39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95" y="6276700"/>
            <a:ext cx="414867" cy="179917"/>
          </a:xfrm>
          <a:prstGeom prst="rect">
            <a:avLst/>
          </a:prstGeom>
        </p:spPr>
      </p:pic>
      <p:pic>
        <p:nvPicPr>
          <p:cNvPr id="98" name="TexTeXPicture" descr="&lt;?xml version=&quot;1.0&quot; encoding=&quot;utf-16&quot;?&gt;&#10;&lt;TeXTeX&gt;&#10;  &lt;preamble&gt;\documentclass{jarticle}&#10;\usepackage{amsmath}&#10;\pagestyle{empty}&lt;/preamble&gt;&#10;  &lt;body&gt;\begin{align*} &#10;P(Z)&#10;\end{align*}&lt;/body&gt;&#10;  &lt;fcolor&gt;FF000000&lt;/fcolor&gt;&#10;  &lt;bcolor&gt;FFFFFFFF&lt;/bcolor&gt;&#10;  &lt;transparent&gt;True&lt;/transparent&gt;&#10;  &lt;resolution&gt;1800&lt;/resolution&gt;&#10;  &lt;imageh&gt;249&lt;/imageh&gt;&#10;  &lt;imagew&gt;54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16" y="4869160"/>
            <a:ext cx="802498" cy="369357"/>
          </a:xfrm>
          <a:prstGeom prst="rect">
            <a:avLst/>
          </a:prstGeom>
        </p:spPr>
      </p:pic>
      <p:sp>
        <p:nvSpPr>
          <p:cNvPr id="103" name="角丸四角形 102"/>
          <p:cNvSpPr/>
          <p:nvPr/>
        </p:nvSpPr>
        <p:spPr>
          <a:xfrm>
            <a:off x="4944545" y="260648"/>
            <a:ext cx="3515887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66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3884</TotalTime>
  <Words>1619</Words>
  <Application>Microsoft Macintosh PowerPoint</Application>
  <PresentationFormat>画面に合わせる (4:3)</PresentationFormat>
  <Paragraphs>340</Paragraphs>
  <Slides>52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10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63" baseType="lpstr"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Equation</vt:lpstr>
      <vt:lpstr>エネルギー走査実験と バリオン数ゆらぎ</vt:lpstr>
      <vt:lpstr> Outline  </vt:lpstr>
      <vt:lpstr> Energy Scan Program @ RHIC  </vt:lpstr>
      <vt:lpstr> Energy Scan Program @ RHIC  </vt:lpstr>
      <vt:lpstr> Fluctuations  </vt:lpstr>
      <vt:lpstr> Event-by-Event Analysis @ HIC  </vt:lpstr>
      <vt:lpstr> Event-by-Event Analysis @ HIC  </vt:lpstr>
      <vt:lpstr> イジング模型とゆらぎ  </vt:lpstr>
      <vt:lpstr> イジング模型とゆらぎ  </vt:lpstr>
      <vt:lpstr> イジング模型とゆらぎ  </vt:lpstr>
      <vt:lpstr> Fluctuations at QCD Critical Point  </vt:lpstr>
      <vt:lpstr> Fluctuations at QCD Critical Point  </vt:lpstr>
      <vt:lpstr> 準粒子の素電荷とゆらぎ  </vt:lpstr>
      <vt:lpstr> 準粒子の素電荷とゆらぎ  </vt:lpstr>
      <vt:lpstr> Baryon Number 4th/2nd  </vt:lpstr>
      <vt:lpstr> 保存電荷の高次ゆらぎ 1  </vt:lpstr>
      <vt:lpstr> 保存電荷の高次ゆらぎ 1  </vt:lpstr>
      <vt:lpstr> 保存電荷の高次ゆらぎ 2  </vt:lpstr>
      <vt:lpstr> 保存電荷の高次ゆらぎ 2  </vt:lpstr>
      <vt:lpstr> Impact of Negative Third Moments  </vt:lpstr>
      <vt:lpstr> Proton # Fluctuations @ STAR  </vt:lpstr>
      <vt:lpstr> Proton # Fluctuations @ STAR  </vt:lpstr>
      <vt:lpstr> Proton # Fluctuations @ STAR  </vt:lpstr>
      <vt:lpstr> 観測にかかるゆらぎは、いつ形成されたのか？ </vt:lpstr>
      <vt:lpstr> 観測にかかるゆらぎは、いつ形成されたのか？ </vt:lpstr>
      <vt:lpstr> 観測にかかるゆらぎは、いつ形成されたのか？  </vt:lpstr>
      <vt:lpstr>PowerPoint プレゼンテーション</vt:lpstr>
      <vt:lpstr> Baryon Number Fluctuations are Better  </vt:lpstr>
      <vt:lpstr> Baryon Number Fluctuations are Better  </vt:lpstr>
      <vt:lpstr> Variation of Proton # in Hadronic Phase  </vt:lpstr>
      <vt:lpstr> D(1232)  </vt:lpstr>
      <vt:lpstr> D(1232)  </vt:lpstr>
      <vt:lpstr> D(1232)  </vt:lpstr>
      <vt:lpstr> Baryon &amp; Proton Number Fluctuations  </vt:lpstr>
      <vt:lpstr> Slot Machine Analogy  </vt:lpstr>
      <vt:lpstr> Examples  </vt:lpstr>
      <vt:lpstr> Slot Machine Analogy  </vt:lpstr>
      <vt:lpstr> Isospin Distributions  </vt:lpstr>
      <vt:lpstr> Nucleons in Hadronic Phase  </vt:lpstr>
      <vt:lpstr> Probability Distribution                              </vt:lpstr>
      <vt:lpstr> Baryon &amp; Proton Number Fluctuations  </vt:lpstr>
      <vt:lpstr> Free Nucleon Gas  </vt:lpstr>
      <vt:lpstr> Free Nucleon Gas  </vt:lpstr>
      <vt:lpstr> Time Scales  </vt:lpstr>
      <vt:lpstr> Effect of Isospin Distribution  </vt:lpstr>
      <vt:lpstr> Effect of Isospin Distribution  </vt:lpstr>
      <vt:lpstr> Example :  3rd Moment  </vt:lpstr>
      <vt:lpstr> Example1 :  4th/2nd  </vt:lpstr>
      <vt:lpstr> Strange Baryons  </vt:lpstr>
      <vt:lpstr> Summary  </vt:lpstr>
      <vt:lpstr> Nucleon Time Scales in Fireballs  </vt:lpstr>
      <vt:lpstr> 3rd &amp; 4th Order Fluctuations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野中 千穂</cp:lastModifiedBy>
  <cp:revision>276</cp:revision>
  <dcterms:created xsi:type="dcterms:W3CDTF">2011-06-07T09:50:32Z</dcterms:created>
  <dcterms:modified xsi:type="dcterms:W3CDTF">2011-12-19T07:57:36Z</dcterms:modified>
</cp:coreProperties>
</file>