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6" r:id="rId4"/>
    <p:sldId id="258" r:id="rId5"/>
    <p:sldId id="260" r:id="rId6"/>
    <p:sldId id="261" r:id="rId7"/>
    <p:sldId id="262" r:id="rId8"/>
    <p:sldId id="263" r:id="rId9"/>
    <p:sldId id="277" r:id="rId10"/>
    <p:sldId id="265" r:id="rId11"/>
    <p:sldId id="266" r:id="rId12"/>
    <p:sldId id="267" r:id="rId13"/>
    <p:sldId id="278" r:id="rId14"/>
    <p:sldId id="268" r:id="rId15"/>
    <p:sldId id="269" r:id="rId16"/>
    <p:sldId id="270" r:id="rId17"/>
    <p:sldId id="271" r:id="rId18"/>
    <p:sldId id="272" r:id="rId19"/>
    <p:sldId id="273" r:id="rId20"/>
    <p:sldId id="274" r:id="rId21"/>
    <p:sldId id="275" r:id="rId22"/>
    <p:sldId id="279" r:id="rId23"/>
    <p:sldId id="259"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17" autoAdjust="0"/>
  </p:normalViewPr>
  <p:slideViewPr>
    <p:cSldViewPr>
      <p:cViewPr>
        <p:scale>
          <a:sx n="70" d="100"/>
          <a:sy n="70" d="100"/>
        </p:scale>
        <p:origin x="-1664" y="-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D8428C-5012-4EA5-A797-EA810B30340F}" type="datetimeFigureOut">
              <a:rPr kumimoji="1" lang="ja-JP" altLang="en-US" smtClean="0"/>
              <a:pPr/>
              <a:t>11/06/10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2412CF2-D8E3-437B-9DC7-CC4F49E3A75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8428C-5012-4EA5-A797-EA810B30340F}" type="datetimeFigureOut">
              <a:rPr kumimoji="1" lang="ja-JP" altLang="en-US" smtClean="0"/>
              <a:pPr/>
              <a:t>11/06/10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12CF2-D8E3-437B-9DC7-CC4F49E3A75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030983"/>
            <a:ext cx="7772400" cy="1470025"/>
          </a:xfrm>
        </p:spPr>
        <p:txBody>
          <a:bodyPr/>
          <a:lstStyle/>
          <a:p>
            <a:r>
              <a:rPr kumimoji="1" lang="en-US" altLang="ja-JP" b="1" dirty="0" smtClean="0">
                <a:solidFill>
                  <a:schemeClr val="bg1"/>
                </a:solidFill>
                <a:effectLst>
                  <a:outerShdw blurRad="38100" dist="38100" dir="2700000" algn="tl">
                    <a:srgbClr val="000000">
                      <a:alpha val="43137"/>
                    </a:srgbClr>
                  </a:outerShdw>
                </a:effectLst>
              </a:rPr>
              <a:t>Initial conditions &amp; pre-equilibrium states</a:t>
            </a:r>
            <a:endParaRPr kumimoji="1" lang="ja-JP" altLang="en-US" b="1" dirty="0">
              <a:solidFill>
                <a:schemeClr val="bg1"/>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1371600" y="5060776"/>
            <a:ext cx="6400800" cy="1752600"/>
          </a:xfrm>
        </p:spPr>
        <p:txBody>
          <a:bodyPr/>
          <a:lstStyle/>
          <a:p>
            <a:r>
              <a:rPr kumimoji="1" lang="en-US" altLang="ja-JP" dirty="0" err="1" smtClean="0">
                <a:solidFill>
                  <a:schemeClr val="bg1"/>
                </a:solidFill>
              </a:rPr>
              <a:t>K.Itakura</a:t>
            </a:r>
            <a:r>
              <a:rPr kumimoji="1" lang="en-US" altLang="ja-JP" dirty="0" smtClean="0">
                <a:solidFill>
                  <a:schemeClr val="bg1"/>
                </a:solidFill>
              </a:rPr>
              <a:t> (KEK)</a:t>
            </a:r>
          </a:p>
          <a:p>
            <a:r>
              <a:rPr lang="en-US" altLang="ja-JP" dirty="0" smtClean="0">
                <a:solidFill>
                  <a:schemeClr val="bg1"/>
                </a:solidFill>
              </a:rPr>
              <a:t>HIC&amp;HIP joint meeting </a:t>
            </a:r>
          </a:p>
          <a:p>
            <a:r>
              <a:rPr kumimoji="1" lang="en-US" altLang="ja-JP" dirty="0" smtClean="0">
                <a:solidFill>
                  <a:schemeClr val="bg1"/>
                </a:solidFill>
              </a:rPr>
              <a:t>June 8</a:t>
            </a:r>
            <a:r>
              <a:rPr kumimoji="1" lang="en-US" altLang="ja-JP" baseline="30000" dirty="0" smtClean="0">
                <a:solidFill>
                  <a:schemeClr val="bg1"/>
                </a:solidFill>
              </a:rPr>
              <a:t>th</a:t>
            </a:r>
            <a:r>
              <a:rPr kumimoji="1" lang="en-US" altLang="ja-JP" dirty="0" smtClean="0">
                <a:solidFill>
                  <a:schemeClr val="bg1"/>
                </a:solidFill>
              </a:rPr>
              <a:t> 2011</a:t>
            </a:r>
            <a:endParaRPr kumimoji="1" lang="ja-JP" altLang="en-US" dirty="0">
              <a:solidFill>
                <a:schemeClr val="bg1"/>
              </a:solidFill>
            </a:endParaRPr>
          </a:p>
        </p:txBody>
      </p:sp>
      <p:sp>
        <p:nvSpPr>
          <p:cNvPr id="5" name="テキスト ボックス 4"/>
          <p:cNvSpPr txBox="1"/>
          <p:nvPr/>
        </p:nvSpPr>
        <p:spPr>
          <a:xfrm>
            <a:off x="3203848" y="188640"/>
            <a:ext cx="2664296" cy="523220"/>
          </a:xfrm>
          <a:prstGeom prst="rect">
            <a:avLst/>
          </a:prstGeom>
          <a:noFill/>
        </p:spPr>
        <p:txBody>
          <a:bodyPr wrap="square" rtlCol="0">
            <a:spAutoFit/>
          </a:bodyPr>
          <a:lstStyle/>
          <a:p>
            <a:r>
              <a:rPr kumimoji="1" lang="en-US" altLang="ja-JP" sz="2800" dirty="0" smtClean="0">
                <a:solidFill>
                  <a:schemeClr val="bg1"/>
                </a:solidFill>
              </a:rPr>
              <a:t>QM11 summary</a:t>
            </a:r>
            <a:endParaRPr kumimoji="1" lang="ja-JP" altLang="en-US" sz="2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cstate="print"/>
          <a:srcRect/>
          <a:stretch>
            <a:fillRect/>
          </a:stretch>
        </p:blipFill>
        <p:spPr bwMode="auto">
          <a:xfrm>
            <a:off x="251520" y="83298"/>
            <a:ext cx="8640960" cy="6442046"/>
          </a:xfrm>
          <a:prstGeom prst="rect">
            <a:avLst/>
          </a:prstGeom>
          <a:noFill/>
          <a:ln w="9525">
            <a:noFill/>
            <a:miter lim="800000"/>
            <a:headEnd/>
            <a:tailEnd/>
          </a:ln>
        </p:spPr>
      </p:pic>
      <p:sp>
        <p:nvSpPr>
          <p:cNvPr id="5" name="テキスト ボックス 4"/>
          <p:cNvSpPr txBox="1"/>
          <p:nvPr/>
        </p:nvSpPr>
        <p:spPr>
          <a:xfrm>
            <a:off x="5616624" y="6516052"/>
            <a:ext cx="3491880" cy="369332"/>
          </a:xfrm>
          <a:prstGeom prst="rect">
            <a:avLst/>
          </a:prstGeom>
          <a:noFill/>
        </p:spPr>
        <p:txBody>
          <a:bodyPr wrap="square" rtlCol="0">
            <a:spAutoFit/>
          </a:bodyPr>
          <a:lstStyle/>
          <a:p>
            <a:r>
              <a:rPr kumimoji="1" lang="en-US" altLang="ja-JP" dirty="0" err="1" smtClean="0"/>
              <a:t>J.Albacete</a:t>
            </a:r>
            <a:r>
              <a:rPr kumimoji="1" lang="en-US" altLang="ja-JP" dirty="0" smtClean="0"/>
              <a:t> QM2011 plenary</a:t>
            </a:r>
            <a:endParaRPr kumimoji="1" lang="ja-JP" altLang="en-US" dirty="0"/>
          </a:p>
        </p:txBody>
      </p:sp>
      <p:pic>
        <p:nvPicPr>
          <p:cNvPr id="5123" name="Picture 3"/>
          <p:cNvPicPr>
            <a:picLocks noChangeAspect="1" noChangeArrowheads="1"/>
          </p:cNvPicPr>
          <p:nvPr/>
        </p:nvPicPr>
        <p:blipFill>
          <a:blip r:embed="rId3" cstate="print"/>
          <a:srcRect/>
          <a:stretch>
            <a:fillRect/>
          </a:stretch>
        </p:blipFill>
        <p:spPr bwMode="auto">
          <a:xfrm>
            <a:off x="539552" y="253420"/>
            <a:ext cx="7972177" cy="6061655"/>
          </a:xfrm>
          <a:prstGeom prst="rect">
            <a:avLst/>
          </a:prstGeom>
          <a:noFill/>
          <a:ln w="9525">
            <a:noFill/>
            <a:miter lim="800000"/>
            <a:headEnd/>
            <a:tailEnd/>
          </a:ln>
        </p:spPr>
      </p:pic>
      <p:sp>
        <p:nvSpPr>
          <p:cNvPr id="7" name="テキスト ボックス 6"/>
          <p:cNvSpPr txBox="1"/>
          <p:nvPr/>
        </p:nvSpPr>
        <p:spPr>
          <a:xfrm>
            <a:off x="5292080" y="1196752"/>
            <a:ext cx="3851920" cy="4401205"/>
          </a:xfrm>
          <a:prstGeom prst="rect">
            <a:avLst/>
          </a:prstGeom>
          <a:solidFill>
            <a:srgbClr val="FFFF00"/>
          </a:solidFill>
        </p:spPr>
        <p:txBody>
          <a:bodyPr wrap="square" rtlCol="0">
            <a:spAutoFit/>
          </a:bodyPr>
          <a:lstStyle/>
          <a:p>
            <a:r>
              <a:rPr kumimoji="1" lang="ja-JP" altLang="en-US" sz="2000" dirty="0" smtClean="0"/>
              <a:t>多くの予言が</a:t>
            </a:r>
            <a:r>
              <a:rPr kumimoji="1" lang="en-US" altLang="ja-JP" sz="2000" dirty="0" smtClean="0"/>
              <a:t>underestimate</a:t>
            </a:r>
            <a:r>
              <a:rPr kumimoji="1" lang="ja-JP" altLang="en-US" sz="2000" dirty="0" err="1" smtClean="0"/>
              <a:t>。</a:t>
            </a:r>
            <a:endParaRPr kumimoji="1" lang="en-US" altLang="ja-JP" sz="2000" dirty="0" smtClean="0"/>
          </a:p>
          <a:p>
            <a:r>
              <a:rPr lang="ja-JP" altLang="en-US" sz="2000" dirty="0" smtClean="0"/>
              <a:t>但し、この実験との不一致が単なる理論の不十分さによるのか、新しい現象なのかは不明。きちんと議論されなかった。</a:t>
            </a:r>
            <a:endParaRPr lang="en-US" altLang="ja-JP" sz="2000" dirty="0" smtClean="0"/>
          </a:p>
          <a:p>
            <a:endParaRPr lang="en-US" altLang="ja-JP" sz="2000" dirty="0" smtClean="0"/>
          </a:p>
          <a:p>
            <a:r>
              <a:rPr lang="en-US" altLang="ja-JP" sz="2000" dirty="0" smtClean="0"/>
              <a:t>Albacete-</a:t>
            </a:r>
            <a:r>
              <a:rPr lang="en-US" altLang="ja-JP" sz="2000" dirty="0" err="1" smtClean="0"/>
              <a:t>Dumitru</a:t>
            </a:r>
            <a:r>
              <a:rPr lang="ja-JP" altLang="en-US" sz="2000" dirty="0" smtClean="0"/>
              <a:t>は</a:t>
            </a:r>
            <a:r>
              <a:rPr lang="en-US" altLang="ja-JP" sz="2000" dirty="0" smtClean="0"/>
              <a:t>MC-KT</a:t>
            </a:r>
            <a:r>
              <a:rPr lang="ja-JP" altLang="en-US" sz="2000" dirty="0" smtClean="0"/>
              <a:t>で、合う結果を報告</a:t>
            </a:r>
            <a:r>
              <a:rPr lang="en-US" altLang="ja-JP" sz="2000" dirty="0" smtClean="0"/>
              <a:t>(post-diction)</a:t>
            </a:r>
            <a:r>
              <a:rPr lang="ja-JP" altLang="en-US" sz="2000" dirty="0" smtClean="0"/>
              <a:t>　</a:t>
            </a:r>
            <a:r>
              <a:rPr lang="ja-JP" altLang="en-US" sz="2000" dirty="0" smtClean="0">
                <a:sym typeface="Wingdings" pitchFamily="2" charset="2"/>
              </a:rPr>
              <a:t>しかし、</a:t>
            </a:r>
            <a:r>
              <a:rPr lang="en-US" altLang="ja-JP" sz="2000" dirty="0" smtClean="0">
                <a:sym typeface="Wingdings" pitchFamily="2" charset="2"/>
              </a:rPr>
              <a:t>CGC</a:t>
            </a:r>
            <a:r>
              <a:rPr lang="ja-JP" altLang="en-US" sz="2000" dirty="0" smtClean="0">
                <a:sym typeface="Wingdings" pitchFamily="2" charset="2"/>
              </a:rPr>
              <a:t>計算は</a:t>
            </a:r>
            <a:r>
              <a:rPr lang="en-US" altLang="ja-JP" sz="2000" dirty="0" err="1" smtClean="0">
                <a:sym typeface="Wingdings" pitchFamily="2" charset="2"/>
              </a:rPr>
              <a:t>parton-hadron</a:t>
            </a:r>
            <a:r>
              <a:rPr lang="en-US" altLang="ja-JP" sz="2000" dirty="0" smtClean="0">
                <a:sym typeface="Wingdings" pitchFamily="2" charset="2"/>
              </a:rPr>
              <a:t> duality</a:t>
            </a:r>
            <a:r>
              <a:rPr lang="ja-JP" altLang="en-US" sz="2000" dirty="0" smtClean="0">
                <a:sym typeface="Wingdings" pitchFamily="2" charset="2"/>
              </a:rPr>
              <a:t>利用。熱平衡化過程での</a:t>
            </a:r>
            <a:r>
              <a:rPr lang="en-US" altLang="ja-JP" sz="2000" dirty="0" smtClean="0">
                <a:sym typeface="Wingdings" pitchFamily="2" charset="2"/>
              </a:rPr>
              <a:t>entropy</a:t>
            </a:r>
            <a:r>
              <a:rPr lang="ja-JP" altLang="en-US" sz="2000" dirty="0" smtClean="0">
                <a:sym typeface="Wingdings" pitchFamily="2" charset="2"/>
              </a:rPr>
              <a:t>生成を無視</a:t>
            </a:r>
            <a:r>
              <a:rPr lang="en-US" altLang="ja-JP" sz="2000" dirty="0" smtClean="0">
                <a:sym typeface="Wingdings" pitchFamily="2" charset="2"/>
              </a:rPr>
              <a:t>LHC</a:t>
            </a:r>
            <a:r>
              <a:rPr lang="ja-JP" altLang="en-US" sz="2000" dirty="0" smtClean="0">
                <a:sym typeface="Wingdings" pitchFamily="2" charset="2"/>
              </a:rPr>
              <a:t>で正当化可能？</a:t>
            </a:r>
            <a:endParaRPr lang="en-US" altLang="ja-JP" sz="2000" dirty="0" smtClean="0">
              <a:sym typeface="Wingdings" pitchFamily="2" charset="2"/>
            </a:endParaRPr>
          </a:p>
          <a:p>
            <a:endParaRPr lang="en-US" altLang="ja-JP" sz="2000" dirty="0" smtClean="0">
              <a:sym typeface="Wingdings" pitchFamily="2" charset="2"/>
            </a:endParaRPr>
          </a:p>
          <a:p>
            <a:pPr>
              <a:buFont typeface="Wingdings"/>
              <a:buChar char="à"/>
            </a:pPr>
            <a:r>
              <a:rPr lang="en-US" altLang="ja-JP" sz="2000" dirty="0" err="1" smtClean="0">
                <a:sym typeface="Wingdings" pitchFamily="2" charset="2"/>
              </a:rPr>
              <a:t>cf</a:t>
            </a:r>
            <a:r>
              <a:rPr lang="en-US" altLang="ja-JP" sz="2000" dirty="0" smtClean="0">
                <a:sym typeface="Wingdings" pitchFamily="2" charset="2"/>
              </a:rPr>
              <a:t>) </a:t>
            </a:r>
            <a:r>
              <a:rPr lang="en-US" altLang="ja-JP" sz="2000" dirty="0" err="1" smtClean="0">
                <a:sym typeface="Wingdings" pitchFamily="2" charset="2"/>
              </a:rPr>
              <a:t>Baier</a:t>
            </a:r>
            <a:r>
              <a:rPr lang="en-US" altLang="ja-JP" sz="2000" dirty="0" smtClean="0">
                <a:sym typeface="Wingdings" pitchFamily="2" charset="2"/>
              </a:rPr>
              <a:t>-Muller-</a:t>
            </a:r>
            <a:r>
              <a:rPr lang="en-US" altLang="ja-JP" sz="2000" dirty="0" err="1" smtClean="0">
                <a:sym typeface="Wingdings" pitchFamily="2" charset="2"/>
              </a:rPr>
              <a:t>Shiff</a:t>
            </a:r>
            <a:r>
              <a:rPr lang="en-US" altLang="ja-JP" sz="2000" dirty="0" smtClean="0">
                <a:sym typeface="Wingdings" pitchFamily="2" charset="2"/>
              </a:rPr>
              <a:t>-Son, </a:t>
            </a:r>
          </a:p>
          <a:p>
            <a:r>
              <a:rPr lang="en-US" altLang="ja-JP" sz="2000" dirty="0" smtClean="0">
                <a:sym typeface="Wingdings" pitchFamily="2" charset="2"/>
              </a:rPr>
              <a:t>          </a:t>
            </a:r>
            <a:r>
              <a:rPr lang="en-US" altLang="ja-JP" sz="2000" dirty="0" err="1" smtClean="0">
                <a:sym typeface="Wingdings" pitchFamily="2" charset="2"/>
              </a:rPr>
              <a:t>Monnai</a:t>
            </a:r>
            <a:r>
              <a:rPr lang="en-US" altLang="ja-JP" sz="2000" dirty="0" smtClean="0">
                <a:sym typeface="Wingdings" pitchFamily="2" charset="2"/>
              </a:rPr>
              <a:t>-Hirano</a:t>
            </a:r>
            <a:endParaRPr kumimoji="1" lang="ja-JP" alt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1+#ppt_w/2"/>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6146" name="Picture 2"/>
          <p:cNvPicPr>
            <a:picLocks noChangeAspect="1" noChangeArrowheads="1"/>
          </p:cNvPicPr>
          <p:nvPr/>
        </p:nvPicPr>
        <p:blipFill>
          <a:blip r:embed="rId2" cstate="print"/>
          <a:srcRect/>
          <a:stretch>
            <a:fillRect/>
          </a:stretch>
        </p:blipFill>
        <p:spPr bwMode="auto">
          <a:xfrm>
            <a:off x="464497" y="332656"/>
            <a:ext cx="8215003" cy="6192687"/>
          </a:xfrm>
          <a:prstGeom prst="rect">
            <a:avLst/>
          </a:prstGeom>
          <a:noFill/>
          <a:ln w="9525">
            <a:noFill/>
            <a:miter lim="800000"/>
            <a:headEnd/>
            <a:tailEnd/>
          </a:ln>
        </p:spPr>
      </p:pic>
      <p:sp>
        <p:nvSpPr>
          <p:cNvPr id="5" name="テキスト ボックス 4"/>
          <p:cNvSpPr txBox="1"/>
          <p:nvPr/>
        </p:nvSpPr>
        <p:spPr>
          <a:xfrm>
            <a:off x="5004048" y="5818038"/>
            <a:ext cx="3960440" cy="923330"/>
          </a:xfrm>
          <a:prstGeom prst="rect">
            <a:avLst/>
          </a:prstGeom>
          <a:solidFill>
            <a:srgbClr val="FFFF00"/>
          </a:solidFill>
        </p:spPr>
        <p:txBody>
          <a:bodyPr wrap="square" rtlCol="0">
            <a:spAutoFit/>
          </a:bodyPr>
          <a:lstStyle/>
          <a:p>
            <a:r>
              <a:rPr kumimoji="1" lang="en-US" altLang="ja-JP" dirty="0" smtClean="0"/>
              <a:t>LHC</a:t>
            </a:r>
            <a:r>
              <a:rPr kumimoji="1" lang="ja-JP" altLang="en-US" dirty="0" smtClean="0"/>
              <a:t>　と</a:t>
            </a:r>
            <a:r>
              <a:rPr kumimoji="1" lang="en-US" altLang="ja-JP" dirty="0" smtClean="0"/>
              <a:t>RHIC</a:t>
            </a:r>
            <a:r>
              <a:rPr kumimoji="1" lang="ja-JP" altLang="en-US" dirty="0" smtClean="0"/>
              <a:t>で中心度依存性が殆ど同じ。大きさは異なる。</a:t>
            </a:r>
            <a:r>
              <a:rPr lang="ja-JP" altLang="en-US" dirty="0" smtClean="0"/>
              <a:t>背後に何らかの物理的理由は？</a:t>
            </a:r>
            <a:endParaRPr kumimoji="1" lang="ja-JP" altLang="en-US" dirty="0"/>
          </a:p>
        </p:txBody>
      </p:sp>
      <p:sp>
        <p:nvSpPr>
          <p:cNvPr id="6" name="テキスト ボックス 5"/>
          <p:cNvSpPr txBox="1"/>
          <p:nvPr/>
        </p:nvSpPr>
        <p:spPr>
          <a:xfrm>
            <a:off x="5652120" y="0"/>
            <a:ext cx="3491880" cy="369332"/>
          </a:xfrm>
          <a:prstGeom prst="rect">
            <a:avLst/>
          </a:prstGeom>
          <a:noFill/>
        </p:spPr>
        <p:txBody>
          <a:bodyPr wrap="square" rtlCol="0">
            <a:spAutoFit/>
          </a:bodyPr>
          <a:lstStyle/>
          <a:p>
            <a:r>
              <a:rPr kumimoji="1" lang="en-US" altLang="ja-JP" dirty="0" err="1" smtClean="0"/>
              <a:t>J.Albacete</a:t>
            </a:r>
            <a:r>
              <a:rPr kumimoji="1" lang="en-US" altLang="ja-JP" dirty="0" smtClean="0"/>
              <a:t> QM2011 plenary</a:t>
            </a:r>
            <a:endParaRPr kumimoji="1" lang="ja-JP" altLang="en-US" dirty="0"/>
          </a:p>
        </p:txBody>
      </p:sp>
      <p:sp>
        <p:nvSpPr>
          <p:cNvPr id="7" name="テキスト ボックス 6"/>
          <p:cNvSpPr txBox="1"/>
          <p:nvPr/>
        </p:nvSpPr>
        <p:spPr>
          <a:xfrm>
            <a:off x="323528" y="5818038"/>
            <a:ext cx="4104456" cy="923330"/>
          </a:xfrm>
          <a:prstGeom prst="rect">
            <a:avLst/>
          </a:prstGeom>
          <a:solidFill>
            <a:srgbClr val="FFFF00"/>
          </a:solidFill>
        </p:spPr>
        <p:txBody>
          <a:bodyPr wrap="square" rtlCol="0">
            <a:spAutoFit/>
          </a:bodyPr>
          <a:lstStyle/>
          <a:p>
            <a:r>
              <a:rPr kumimoji="1" lang="ja-JP" altLang="en-US" dirty="0" smtClean="0"/>
              <a:t>エネルギー依存性が急になった。</a:t>
            </a:r>
            <a:endParaRPr kumimoji="1" lang="en-US" altLang="ja-JP" dirty="0" smtClean="0"/>
          </a:p>
          <a:p>
            <a:r>
              <a:rPr lang="en-US" altLang="ja-JP" dirty="0" smtClean="0"/>
              <a:t>p</a:t>
            </a:r>
            <a:r>
              <a:rPr kumimoji="1" lang="en-US" altLang="ja-JP" dirty="0" smtClean="0"/>
              <a:t>p</a:t>
            </a:r>
            <a:r>
              <a:rPr kumimoji="1" lang="ja-JP" altLang="en-US" dirty="0" smtClean="0"/>
              <a:t>も冪的だが、冪の値は</a:t>
            </a:r>
            <a:r>
              <a:rPr kumimoji="1" lang="en-US" altLang="ja-JP" dirty="0" smtClean="0"/>
              <a:t>AA</a:t>
            </a:r>
            <a:r>
              <a:rPr kumimoji="1" lang="ja-JP" altLang="en-US" dirty="0" smtClean="0"/>
              <a:t>の方が大。</a:t>
            </a:r>
            <a:endParaRPr kumimoji="1" lang="en-US" altLang="ja-JP" dirty="0" smtClean="0"/>
          </a:p>
          <a:p>
            <a:r>
              <a:rPr lang="ja-JP" altLang="en-US" dirty="0" smtClean="0"/>
              <a:t>どちらも理由は議論されなかった。</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7170" name="Picture 2"/>
          <p:cNvPicPr>
            <a:picLocks noChangeAspect="1" noChangeArrowheads="1"/>
          </p:cNvPicPr>
          <p:nvPr/>
        </p:nvPicPr>
        <p:blipFill>
          <a:blip r:embed="rId2" cstate="print"/>
          <a:srcRect/>
          <a:stretch>
            <a:fillRect/>
          </a:stretch>
        </p:blipFill>
        <p:spPr bwMode="auto">
          <a:xfrm>
            <a:off x="467544" y="370165"/>
            <a:ext cx="8208912" cy="6117669"/>
          </a:xfrm>
          <a:prstGeom prst="rect">
            <a:avLst/>
          </a:prstGeom>
          <a:noFill/>
          <a:ln w="9525">
            <a:noFill/>
            <a:miter lim="800000"/>
            <a:headEnd/>
            <a:tailEnd/>
          </a:ln>
        </p:spPr>
      </p:pic>
      <p:sp>
        <p:nvSpPr>
          <p:cNvPr id="5" name="テキスト ボックス 4"/>
          <p:cNvSpPr txBox="1"/>
          <p:nvPr/>
        </p:nvSpPr>
        <p:spPr>
          <a:xfrm>
            <a:off x="3995936" y="5657671"/>
            <a:ext cx="5148064" cy="1200329"/>
          </a:xfrm>
          <a:prstGeom prst="rect">
            <a:avLst/>
          </a:prstGeom>
          <a:solidFill>
            <a:srgbClr val="FFFF00"/>
          </a:solidFill>
        </p:spPr>
        <p:txBody>
          <a:bodyPr wrap="square" rtlCol="0">
            <a:spAutoFit/>
          </a:bodyPr>
          <a:lstStyle/>
          <a:p>
            <a:r>
              <a:rPr lang="en-US" altLang="ja-JP" dirty="0" smtClean="0"/>
              <a:t>CGC</a:t>
            </a:r>
            <a:r>
              <a:rPr lang="ja-JP" altLang="en-US" dirty="0" smtClean="0"/>
              <a:t>の最新の枠組</a:t>
            </a:r>
            <a:r>
              <a:rPr lang="en-US" altLang="ja-JP" dirty="0" smtClean="0"/>
              <a:t>(</a:t>
            </a:r>
            <a:r>
              <a:rPr lang="en-US" altLang="ja-JP" dirty="0" err="1" smtClean="0"/>
              <a:t>rcBK</a:t>
            </a:r>
            <a:r>
              <a:rPr lang="en-US" altLang="ja-JP" dirty="0" smtClean="0"/>
              <a:t> MC) </a:t>
            </a:r>
            <a:r>
              <a:rPr lang="ja-JP" altLang="en-US" dirty="0" smtClean="0"/>
              <a:t>で計算すると、中心度依存性を再現するという主張</a:t>
            </a:r>
            <a:r>
              <a:rPr kumimoji="1" lang="ja-JP" altLang="en-US" dirty="0" smtClean="0"/>
              <a:t>（本当かどうかはまだ分からない。「最新の枠組」がまだ不十分であることは分かっている　</a:t>
            </a:r>
            <a:r>
              <a:rPr kumimoji="1" lang="en-US" altLang="ja-JP" dirty="0" smtClean="0">
                <a:sym typeface="Wingdings" pitchFamily="2" charset="2"/>
              </a:rPr>
              <a:t> </a:t>
            </a:r>
            <a:r>
              <a:rPr kumimoji="1" lang="en-US" altLang="ja-JP" dirty="0" err="1" smtClean="0">
                <a:sym typeface="Wingdings" pitchFamily="2" charset="2"/>
              </a:rPr>
              <a:t>Kovchegov</a:t>
            </a:r>
            <a:r>
              <a:rPr lang="en-US" altLang="ja-JP" dirty="0" smtClean="0">
                <a:sym typeface="Wingdings" pitchFamily="2" charset="2"/>
              </a:rPr>
              <a:t> parallel </a:t>
            </a:r>
            <a:r>
              <a:rPr kumimoji="1" lang="ja-JP" altLang="en-US" dirty="0" smtClean="0"/>
              <a:t>）</a:t>
            </a:r>
            <a:endParaRPr kumimoji="1" lang="en-US" altLang="ja-JP" dirty="0" smtClean="0"/>
          </a:p>
        </p:txBody>
      </p:sp>
      <p:sp>
        <p:nvSpPr>
          <p:cNvPr id="6" name="テキスト ボックス 5"/>
          <p:cNvSpPr txBox="1"/>
          <p:nvPr/>
        </p:nvSpPr>
        <p:spPr>
          <a:xfrm>
            <a:off x="5652120" y="0"/>
            <a:ext cx="3491880" cy="369332"/>
          </a:xfrm>
          <a:prstGeom prst="rect">
            <a:avLst/>
          </a:prstGeom>
          <a:noFill/>
        </p:spPr>
        <p:txBody>
          <a:bodyPr wrap="square" rtlCol="0">
            <a:spAutoFit/>
          </a:bodyPr>
          <a:lstStyle/>
          <a:p>
            <a:r>
              <a:rPr kumimoji="1" lang="en-US" altLang="ja-JP" dirty="0" err="1" smtClean="0"/>
              <a:t>J.Albacete</a:t>
            </a:r>
            <a:r>
              <a:rPr kumimoji="1" lang="en-US" altLang="ja-JP" dirty="0" smtClean="0"/>
              <a:t> QM2011 plenary</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u="sng" dirty="0" smtClean="0">
                <a:effectLst>
                  <a:outerShdw blurRad="38100" dist="38100" dir="2700000" algn="tl">
                    <a:srgbClr val="000000">
                      <a:alpha val="43137"/>
                    </a:srgbClr>
                  </a:outerShdw>
                </a:effectLst>
              </a:rPr>
              <a:t>高エネルギーハドロン散乱の理解の進展</a:t>
            </a:r>
            <a:endParaRPr kumimoji="1" lang="ja-JP" altLang="en-US" sz="3600" b="1" u="sng" dirty="0">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重イオン衝突を特別視せず、</a:t>
            </a:r>
            <a:r>
              <a:rPr lang="en-US" altLang="ja-JP" dirty="0" err="1" smtClean="0"/>
              <a:t>ep</a:t>
            </a:r>
            <a:r>
              <a:rPr lang="en-US" altLang="ja-JP" dirty="0" smtClean="0"/>
              <a:t>, pp, </a:t>
            </a:r>
            <a:r>
              <a:rPr lang="en-US" altLang="ja-JP" dirty="0" err="1" smtClean="0"/>
              <a:t>pA</a:t>
            </a:r>
            <a:r>
              <a:rPr lang="en-US" altLang="ja-JP" dirty="0" smtClean="0"/>
              <a:t>, AA</a:t>
            </a:r>
            <a:r>
              <a:rPr lang="ja-JP" altLang="en-US" dirty="0" err="1" smtClean="0"/>
              <a:t>を統</a:t>
            </a:r>
            <a:r>
              <a:rPr lang="ja-JP" altLang="en-US" dirty="0" smtClean="0"/>
              <a:t>一的に記述する事（統一した記述方法で扱う事）を目指す。</a:t>
            </a:r>
            <a:r>
              <a:rPr lang="ja-JP" altLang="en-US" sz="2400" dirty="0" smtClean="0"/>
              <a:t>（統一した記述方法の存在自体自明ではないが）</a:t>
            </a:r>
            <a:endParaRPr lang="en-US" altLang="ja-JP" sz="2400" dirty="0" smtClean="0"/>
          </a:p>
          <a:p>
            <a:endParaRPr kumimoji="1" lang="en-US" altLang="ja-JP" dirty="0" smtClean="0"/>
          </a:p>
          <a:p>
            <a:r>
              <a:rPr lang="en-US" altLang="ja-JP" dirty="0" smtClean="0"/>
              <a:t>CGC</a:t>
            </a:r>
            <a:r>
              <a:rPr lang="ja-JP" altLang="en-US" dirty="0" smtClean="0"/>
              <a:t>に根差した理解</a:t>
            </a:r>
            <a:r>
              <a:rPr lang="ja-JP" altLang="en-US" sz="2600" dirty="0" smtClean="0"/>
              <a:t>（統一的な記述方法）</a:t>
            </a:r>
            <a:r>
              <a:rPr lang="ja-JP" altLang="en-US" dirty="0" smtClean="0"/>
              <a:t>は着実に進んでいる</a:t>
            </a:r>
            <a:endParaRPr lang="en-US" altLang="ja-JP" dirty="0" smtClean="0"/>
          </a:p>
          <a:p>
            <a:endParaRPr kumimoji="1" lang="en-US" altLang="ja-JP" dirty="0" smtClean="0"/>
          </a:p>
          <a:p>
            <a:pPr>
              <a:buNone/>
            </a:pPr>
            <a:r>
              <a:rPr lang="ja-JP" altLang="en-US" dirty="0" smtClean="0"/>
              <a:t>　</a:t>
            </a:r>
            <a:r>
              <a:rPr lang="en-US" altLang="ja-JP" dirty="0" smtClean="0">
                <a:sym typeface="Wingdings" pitchFamily="2" charset="2"/>
              </a:rPr>
              <a:t> AA </a:t>
            </a:r>
            <a:r>
              <a:rPr lang="ja-JP" altLang="en-US" dirty="0" smtClean="0">
                <a:sym typeface="Wingdings" pitchFamily="2" charset="2"/>
              </a:rPr>
              <a:t>における「</a:t>
            </a:r>
            <a:r>
              <a:rPr lang="en-US" altLang="ja-JP" dirty="0" smtClean="0">
                <a:sym typeface="Wingdings" pitchFamily="2" charset="2"/>
              </a:rPr>
              <a:t>QGP</a:t>
            </a:r>
            <a:r>
              <a:rPr lang="ja-JP" altLang="en-US" dirty="0" smtClean="0">
                <a:sym typeface="Wingdings" pitchFamily="2" charset="2"/>
              </a:rPr>
              <a:t>的」諸現象を</a:t>
            </a:r>
            <a:r>
              <a:rPr lang="en-US" altLang="ja-JP" dirty="0" smtClean="0">
                <a:sym typeface="Wingdings" pitchFamily="2" charset="2"/>
              </a:rPr>
              <a:t>imitate</a:t>
            </a:r>
            <a:r>
              <a:rPr lang="ja-JP" altLang="en-US" dirty="0" smtClean="0">
                <a:sym typeface="Wingdings" pitchFamily="2" charset="2"/>
              </a:rPr>
              <a:t>する可能性 </a:t>
            </a:r>
            <a:r>
              <a:rPr lang="en-US" altLang="ja-JP" dirty="0" smtClean="0">
                <a:sym typeface="Wingdings" pitchFamily="2" charset="2"/>
              </a:rPr>
              <a:t>(ex, </a:t>
            </a:r>
            <a:r>
              <a:rPr lang="en-US" altLang="ja-JP" i="1" dirty="0" smtClean="0">
                <a:sym typeface="Wingdings" pitchFamily="2" charset="2"/>
              </a:rPr>
              <a:t>R</a:t>
            </a:r>
            <a:r>
              <a:rPr lang="en-US" altLang="ja-JP" baseline="-25000" dirty="0" smtClean="0">
                <a:sym typeface="Wingdings" pitchFamily="2" charset="2"/>
              </a:rPr>
              <a:t>AA</a:t>
            </a:r>
            <a:r>
              <a:rPr lang="en-US" altLang="ja-JP" dirty="0" smtClean="0">
                <a:sym typeface="Wingdings" pitchFamily="2" charset="2"/>
              </a:rPr>
              <a:t>)</a:t>
            </a:r>
            <a:endParaRPr kumimoji="1" lang="ja-JP" altLang="en-US" baseline="-250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5497" y="209545"/>
            <a:ext cx="8424936" cy="4515599"/>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403648" y="4653136"/>
            <a:ext cx="2952328" cy="2217556"/>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4932041" y="4429646"/>
            <a:ext cx="2952328" cy="2455738"/>
          </a:xfrm>
          <a:prstGeom prst="rect">
            <a:avLst/>
          </a:prstGeom>
          <a:noFill/>
          <a:ln w="9525">
            <a:noFill/>
            <a:miter lim="800000"/>
            <a:headEnd/>
            <a:tailEnd/>
          </a:ln>
        </p:spPr>
      </p:pic>
      <p:sp>
        <p:nvSpPr>
          <p:cNvPr id="7" name="テキスト ボックス 6"/>
          <p:cNvSpPr txBox="1"/>
          <p:nvPr/>
        </p:nvSpPr>
        <p:spPr>
          <a:xfrm>
            <a:off x="6876256" y="683404"/>
            <a:ext cx="2267744" cy="369332"/>
          </a:xfrm>
          <a:prstGeom prst="rect">
            <a:avLst/>
          </a:prstGeom>
          <a:noFill/>
        </p:spPr>
        <p:txBody>
          <a:bodyPr wrap="square" rtlCol="0">
            <a:spAutoFit/>
          </a:bodyPr>
          <a:lstStyle/>
          <a:p>
            <a:r>
              <a:rPr kumimoji="1" lang="en-US" altLang="ja-JP" dirty="0" err="1" smtClean="0"/>
              <a:t>H.Fujii</a:t>
            </a:r>
            <a:r>
              <a:rPr kumimoji="1" lang="en-US" altLang="ja-JP" dirty="0" smtClean="0"/>
              <a:t> @ HIC  June 4</a:t>
            </a:r>
            <a:r>
              <a:rPr kumimoji="1" lang="en-US" altLang="ja-JP" baseline="30000" dirty="0" smtClean="0"/>
              <a:t>th</a:t>
            </a:r>
            <a:r>
              <a:rPr kumimoji="1" lang="en-US" altLang="ja-JP" dirty="0" smtClean="0"/>
              <a:t> </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9218" name="Picture 2"/>
          <p:cNvPicPr>
            <a:picLocks noChangeAspect="1" noChangeArrowheads="1"/>
          </p:cNvPicPr>
          <p:nvPr/>
        </p:nvPicPr>
        <p:blipFill>
          <a:blip r:embed="rId2" cstate="print"/>
          <a:srcRect/>
          <a:stretch>
            <a:fillRect/>
          </a:stretch>
        </p:blipFill>
        <p:spPr bwMode="auto">
          <a:xfrm>
            <a:off x="179512" y="92858"/>
            <a:ext cx="8907234" cy="6765141"/>
          </a:xfrm>
          <a:prstGeom prst="rect">
            <a:avLst/>
          </a:prstGeom>
          <a:noFill/>
          <a:ln w="9525">
            <a:noFill/>
            <a:miter lim="800000"/>
            <a:headEnd/>
            <a:tailEnd/>
          </a:ln>
        </p:spPr>
      </p:pic>
      <p:sp>
        <p:nvSpPr>
          <p:cNvPr id="5" name="テキスト ボックス 4"/>
          <p:cNvSpPr txBox="1"/>
          <p:nvPr/>
        </p:nvSpPr>
        <p:spPr>
          <a:xfrm>
            <a:off x="0" y="6453336"/>
            <a:ext cx="2267744" cy="369332"/>
          </a:xfrm>
          <a:prstGeom prst="rect">
            <a:avLst/>
          </a:prstGeom>
          <a:noFill/>
        </p:spPr>
        <p:txBody>
          <a:bodyPr wrap="square" rtlCol="0">
            <a:spAutoFit/>
          </a:bodyPr>
          <a:lstStyle/>
          <a:p>
            <a:r>
              <a:rPr kumimoji="1" lang="en-US" altLang="ja-JP" dirty="0" err="1" smtClean="0"/>
              <a:t>H.Fujii</a:t>
            </a:r>
            <a:r>
              <a:rPr kumimoji="1" lang="en-US" altLang="ja-JP" dirty="0" smtClean="0"/>
              <a:t> @ HIC  June 4</a:t>
            </a:r>
            <a:r>
              <a:rPr kumimoji="1" lang="en-US" altLang="ja-JP" baseline="30000" dirty="0" smtClean="0"/>
              <a:t>th</a:t>
            </a:r>
            <a:r>
              <a:rPr kumimoji="1" lang="en-US" altLang="ja-JP" dirty="0" smtClean="0"/>
              <a:t> </a:t>
            </a:r>
            <a:endParaRPr kumimoji="1" lang="ja-JP" altLang="en-US" dirty="0"/>
          </a:p>
        </p:txBody>
      </p:sp>
      <p:sp>
        <p:nvSpPr>
          <p:cNvPr id="6" name="テキスト ボックス 5"/>
          <p:cNvSpPr txBox="1"/>
          <p:nvPr/>
        </p:nvSpPr>
        <p:spPr>
          <a:xfrm>
            <a:off x="611560" y="5509101"/>
            <a:ext cx="5040560" cy="800219"/>
          </a:xfrm>
          <a:prstGeom prst="rect">
            <a:avLst/>
          </a:prstGeom>
          <a:solidFill>
            <a:srgbClr val="FFFF00"/>
          </a:solidFill>
        </p:spPr>
        <p:txBody>
          <a:bodyPr wrap="square" rtlCol="0">
            <a:spAutoFit/>
          </a:bodyPr>
          <a:lstStyle/>
          <a:p>
            <a:r>
              <a:rPr lang="ja-JP" altLang="en-US" dirty="0" smtClean="0"/>
              <a:t>　</a:t>
            </a:r>
            <a:r>
              <a:rPr lang="en-US" altLang="ja-JP" dirty="0" smtClean="0"/>
              <a:t>γ</a:t>
            </a:r>
            <a:r>
              <a:rPr lang="ja-JP" altLang="en-US" dirty="0" smtClean="0"/>
              <a:t>は異常次元　 </a:t>
            </a:r>
            <a:r>
              <a:rPr lang="en-US" altLang="ja-JP" dirty="0" smtClean="0"/>
              <a:t>γ</a:t>
            </a:r>
            <a:r>
              <a:rPr lang="ja-JP" altLang="en-US" dirty="0" smtClean="0"/>
              <a:t>＝</a:t>
            </a:r>
            <a:r>
              <a:rPr lang="en-US" altLang="ja-JP" dirty="0" smtClean="0"/>
              <a:t>1 (DGLAP)</a:t>
            </a:r>
            <a:r>
              <a:rPr lang="ja-JP" altLang="en-US" dirty="0" err="1" smtClean="0"/>
              <a:t>、</a:t>
            </a:r>
            <a:r>
              <a:rPr lang="en-US" altLang="ja-JP" dirty="0" smtClean="0"/>
              <a:t> γ</a:t>
            </a:r>
            <a:r>
              <a:rPr lang="ja-JP" altLang="en-US" dirty="0" smtClean="0"/>
              <a:t>＝</a:t>
            </a:r>
            <a:r>
              <a:rPr lang="en-US" altLang="ja-JP" dirty="0" smtClean="0"/>
              <a:t>0.63 (BFKL)</a:t>
            </a:r>
          </a:p>
          <a:p>
            <a:endParaRPr kumimoji="1" lang="en-US" altLang="ja-JP" sz="1000" dirty="0" smtClean="0"/>
          </a:p>
          <a:p>
            <a:r>
              <a:rPr lang="ja-JP" altLang="en-US" dirty="0" smtClean="0"/>
              <a:t>包括的解析から、「初期条件」のパラメータを固定</a:t>
            </a:r>
            <a:endParaRPr kumimoji="1" lang="ja-JP" altLang="en-US" dirty="0"/>
          </a:p>
        </p:txBody>
      </p:sp>
      <p:pic>
        <p:nvPicPr>
          <p:cNvPr id="9219" name="Picture 3"/>
          <p:cNvPicPr>
            <a:picLocks noChangeAspect="1" noChangeArrowheads="1"/>
          </p:cNvPicPr>
          <p:nvPr/>
        </p:nvPicPr>
        <p:blipFill>
          <a:blip r:embed="rId3" cstate="print"/>
          <a:srcRect/>
          <a:stretch>
            <a:fillRect/>
          </a:stretch>
        </p:blipFill>
        <p:spPr bwMode="auto">
          <a:xfrm>
            <a:off x="827584" y="2708920"/>
            <a:ext cx="8316416" cy="936104"/>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5586958" y="2420888"/>
            <a:ext cx="857250" cy="314325"/>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4776961" y="6398468"/>
            <a:ext cx="1019175" cy="342900"/>
          </a:xfrm>
          <a:prstGeom prst="rect">
            <a:avLst/>
          </a:prstGeom>
          <a:noFill/>
          <a:ln w="9525">
            <a:noFill/>
            <a:miter lim="800000"/>
            <a:headEnd/>
            <a:tailEnd/>
          </a:ln>
        </p:spPr>
      </p:pic>
      <p:sp>
        <p:nvSpPr>
          <p:cNvPr id="10" name="テキスト ボックス 9"/>
          <p:cNvSpPr txBox="1"/>
          <p:nvPr/>
        </p:nvSpPr>
        <p:spPr>
          <a:xfrm>
            <a:off x="4427984" y="188640"/>
            <a:ext cx="4536504" cy="461665"/>
          </a:xfrm>
          <a:prstGeom prst="rect">
            <a:avLst/>
          </a:prstGeom>
          <a:noFill/>
        </p:spPr>
        <p:txBody>
          <a:bodyPr wrap="square" rtlCol="0">
            <a:spAutoFit/>
          </a:bodyPr>
          <a:lstStyle/>
          <a:p>
            <a:r>
              <a:rPr lang="en-US" altLang="ja-JP" sz="2400" dirty="0" smtClean="0"/>
              <a:t>: </a:t>
            </a:r>
            <a:r>
              <a:rPr kumimoji="1" lang="en-US" altLang="ja-JP" sz="2400" dirty="0" smtClean="0"/>
              <a:t>Global fit of HERA data at small x</a:t>
            </a:r>
            <a:endParaRPr kumimoji="1" lang="ja-JP" altLang="en-US" sz="2400" dirty="0"/>
          </a:p>
        </p:txBody>
      </p:sp>
      <p:sp>
        <p:nvSpPr>
          <p:cNvPr id="11" name="テキスト ボックス 10"/>
          <p:cNvSpPr txBox="1"/>
          <p:nvPr/>
        </p:nvSpPr>
        <p:spPr>
          <a:xfrm>
            <a:off x="8316416" y="692696"/>
            <a:ext cx="611560" cy="523220"/>
          </a:xfrm>
          <a:prstGeom prst="rect">
            <a:avLst/>
          </a:prstGeom>
          <a:solidFill>
            <a:srgbClr val="FFC000"/>
          </a:solidFill>
        </p:spPr>
        <p:txBody>
          <a:bodyPr wrap="square" rtlCol="0">
            <a:spAutoFit/>
          </a:bodyPr>
          <a:lstStyle/>
          <a:p>
            <a:r>
              <a:rPr kumimoji="1" lang="en-US" altLang="ja-JP" sz="2800" dirty="0" err="1" smtClean="0"/>
              <a:t>ep</a:t>
            </a:r>
            <a:endParaRPr kumimoji="1" lang="ja-JP" altLang="en-US" sz="28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10242" name="Picture 2"/>
          <p:cNvPicPr>
            <a:picLocks noChangeAspect="1" noChangeArrowheads="1"/>
          </p:cNvPicPr>
          <p:nvPr/>
        </p:nvPicPr>
        <p:blipFill>
          <a:blip r:embed="rId2" cstate="print"/>
          <a:srcRect/>
          <a:stretch>
            <a:fillRect/>
          </a:stretch>
        </p:blipFill>
        <p:spPr bwMode="auto">
          <a:xfrm>
            <a:off x="104154" y="76094"/>
            <a:ext cx="8716318" cy="671605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1763688" y="3933056"/>
            <a:ext cx="2647950" cy="2933700"/>
          </a:xfrm>
          <a:prstGeom prst="rect">
            <a:avLst/>
          </a:prstGeom>
          <a:noFill/>
          <a:ln w="9525">
            <a:noFill/>
            <a:miter lim="800000"/>
            <a:headEnd/>
            <a:tailEnd/>
          </a:ln>
        </p:spPr>
      </p:pic>
      <p:grpSp>
        <p:nvGrpSpPr>
          <p:cNvPr id="12" name="グループ化 11"/>
          <p:cNvGrpSpPr/>
          <p:nvPr/>
        </p:nvGrpSpPr>
        <p:grpSpPr>
          <a:xfrm>
            <a:off x="3923928" y="4077072"/>
            <a:ext cx="1008112" cy="2520280"/>
            <a:chOff x="3923928" y="4077072"/>
            <a:chExt cx="1008112" cy="2520280"/>
          </a:xfrm>
        </p:grpSpPr>
        <p:sp>
          <p:nvSpPr>
            <p:cNvPr id="6" name="左中かっこ 5"/>
            <p:cNvSpPr/>
            <p:nvPr/>
          </p:nvSpPr>
          <p:spPr>
            <a:xfrm flipH="1">
              <a:off x="3923928" y="4077072"/>
              <a:ext cx="432048"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左中かっこ 6"/>
            <p:cNvSpPr/>
            <p:nvPr/>
          </p:nvSpPr>
          <p:spPr>
            <a:xfrm flipH="1">
              <a:off x="3995936" y="5517232"/>
              <a:ext cx="432048"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4427984" y="4293096"/>
              <a:ext cx="504056" cy="523220"/>
            </a:xfrm>
            <a:prstGeom prst="rect">
              <a:avLst/>
            </a:prstGeom>
            <a:noFill/>
          </p:spPr>
          <p:txBody>
            <a:bodyPr wrap="square" rtlCol="0">
              <a:spAutoFit/>
            </a:bodyPr>
            <a:lstStyle/>
            <a:p>
              <a:r>
                <a:rPr kumimoji="1" lang="en-US" altLang="ja-JP" sz="2800" i="1" dirty="0" smtClean="0">
                  <a:latin typeface="Symbol" pitchFamily="18" charset="2"/>
                </a:rPr>
                <a:t>f</a:t>
              </a:r>
              <a:endParaRPr kumimoji="1" lang="ja-JP" altLang="en-US" sz="1600" i="1" dirty="0"/>
            </a:p>
          </p:txBody>
        </p:sp>
        <p:sp>
          <p:nvSpPr>
            <p:cNvPr id="9" name="テキスト ボックス 8"/>
            <p:cNvSpPr txBox="1"/>
            <p:nvPr/>
          </p:nvSpPr>
          <p:spPr>
            <a:xfrm>
              <a:off x="4427984" y="5805264"/>
              <a:ext cx="288032" cy="523220"/>
            </a:xfrm>
            <a:prstGeom prst="rect">
              <a:avLst/>
            </a:prstGeom>
            <a:noFill/>
          </p:spPr>
          <p:txBody>
            <a:bodyPr wrap="square" rtlCol="0">
              <a:spAutoFit/>
            </a:bodyPr>
            <a:lstStyle/>
            <a:p>
              <a:r>
                <a:rPr kumimoji="1" lang="en-US" altLang="ja-JP" sz="2800" i="1" dirty="0" smtClean="0">
                  <a:latin typeface="Symbol" pitchFamily="18" charset="2"/>
                </a:rPr>
                <a:t>f</a:t>
              </a:r>
              <a:endParaRPr kumimoji="1" lang="ja-JP" altLang="en-US" sz="2800" i="1" dirty="0">
                <a:latin typeface="Symbol" pitchFamily="18" charset="2"/>
              </a:endParaRPr>
            </a:p>
          </p:txBody>
        </p:sp>
        <p:sp>
          <p:nvSpPr>
            <p:cNvPr id="10" name="右矢印 9"/>
            <p:cNvSpPr/>
            <p:nvPr/>
          </p:nvSpPr>
          <p:spPr>
            <a:xfrm>
              <a:off x="4211960" y="522920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6156176" y="4005064"/>
            <a:ext cx="2376264" cy="2852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36096" y="4941168"/>
            <a:ext cx="3456384" cy="923330"/>
          </a:xfrm>
          <a:prstGeom prst="rect">
            <a:avLst/>
          </a:prstGeom>
          <a:solidFill>
            <a:srgbClr val="FFFF00"/>
          </a:solidFill>
        </p:spPr>
        <p:txBody>
          <a:bodyPr wrap="square" rtlCol="0">
            <a:spAutoFit/>
          </a:bodyPr>
          <a:lstStyle/>
          <a:p>
            <a:r>
              <a:rPr kumimoji="1" lang="ja-JP" altLang="en-US" dirty="0" smtClean="0"/>
              <a:t>グルーオンをハドロンに転換する</a:t>
            </a:r>
            <a:endParaRPr kumimoji="1" lang="en-US" altLang="ja-JP" dirty="0" smtClean="0"/>
          </a:p>
          <a:p>
            <a:r>
              <a:rPr kumimoji="1" lang="en-US" altLang="ja-JP" dirty="0" smtClean="0"/>
              <a:t>(quark-</a:t>
            </a:r>
            <a:r>
              <a:rPr kumimoji="1" lang="en-US" altLang="ja-JP" dirty="0" err="1" smtClean="0"/>
              <a:t>hadron</a:t>
            </a:r>
            <a:r>
              <a:rPr kumimoji="1" lang="en-US" altLang="ja-JP" dirty="0" smtClean="0"/>
              <a:t> duality)</a:t>
            </a:r>
          </a:p>
          <a:p>
            <a:r>
              <a:rPr lang="en-US" altLang="ja-JP" dirty="0" smtClean="0"/>
              <a:t>Overall factor </a:t>
            </a:r>
            <a:r>
              <a:rPr lang="en-US" altLang="ja-JP" i="1" dirty="0" smtClean="0"/>
              <a:t>K </a:t>
            </a:r>
            <a:r>
              <a:rPr lang="ja-JP" altLang="en-US" dirty="0" smtClean="0"/>
              <a:t>に押し込める</a:t>
            </a:r>
            <a:endParaRPr kumimoji="1" lang="ja-JP" altLang="en-US" dirty="0"/>
          </a:p>
        </p:txBody>
      </p:sp>
      <p:sp>
        <p:nvSpPr>
          <p:cNvPr id="14" name="テキスト ボックス 13"/>
          <p:cNvSpPr txBox="1"/>
          <p:nvPr/>
        </p:nvSpPr>
        <p:spPr>
          <a:xfrm>
            <a:off x="6804248" y="44624"/>
            <a:ext cx="2267744" cy="369332"/>
          </a:xfrm>
          <a:prstGeom prst="rect">
            <a:avLst/>
          </a:prstGeom>
          <a:noFill/>
        </p:spPr>
        <p:txBody>
          <a:bodyPr wrap="square" rtlCol="0">
            <a:spAutoFit/>
          </a:bodyPr>
          <a:lstStyle/>
          <a:p>
            <a:r>
              <a:rPr kumimoji="1" lang="en-US" altLang="ja-JP" dirty="0" err="1" smtClean="0"/>
              <a:t>H.Fujii</a:t>
            </a:r>
            <a:r>
              <a:rPr kumimoji="1" lang="en-US" altLang="ja-JP" dirty="0" smtClean="0"/>
              <a:t> @ HIC  June 4</a:t>
            </a:r>
            <a:r>
              <a:rPr kumimoji="1" lang="en-US" altLang="ja-JP" baseline="30000" dirty="0" smtClean="0"/>
              <a:t>th</a:t>
            </a:r>
            <a:r>
              <a:rPr kumimoji="1" lang="en-US" altLang="ja-JP" dirty="0" smtClean="0"/>
              <a:t> </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11266" name="Picture 2"/>
          <p:cNvPicPr>
            <a:picLocks noChangeAspect="1" noChangeArrowheads="1"/>
          </p:cNvPicPr>
          <p:nvPr/>
        </p:nvPicPr>
        <p:blipFill>
          <a:blip r:embed="rId2" cstate="print"/>
          <a:srcRect/>
          <a:stretch>
            <a:fillRect/>
          </a:stretch>
        </p:blipFill>
        <p:spPr bwMode="auto">
          <a:xfrm>
            <a:off x="142825" y="49113"/>
            <a:ext cx="8938973" cy="6808887"/>
          </a:xfrm>
          <a:prstGeom prst="rect">
            <a:avLst/>
          </a:prstGeom>
          <a:noFill/>
          <a:ln w="9525">
            <a:noFill/>
            <a:miter lim="800000"/>
            <a:headEnd/>
            <a:tailEnd/>
          </a:ln>
        </p:spPr>
      </p:pic>
      <p:sp>
        <p:nvSpPr>
          <p:cNvPr id="5" name="テキスト ボックス 4"/>
          <p:cNvSpPr txBox="1"/>
          <p:nvPr/>
        </p:nvSpPr>
        <p:spPr>
          <a:xfrm>
            <a:off x="755576" y="4869160"/>
            <a:ext cx="4608512" cy="1477328"/>
          </a:xfrm>
          <a:prstGeom prst="rect">
            <a:avLst/>
          </a:prstGeom>
          <a:solidFill>
            <a:srgbClr val="FFFF00"/>
          </a:solidFill>
        </p:spPr>
        <p:txBody>
          <a:bodyPr wrap="square" rtlCol="0">
            <a:spAutoFit/>
          </a:bodyPr>
          <a:lstStyle/>
          <a:p>
            <a:r>
              <a:rPr kumimoji="1" lang="en-US" altLang="ja-JP" dirty="0" smtClean="0"/>
              <a:t>“MC-KLN” (</a:t>
            </a:r>
            <a:r>
              <a:rPr kumimoji="1" lang="en-US" altLang="ja-JP" dirty="0" err="1" smtClean="0"/>
              <a:t>Drescher</a:t>
            </a:r>
            <a:r>
              <a:rPr kumimoji="1" lang="en-US" altLang="ja-JP" dirty="0" smtClean="0"/>
              <a:t>-Nara)</a:t>
            </a:r>
            <a:r>
              <a:rPr kumimoji="1" lang="ja-JP" altLang="en-US" dirty="0" smtClean="0"/>
              <a:t>は</a:t>
            </a:r>
            <a:r>
              <a:rPr kumimoji="1" lang="en-US" altLang="ja-JP" dirty="0" smtClean="0"/>
              <a:t>KLN</a:t>
            </a:r>
            <a:r>
              <a:rPr kumimoji="1" lang="ja-JP" altLang="en-US" dirty="0" smtClean="0"/>
              <a:t>的な</a:t>
            </a:r>
            <a:r>
              <a:rPr kumimoji="1" lang="en-US" altLang="ja-JP" dirty="0" smtClean="0"/>
              <a:t>CGC</a:t>
            </a:r>
            <a:r>
              <a:rPr kumimoji="1" lang="ja-JP" altLang="en-US" dirty="0" smtClean="0"/>
              <a:t>描像を</a:t>
            </a:r>
            <a:r>
              <a:rPr kumimoji="1" lang="en-US" altLang="ja-JP" dirty="0" smtClean="0"/>
              <a:t>MC</a:t>
            </a:r>
            <a:r>
              <a:rPr kumimoji="1" lang="ja-JP" altLang="en-US" dirty="0" smtClean="0"/>
              <a:t>化したもの</a:t>
            </a:r>
            <a:endParaRPr kumimoji="1" lang="en-US" altLang="ja-JP" dirty="0" smtClean="0"/>
          </a:p>
          <a:p>
            <a:endParaRPr lang="en-US" altLang="ja-JP" dirty="0" smtClean="0"/>
          </a:p>
          <a:p>
            <a:r>
              <a:rPr kumimoji="1" lang="en-US" altLang="ja-JP" dirty="0" smtClean="0"/>
              <a:t>b-</a:t>
            </a:r>
            <a:r>
              <a:rPr kumimoji="1" lang="ja-JP" altLang="en-US" dirty="0" smtClean="0"/>
              <a:t>依存性は、高エネルギーにいくと重要。</a:t>
            </a:r>
            <a:endParaRPr kumimoji="1" lang="en-US" altLang="ja-JP" dirty="0" smtClean="0"/>
          </a:p>
          <a:p>
            <a:r>
              <a:rPr lang="ja-JP" altLang="en-US" dirty="0" smtClean="0"/>
              <a:t>断面積の増加を記述する</a:t>
            </a:r>
            <a:endParaRPr kumimoji="1" lang="ja-JP" altLang="en-US" dirty="0"/>
          </a:p>
        </p:txBody>
      </p:sp>
      <p:sp>
        <p:nvSpPr>
          <p:cNvPr id="6" name="テキスト ボックス 5"/>
          <p:cNvSpPr txBox="1"/>
          <p:nvPr/>
        </p:nvSpPr>
        <p:spPr>
          <a:xfrm>
            <a:off x="6876256" y="44624"/>
            <a:ext cx="2267744" cy="369332"/>
          </a:xfrm>
          <a:prstGeom prst="rect">
            <a:avLst/>
          </a:prstGeom>
          <a:noFill/>
        </p:spPr>
        <p:txBody>
          <a:bodyPr wrap="square" rtlCol="0">
            <a:spAutoFit/>
          </a:bodyPr>
          <a:lstStyle/>
          <a:p>
            <a:r>
              <a:rPr kumimoji="1" lang="en-US" altLang="ja-JP" dirty="0" err="1" smtClean="0"/>
              <a:t>H.Fujii</a:t>
            </a:r>
            <a:r>
              <a:rPr kumimoji="1" lang="en-US" altLang="ja-JP" dirty="0" smtClean="0"/>
              <a:t> @ HIC  June 4</a:t>
            </a:r>
            <a:r>
              <a:rPr kumimoji="1" lang="en-US" altLang="ja-JP" baseline="30000" dirty="0" smtClean="0"/>
              <a:t>th</a:t>
            </a:r>
            <a:r>
              <a:rPr kumimoji="1" lang="en-US" altLang="ja-JP" dirty="0" smtClean="0"/>
              <a:t> </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12290" name="Picture 2"/>
          <p:cNvPicPr>
            <a:picLocks noChangeAspect="1" noChangeArrowheads="1"/>
          </p:cNvPicPr>
          <p:nvPr/>
        </p:nvPicPr>
        <p:blipFill>
          <a:blip r:embed="rId2" cstate="print"/>
          <a:srcRect/>
          <a:stretch>
            <a:fillRect/>
          </a:stretch>
        </p:blipFill>
        <p:spPr bwMode="auto">
          <a:xfrm>
            <a:off x="309334" y="260648"/>
            <a:ext cx="8428452" cy="6264696"/>
          </a:xfrm>
          <a:prstGeom prst="rect">
            <a:avLst/>
          </a:prstGeom>
          <a:noFill/>
          <a:ln w="9525">
            <a:noFill/>
            <a:miter lim="800000"/>
            <a:headEnd/>
            <a:tailEnd/>
          </a:ln>
        </p:spPr>
      </p:pic>
      <p:sp>
        <p:nvSpPr>
          <p:cNvPr id="5" name="テキスト ボックス 4"/>
          <p:cNvSpPr txBox="1"/>
          <p:nvPr/>
        </p:nvSpPr>
        <p:spPr>
          <a:xfrm>
            <a:off x="2627784" y="2433082"/>
            <a:ext cx="1368152" cy="707886"/>
          </a:xfrm>
          <a:prstGeom prst="rect">
            <a:avLst/>
          </a:prstGeom>
          <a:solidFill>
            <a:schemeClr val="bg1"/>
          </a:solidFill>
        </p:spPr>
        <p:txBody>
          <a:bodyPr wrap="square" rtlCol="0">
            <a:spAutoFit/>
          </a:bodyPr>
          <a:lstStyle/>
          <a:p>
            <a:r>
              <a:rPr kumimoji="1" lang="en-US" altLang="ja-JP" sz="4000" dirty="0" smtClean="0"/>
              <a:t>AA</a:t>
            </a:r>
            <a:endParaRPr kumimoji="1" lang="ja-JP" altLang="en-US" sz="4000" dirty="0"/>
          </a:p>
        </p:txBody>
      </p:sp>
      <p:sp>
        <p:nvSpPr>
          <p:cNvPr id="6" name="テキスト ボックス 5"/>
          <p:cNvSpPr txBox="1"/>
          <p:nvPr/>
        </p:nvSpPr>
        <p:spPr>
          <a:xfrm>
            <a:off x="6156176" y="2348880"/>
            <a:ext cx="1368152" cy="707886"/>
          </a:xfrm>
          <a:prstGeom prst="rect">
            <a:avLst/>
          </a:prstGeom>
          <a:solidFill>
            <a:schemeClr val="bg1"/>
          </a:solidFill>
        </p:spPr>
        <p:txBody>
          <a:bodyPr wrap="square" rtlCol="0">
            <a:spAutoFit/>
          </a:bodyPr>
          <a:lstStyle/>
          <a:p>
            <a:r>
              <a:rPr kumimoji="1" lang="en-US" altLang="ja-JP" sz="4000" dirty="0" smtClean="0"/>
              <a:t>pp</a:t>
            </a:r>
            <a:endParaRPr kumimoji="1" lang="ja-JP" altLang="en-US" sz="4000" dirty="0"/>
          </a:p>
        </p:txBody>
      </p:sp>
      <p:sp>
        <p:nvSpPr>
          <p:cNvPr id="7" name="テキスト ボックス 6"/>
          <p:cNvSpPr txBox="1"/>
          <p:nvPr/>
        </p:nvSpPr>
        <p:spPr>
          <a:xfrm>
            <a:off x="1259632" y="6021288"/>
            <a:ext cx="3384376" cy="646331"/>
          </a:xfrm>
          <a:prstGeom prst="rect">
            <a:avLst/>
          </a:prstGeom>
          <a:solidFill>
            <a:srgbClr val="FFFF00"/>
          </a:solidFill>
        </p:spPr>
        <p:txBody>
          <a:bodyPr wrap="square" rtlCol="0">
            <a:spAutoFit/>
          </a:bodyPr>
          <a:lstStyle/>
          <a:p>
            <a:r>
              <a:rPr lang="ja-JP" altLang="en-US" dirty="0" smtClean="0"/>
              <a:t>既に見せたものより多少改善させた計算</a:t>
            </a:r>
            <a:endParaRPr kumimoji="1" lang="ja-JP" altLang="en-US" dirty="0"/>
          </a:p>
        </p:txBody>
      </p:sp>
      <p:sp>
        <p:nvSpPr>
          <p:cNvPr id="8" name="テキスト ボックス 7"/>
          <p:cNvSpPr txBox="1"/>
          <p:nvPr/>
        </p:nvSpPr>
        <p:spPr>
          <a:xfrm>
            <a:off x="6516216" y="-36676"/>
            <a:ext cx="2267744" cy="369332"/>
          </a:xfrm>
          <a:prstGeom prst="rect">
            <a:avLst/>
          </a:prstGeom>
          <a:noFill/>
        </p:spPr>
        <p:txBody>
          <a:bodyPr wrap="square" rtlCol="0">
            <a:spAutoFit/>
          </a:bodyPr>
          <a:lstStyle/>
          <a:p>
            <a:r>
              <a:rPr kumimoji="1" lang="en-US" altLang="ja-JP" dirty="0" err="1" smtClean="0"/>
              <a:t>H.Fujii</a:t>
            </a:r>
            <a:r>
              <a:rPr kumimoji="1" lang="en-US" altLang="ja-JP" dirty="0" smtClean="0"/>
              <a:t> @ HIC  June 4</a:t>
            </a:r>
            <a:r>
              <a:rPr kumimoji="1" lang="en-US" altLang="ja-JP" baseline="30000" dirty="0" smtClean="0"/>
              <a:t>th</a:t>
            </a:r>
            <a:r>
              <a:rPr kumimoji="1" lang="en-US" altLang="ja-JP" dirty="0" smtClean="0"/>
              <a:t> </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13314" name="Picture 2"/>
          <p:cNvPicPr>
            <a:picLocks noChangeAspect="1" noChangeArrowheads="1"/>
          </p:cNvPicPr>
          <p:nvPr/>
        </p:nvPicPr>
        <p:blipFill>
          <a:blip r:embed="rId2" cstate="print"/>
          <a:srcRect/>
          <a:stretch>
            <a:fillRect/>
          </a:stretch>
        </p:blipFill>
        <p:spPr bwMode="auto">
          <a:xfrm>
            <a:off x="84533" y="61556"/>
            <a:ext cx="8845371" cy="6796444"/>
          </a:xfrm>
          <a:prstGeom prst="rect">
            <a:avLst/>
          </a:prstGeom>
          <a:noFill/>
          <a:ln w="9525">
            <a:noFill/>
            <a:miter lim="800000"/>
            <a:headEnd/>
            <a:tailEnd/>
          </a:ln>
        </p:spPr>
      </p:pic>
      <p:grpSp>
        <p:nvGrpSpPr>
          <p:cNvPr id="8" name="グループ化 7"/>
          <p:cNvGrpSpPr/>
          <p:nvPr/>
        </p:nvGrpSpPr>
        <p:grpSpPr>
          <a:xfrm>
            <a:off x="3779912" y="2996952"/>
            <a:ext cx="5256584" cy="584775"/>
            <a:chOff x="3995936" y="2996952"/>
            <a:chExt cx="5040560" cy="584775"/>
          </a:xfrm>
        </p:grpSpPr>
        <p:sp>
          <p:nvSpPr>
            <p:cNvPr id="5" name="角丸四角形吹き出し 4"/>
            <p:cNvSpPr/>
            <p:nvPr/>
          </p:nvSpPr>
          <p:spPr>
            <a:xfrm>
              <a:off x="3995936" y="2996952"/>
              <a:ext cx="5040560" cy="576064"/>
            </a:xfrm>
            <a:prstGeom prst="wedgeRoundRectCallout">
              <a:avLst>
                <a:gd name="adj1" fmla="val -25128"/>
                <a:gd name="adj2" fmla="val 187561"/>
                <a:gd name="adj3" fmla="val 16667"/>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67944" y="2996952"/>
              <a:ext cx="4896544" cy="584775"/>
            </a:xfrm>
            <a:prstGeom prst="rect">
              <a:avLst/>
            </a:prstGeom>
            <a:noFill/>
          </p:spPr>
          <p:txBody>
            <a:bodyPr wrap="square" rtlCol="0">
              <a:spAutoFit/>
            </a:bodyPr>
            <a:lstStyle/>
            <a:p>
              <a:r>
                <a:rPr kumimoji="1" lang="en-US" altLang="ja-JP" sz="1600" dirty="0" err="1" smtClean="0"/>
                <a:t>pA</a:t>
              </a:r>
              <a:r>
                <a:rPr kumimoji="1" lang="en-US" altLang="ja-JP" sz="1600" dirty="0" smtClean="0"/>
                <a:t> </a:t>
              </a:r>
              <a:r>
                <a:rPr kumimoji="1" lang="ja-JP" altLang="en-US" sz="1600" dirty="0" smtClean="0"/>
                <a:t>でこれだけ大きな抑制があるなら</a:t>
              </a:r>
              <a:r>
                <a:rPr lang="ja-JP" altLang="en-US" sz="1600" dirty="0" smtClean="0"/>
                <a:t>、</a:t>
              </a:r>
              <a:r>
                <a:rPr lang="en-US" altLang="ja-JP" sz="1600" dirty="0" smtClean="0"/>
                <a:t>AA</a:t>
              </a:r>
              <a:r>
                <a:rPr lang="ja-JP" altLang="en-US" sz="1600" dirty="0" err="1" smtClean="0"/>
                <a:t>での</a:t>
              </a:r>
              <a:r>
                <a:rPr lang="en-US" altLang="ja-JP" sz="1600" dirty="0" smtClean="0"/>
                <a:t>saturation</a:t>
              </a:r>
              <a:r>
                <a:rPr lang="ja-JP" altLang="en-US" sz="1600" dirty="0" smtClean="0"/>
                <a:t>による抑制は非常に大きいのでは</a:t>
              </a:r>
              <a:r>
                <a:rPr lang="en-US" altLang="ja-JP" sz="1600" dirty="0" smtClean="0"/>
                <a:t>? XNW</a:t>
              </a:r>
              <a:r>
                <a:rPr lang="ja-JP" altLang="en-US" sz="1600" dirty="0" smtClean="0"/>
                <a:t>の質問</a:t>
              </a:r>
              <a:endParaRPr kumimoji="1" lang="ja-JP" altLang="en-US" sz="1600" dirty="0"/>
            </a:p>
          </p:txBody>
        </p:sp>
      </p:grpSp>
      <p:pic>
        <p:nvPicPr>
          <p:cNvPr id="13315" name="Picture 3"/>
          <p:cNvPicPr>
            <a:picLocks noChangeAspect="1" noChangeArrowheads="1"/>
          </p:cNvPicPr>
          <p:nvPr/>
        </p:nvPicPr>
        <p:blipFill>
          <a:blip r:embed="rId3" cstate="print"/>
          <a:srcRect/>
          <a:stretch>
            <a:fillRect/>
          </a:stretch>
        </p:blipFill>
        <p:spPr bwMode="auto">
          <a:xfrm>
            <a:off x="594886" y="1679848"/>
            <a:ext cx="8153578" cy="885056"/>
          </a:xfrm>
          <a:prstGeom prst="rect">
            <a:avLst/>
          </a:prstGeom>
          <a:noFill/>
          <a:ln w="9525">
            <a:noFill/>
            <a:miter lim="800000"/>
            <a:headEnd/>
            <a:tailEnd/>
          </a:ln>
        </p:spPr>
      </p:pic>
      <p:sp>
        <p:nvSpPr>
          <p:cNvPr id="9" name="テキスト ボックス 8"/>
          <p:cNvSpPr txBox="1"/>
          <p:nvPr/>
        </p:nvSpPr>
        <p:spPr>
          <a:xfrm>
            <a:off x="7380312" y="-27384"/>
            <a:ext cx="1800200" cy="307777"/>
          </a:xfrm>
          <a:prstGeom prst="rect">
            <a:avLst/>
          </a:prstGeom>
          <a:noFill/>
        </p:spPr>
        <p:txBody>
          <a:bodyPr wrap="square" rtlCol="0">
            <a:spAutoFit/>
          </a:bodyPr>
          <a:lstStyle/>
          <a:p>
            <a:r>
              <a:rPr kumimoji="1" lang="en-US" altLang="ja-JP" sz="1400" dirty="0" err="1" smtClean="0"/>
              <a:t>H.Fujii</a:t>
            </a:r>
            <a:r>
              <a:rPr kumimoji="1" lang="en-US" altLang="ja-JP" sz="1400" dirty="0" smtClean="0"/>
              <a:t> @ HIC  June 4</a:t>
            </a:r>
            <a:r>
              <a:rPr kumimoji="1" lang="en-US" altLang="ja-JP" sz="1400" baseline="30000" dirty="0" smtClean="0"/>
              <a:t>th</a:t>
            </a:r>
            <a:r>
              <a:rPr kumimoji="1" lang="en-US" altLang="ja-JP" sz="1400" dirty="0" smtClean="0"/>
              <a:t> </a:t>
            </a:r>
            <a:endParaRPr kumimoji="1" lang="ja-JP" altLang="en-US" sz="1400" dirty="0"/>
          </a:p>
        </p:txBody>
      </p:sp>
      <p:sp>
        <p:nvSpPr>
          <p:cNvPr id="10" name="テキスト ボックス 9"/>
          <p:cNvSpPr txBox="1"/>
          <p:nvPr/>
        </p:nvSpPr>
        <p:spPr>
          <a:xfrm>
            <a:off x="72008" y="4221088"/>
            <a:ext cx="611560" cy="523220"/>
          </a:xfrm>
          <a:prstGeom prst="rect">
            <a:avLst/>
          </a:prstGeom>
          <a:solidFill>
            <a:srgbClr val="FFC000"/>
          </a:solidFill>
        </p:spPr>
        <p:txBody>
          <a:bodyPr wrap="square" rtlCol="0">
            <a:spAutoFit/>
          </a:bodyPr>
          <a:lstStyle/>
          <a:p>
            <a:r>
              <a:rPr kumimoji="1" lang="en-US" altLang="ja-JP" sz="2800" dirty="0" err="1" smtClean="0"/>
              <a:t>pA</a:t>
            </a:r>
            <a:endParaRPr kumimoji="1" lang="ja-JP" alt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r>
              <a:rPr kumimoji="1" lang="en-US" altLang="ja-JP" dirty="0" smtClean="0"/>
              <a:t>HIC</a:t>
            </a:r>
            <a:r>
              <a:rPr kumimoji="1" lang="ja-JP" altLang="en-US" dirty="0" smtClean="0"/>
              <a:t>の初期条件</a:t>
            </a:r>
            <a:r>
              <a:rPr lang="ja-JP" altLang="en-US" dirty="0" smtClean="0"/>
              <a:t>とは</a:t>
            </a:r>
            <a:r>
              <a:rPr kumimoji="1" lang="en-US" altLang="ja-JP" dirty="0" smtClean="0"/>
              <a:t>?</a:t>
            </a:r>
            <a:endParaRPr kumimoji="1" lang="ja-JP" altLang="en-US" dirty="0"/>
          </a:p>
        </p:txBody>
      </p:sp>
      <p:pic>
        <p:nvPicPr>
          <p:cNvPr id="4098" name="Picture 2"/>
          <p:cNvPicPr>
            <a:picLocks noChangeAspect="1" noChangeArrowheads="1"/>
          </p:cNvPicPr>
          <p:nvPr/>
        </p:nvPicPr>
        <p:blipFill>
          <a:blip r:embed="rId2" cstate="print"/>
          <a:srcRect/>
          <a:stretch>
            <a:fillRect/>
          </a:stretch>
        </p:blipFill>
        <p:spPr bwMode="auto">
          <a:xfrm>
            <a:off x="107504" y="1268760"/>
            <a:ext cx="8880447" cy="4824536"/>
          </a:xfrm>
          <a:prstGeom prst="rect">
            <a:avLst/>
          </a:prstGeom>
          <a:noFill/>
          <a:ln w="9525">
            <a:noFill/>
            <a:miter lim="800000"/>
            <a:headEnd/>
            <a:tailEnd/>
          </a:ln>
        </p:spPr>
      </p:pic>
      <p:sp>
        <p:nvSpPr>
          <p:cNvPr id="5" name="テキスト ボックス 4"/>
          <p:cNvSpPr txBox="1"/>
          <p:nvPr/>
        </p:nvSpPr>
        <p:spPr>
          <a:xfrm>
            <a:off x="5508104" y="6453336"/>
            <a:ext cx="3491880" cy="369332"/>
          </a:xfrm>
          <a:prstGeom prst="rect">
            <a:avLst/>
          </a:prstGeom>
          <a:noFill/>
        </p:spPr>
        <p:txBody>
          <a:bodyPr wrap="square" rtlCol="0">
            <a:spAutoFit/>
          </a:bodyPr>
          <a:lstStyle/>
          <a:p>
            <a:r>
              <a:rPr kumimoji="1" lang="en-US" altLang="ja-JP" dirty="0" err="1" smtClean="0"/>
              <a:t>J.Albacete</a:t>
            </a:r>
            <a:r>
              <a:rPr kumimoji="1" lang="en-US" altLang="ja-JP" dirty="0" smtClean="0"/>
              <a:t> QM2011 plenary</a:t>
            </a:r>
            <a:endParaRPr kumimoji="1" lang="ja-JP" altLang="en-US" dirty="0"/>
          </a:p>
        </p:txBody>
      </p:sp>
      <p:sp>
        <p:nvSpPr>
          <p:cNvPr id="6" name="下矢印 5"/>
          <p:cNvSpPr/>
          <p:nvPr/>
        </p:nvSpPr>
        <p:spPr>
          <a:xfrm flipV="1">
            <a:off x="4283968" y="2996952"/>
            <a:ext cx="216024" cy="25202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899592" y="5157192"/>
            <a:ext cx="7992888" cy="896963"/>
          </a:xfrm>
        </p:spPr>
        <p:txBody>
          <a:bodyPr>
            <a:normAutofit/>
          </a:bodyPr>
          <a:lstStyle/>
          <a:p>
            <a:r>
              <a:rPr kumimoji="1" lang="ja-JP" altLang="en-US" sz="2000" dirty="0" smtClean="0"/>
              <a:t>新しい</a:t>
            </a:r>
            <a:r>
              <a:rPr lang="ja-JP" altLang="en-US" sz="2000" dirty="0" smtClean="0"/>
              <a:t>初期条件</a:t>
            </a:r>
            <a:r>
              <a:rPr lang="en-US" altLang="ja-JP" sz="2000" dirty="0" smtClean="0"/>
              <a:t> </a:t>
            </a:r>
            <a:r>
              <a:rPr kumimoji="1" lang="en-US" altLang="ja-JP" sz="2000" dirty="0" err="1" smtClean="0"/>
              <a:t>rcMV</a:t>
            </a:r>
            <a:r>
              <a:rPr kumimoji="1" lang="en-US" altLang="ja-JP" sz="2000" dirty="0" smtClean="0"/>
              <a:t> </a:t>
            </a:r>
            <a:r>
              <a:rPr kumimoji="1" lang="ja-JP" altLang="en-US" sz="2000" dirty="0" smtClean="0"/>
              <a:t>を開発中</a:t>
            </a:r>
            <a:r>
              <a:rPr kumimoji="1" lang="en-US" altLang="ja-JP" sz="2000" dirty="0" smtClean="0"/>
              <a:t>(</a:t>
            </a:r>
            <a:r>
              <a:rPr kumimoji="1" lang="en-US" altLang="ja-JP" sz="2000" dirty="0" err="1" smtClean="0"/>
              <a:t>rcBK</a:t>
            </a:r>
            <a:r>
              <a:rPr kumimoji="1" lang="ja-JP" altLang="en-US" sz="2000" dirty="0" smtClean="0"/>
              <a:t>との整合性を考慮</a:t>
            </a:r>
            <a:r>
              <a:rPr kumimoji="1" lang="en-US" altLang="ja-JP" sz="2000" dirty="0" smtClean="0"/>
              <a:t>)</a:t>
            </a:r>
          </a:p>
          <a:p>
            <a:r>
              <a:rPr kumimoji="1" lang="en-US" altLang="ja-JP" sz="2000" dirty="0" smtClean="0"/>
              <a:t>R</a:t>
            </a:r>
            <a:r>
              <a:rPr kumimoji="1" lang="en-US" altLang="ja-JP" sz="2000" baseline="-25000" dirty="0" smtClean="0"/>
              <a:t>pA</a:t>
            </a:r>
            <a:r>
              <a:rPr kumimoji="1" lang="ja-JP" altLang="en-US" sz="2000" dirty="0" smtClean="0"/>
              <a:t>も計算予定（</a:t>
            </a:r>
            <a:r>
              <a:rPr kumimoji="1" lang="en-US" altLang="ja-JP" sz="2000" dirty="0" smtClean="0"/>
              <a:t>AA</a:t>
            </a:r>
            <a:r>
              <a:rPr kumimoji="1" lang="ja-JP" altLang="en-US" sz="2000" dirty="0" err="1" smtClean="0"/>
              <a:t>での</a:t>
            </a:r>
            <a:r>
              <a:rPr lang="en-US" altLang="ja-JP" sz="2000" dirty="0" smtClean="0"/>
              <a:t>R</a:t>
            </a:r>
            <a:r>
              <a:rPr lang="en-US" altLang="ja-JP" sz="2000" baseline="-25000" dirty="0" smtClean="0"/>
              <a:t>AA</a:t>
            </a:r>
            <a:r>
              <a:rPr lang="ja-JP" altLang="en-US" sz="2000" dirty="0" smtClean="0"/>
              <a:t>は</a:t>
            </a:r>
            <a:r>
              <a:rPr lang="en-US" altLang="ja-JP" sz="2000" dirty="0" smtClean="0"/>
              <a:t>saturation + jet quenching</a:t>
            </a:r>
            <a:r>
              <a:rPr kumimoji="1" lang="ja-JP" altLang="en-US" sz="2000" dirty="0" smtClean="0"/>
              <a:t>）</a:t>
            </a:r>
            <a:endParaRPr kumimoji="1" lang="ja-JP" altLang="en-US" sz="2000" dirty="0"/>
          </a:p>
        </p:txBody>
      </p:sp>
      <p:pic>
        <p:nvPicPr>
          <p:cNvPr id="14338" name="Picture 2"/>
          <p:cNvPicPr>
            <a:picLocks noChangeAspect="1" noChangeArrowheads="1"/>
          </p:cNvPicPr>
          <p:nvPr/>
        </p:nvPicPr>
        <p:blipFill>
          <a:blip r:embed="rId2" cstate="print"/>
          <a:srcRect/>
          <a:stretch>
            <a:fillRect/>
          </a:stretch>
        </p:blipFill>
        <p:spPr bwMode="auto">
          <a:xfrm>
            <a:off x="37751" y="44624"/>
            <a:ext cx="9005625" cy="5112568"/>
          </a:xfrm>
          <a:prstGeom prst="rect">
            <a:avLst/>
          </a:prstGeom>
          <a:noFill/>
          <a:ln w="9525">
            <a:noFill/>
            <a:miter lim="800000"/>
            <a:headEnd/>
            <a:tailEnd/>
          </a:ln>
        </p:spPr>
      </p:pic>
      <p:sp>
        <p:nvSpPr>
          <p:cNvPr id="5" name="テキスト ボックス 4"/>
          <p:cNvSpPr txBox="1"/>
          <p:nvPr/>
        </p:nvSpPr>
        <p:spPr>
          <a:xfrm>
            <a:off x="683568" y="2708920"/>
            <a:ext cx="5760640" cy="369332"/>
          </a:xfrm>
          <a:prstGeom prst="rect">
            <a:avLst/>
          </a:prstGeom>
          <a:solidFill>
            <a:schemeClr val="bg1"/>
          </a:solidFill>
        </p:spPr>
        <p:txBody>
          <a:bodyPr wrap="square" rtlCol="0">
            <a:spAutoFit/>
          </a:bodyPr>
          <a:lstStyle/>
          <a:p>
            <a:r>
              <a:rPr kumimoji="1" lang="ja-JP" altLang="en-US" b="1" dirty="0" smtClean="0"/>
              <a:t>３つの</a:t>
            </a:r>
            <a:r>
              <a:rPr kumimoji="1" lang="en-US" altLang="ja-JP" b="1" dirty="0" smtClean="0"/>
              <a:t>state-of-the-art models</a:t>
            </a:r>
            <a:r>
              <a:rPr kumimoji="1" lang="ja-JP" altLang="en-US" b="1" dirty="0" err="1" smtClean="0"/>
              <a:t>を融</a:t>
            </a:r>
            <a:r>
              <a:rPr kumimoji="1" lang="ja-JP" altLang="en-US" b="1" dirty="0" smtClean="0"/>
              <a:t>合し、かつ超える（予定）</a:t>
            </a:r>
            <a:endParaRPr kumimoji="1" lang="ja-JP" altLang="en-US" b="1" dirty="0"/>
          </a:p>
        </p:txBody>
      </p:sp>
      <p:sp>
        <p:nvSpPr>
          <p:cNvPr id="9" name="テキスト ボックス 8"/>
          <p:cNvSpPr txBox="1"/>
          <p:nvPr/>
        </p:nvSpPr>
        <p:spPr>
          <a:xfrm>
            <a:off x="6876256" y="539388"/>
            <a:ext cx="2267744" cy="369332"/>
          </a:xfrm>
          <a:prstGeom prst="rect">
            <a:avLst/>
          </a:prstGeom>
          <a:noFill/>
        </p:spPr>
        <p:txBody>
          <a:bodyPr wrap="square" rtlCol="0">
            <a:spAutoFit/>
          </a:bodyPr>
          <a:lstStyle/>
          <a:p>
            <a:r>
              <a:rPr kumimoji="1" lang="en-US" altLang="ja-JP" dirty="0" err="1" smtClean="0"/>
              <a:t>H.Fujii</a:t>
            </a:r>
            <a:r>
              <a:rPr kumimoji="1" lang="en-US" altLang="ja-JP" dirty="0" smtClean="0"/>
              <a:t> @ HIC  June 4</a:t>
            </a:r>
            <a:r>
              <a:rPr kumimoji="1" lang="en-US" altLang="ja-JP" baseline="30000" dirty="0" smtClean="0"/>
              <a:t>th</a:t>
            </a:r>
            <a:r>
              <a:rPr kumimoji="1" lang="en-US" altLang="ja-JP" dirty="0" smtClean="0"/>
              <a:t> </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ja-JP" altLang="en-US" b="1" u="sng" dirty="0" smtClean="0">
                <a:effectLst>
                  <a:outerShdw blurRad="38100" dist="38100" dir="2700000" algn="tl">
                    <a:srgbClr val="000000">
                      <a:alpha val="43137"/>
                    </a:srgbClr>
                  </a:outerShdw>
                </a:effectLst>
              </a:rPr>
              <a:t>初期条件のさらなる精密化</a:t>
            </a:r>
            <a:endParaRPr kumimoji="1" lang="ja-JP" altLang="en-US" b="1" u="sng" dirty="0">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323528" y="980728"/>
            <a:ext cx="8363272" cy="4525963"/>
          </a:xfrm>
        </p:spPr>
        <p:txBody>
          <a:bodyPr/>
          <a:lstStyle/>
          <a:p>
            <a:r>
              <a:rPr kumimoji="1" lang="ja-JP" altLang="en-US" dirty="0" smtClean="0"/>
              <a:t>初期条件をより精密に知るにはどうするか</a:t>
            </a:r>
            <a:r>
              <a:rPr kumimoji="1" lang="en-US" altLang="ja-JP" dirty="0" smtClean="0"/>
              <a:t>?</a:t>
            </a:r>
            <a:endParaRPr kumimoji="1" lang="ja-JP" altLang="en-US" dirty="0"/>
          </a:p>
        </p:txBody>
      </p:sp>
      <p:sp>
        <p:nvSpPr>
          <p:cNvPr id="4" name="テキスト ボックス 3"/>
          <p:cNvSpPr txBox="1"/>
          <p:nvPr/>
        </p:nvSpPr>
        <p:spPr>
          <a:xfrm>
            <a:off x="971600" y="1484784"/>
            <a:ext cx="8208912" cy="1569660"/>
          </a:xfrm>
          <a:prstGeom prst="rect">
            <a:avLst/>
          </a:prstGeom>
          <a:noFill/>
        </p:spPr>
        <p:txBody>
          <a:bodyPr wrap="square" rtlCol="0">
            <a:spAutoFit/>
          </a:bodyPr>
          <a:lstStyle/>
          <a:p>
            <a:r>
              <a:rPr lang="en-US" altLang="ja-JP" sz="3200" b="1" dirty="0" smtClean="0">
                <a:solidFill>
                  <a:srgbClr val="FF0000"/>
                </a:solidFill>
                <a:effectLst>
                  <a:outerShdw blurRad="38100" dist="38100" dir="2700000" algn="tl">
                    <a:srgbClr val="000000">
                      <a:alpha val="43137"/>
                    </a:srgbClr>
                  </a:outerShdw>
                </a:effectLst>
              </a:rPr>
              <a:t>Future directions </a:t>
            </a:r>
          </a:p>
          <a:p>
            <a:r>
              <a:rPr lang="en-US" altLang="ja-JP" sz="3200" b="1" dirty="0" err="1" smtClean="0">
                <a:effectLst>
                  <a:outerShdw blurRad="38100" dist="38100" dir="2700000" algn="tl">
                    <a:srgbClr val="000000">
                      <a:alpha val="43137"/>
                    </a:srgbClr>
                  </a:outerShdw>
                </a:effectLst>
              </a:rPr>
              <a:t>pA</a:t>
            </a:r>
            <a:r>
              <a:rPr lang="en-US" altLang="ja-JP" sz="3200" b="1" dirty="0" smtClean="0">
                <a:effectLst>
                  <a:outerShdw blurRad="38100" dist="38100" dir="2700000" algn="tl">
                    <a:srgbClr val="000000">
                      <a:alpha val="43137"/>
                    </a:srgbClr>
                  </a:outerShdw>
                </a:effectLst>
              </a:rPr>
              <a:t> collision at LHC</a:t>
            </a:r>
            <a:r>
              <a:rPr lang="ja-JP" altLang="en-US" sz="3200" b="1" dirty="0" smtClean="0">
                <a:effectLst>
                  <a:outerShdw blurRad="38100" dist="38100" dir="2700000" algn="tl">
                    <a:srgbClr val="000000">
                      <a:alpha val="43137"/>
                    </a:srgbClr>
                  </a:outerShdw>
                </a:effectLst>
              </a:rPr>
              <a:t>      </a:t>
            </a:r>
            <a:r>
              <a:rPr lang="en-US" altLang="ja-JP" sz="3200" b="1" dirty="0" err="1" smtClean="0">
                <a:effectLst>
                  <a:outerShdw blurRad="38100" dist="38100" dir="2700000" algn="tl">
                    <a:srgbClr val="000000">
                      <a:alpha val="43137"/>
                    </a:srgbClr>
                  </a:outerShdw>
                </a:effectLst>
              </a:rPr>
              <a:t>eA</a:t>
            </a:r>
            <a:r>
              <a:rPr lang="en-US" altLang="ja-JP" sz="3200" b="1" dirty="0" smtClean="0">
                <a:effectLst>
                  <a:outerShdw blurRad="38100" dist="38100" dir="2700000" algn="tl">
                    <a:srgbClr val="000000">
                      <a:alpha val="43137"/>
                    </a:srgbClr>
                  </a:outerShdw>
                </a:effectLst>
              </a:rPr>
              <a:t> collision at </a:t>
            </a:r>
            <a:r>
              <a:rPr lang="en-US" altLang="ja-JP" sz="3200" b="1" dirty="0" err="1" smtClean="0">
                <a:effectLst>
                  <a:outerShdw blurRad="38100" dist="38100" dir="2700000" algn="tl">
                    <a:srgbClr val="000000">
                      <a:alpha val="43137"/>
                    </a:srgbClr>
                  </a:outerShdw>
                </a:effectLst>
              </a:rPr>
              <a:t>eRHIC</a:t>
            </a:r>
            <a:r>
              <a:rPr lang="en-US" altLang="ja-JP" sz="3200" b="1" dirty="0" smtClean="0">
                <a:effectLst>
                  <a:outerShdw blurRad="38100" dist="38100" dir="2700000" algn="tl">
                    <a:srgbClr val="000000">
                      <a:alpha val="43137"/>
                    </a:srgbClr>
                  </a:outerShdw>
                </a:effectLst>
              </a:rPr>
              <a:t>/EIC</a:t>
            </a:r>
          </a:p>
          <a:p>
            <a:r>
              <a:rPr kumimoji="1" lang="en-US" altLang="ja-JP" sz="3200" b="1" dirty="0" smtClean="0">
                <a:effectLst>
                  <a:outerShdw blurRad="38100" dist="38100" dir="2700000" algn="tl">
                    <a:srgbClr val="000000">
                      <a:alpha val="43137"/>
                    </a:srgbClr>
                  </a:outerShdw>
                </a:effectLst>
              </a:rPr>
              <a:t>     </a:t>
            </a:r>
            <a:r>
              <a:rPr kumimoji="1" lang="en-US" altLang="ja-JP" sz="3200" b="1" dirty="0" err="1" smtClean="0">
                <a:effectLst>
                  <a:outerShdw blurRad="38100" dist="38100" dir="2700000" algn="tl">
                    <a:srgbClr val="000000">
                      <a:alpha val="43137"/>
                    </a:srgbClr>
                  </a:outerShdw>
                </a:effectLst>
              </a:rPr>
              <a:t>C.A.Salgado</a:t>
            </a:r>
            <a:r>
              <a:rPr kumimoji="1" lang="en-US" altLang="ja-JP" sz="3200" b="1" dirty="0" smtClean="0">
                <a:effectLst>
                  <a:outerShdw blurRad="38100" dist="38100" dir="2700000" algn="tl">
                    <a:srgbClr val="000000">
                      <a:alpha val="43137"/>
                    </a:srgbClr>
                  </a:outerShdw>
                </a:effectLst>
              </a:rPr>
              <a:t>                           </a:t>
            </a:r>
            <a:r>
              <a:rPr kumimoji="1" lang="en-US" altLang="ja-JP" sz="3200" b="1" dirty="0" err="1" smtClean="0">
                <a:effectLst>
                  <a:outerShdw blurRad="38100" dist="38100" dir="2700000" algn="tl">
                    <a:srgbClr val="000000">
                      <a:alpha val="43137"/>
                    </a:srgbClr>
                  </a:outerShdw>
                </a:effectLst>
              </a:rPr>
              <a:t>A.M.Stasto</a:t>
            </a:r>
            <a:endParaRPr kumimoji="1" lang="ja-JP" altLang="en-US" sz="3200" b="1" dirty="0">
              <a:effectLst>
                <a:outerShdw blurRad="38100" dist="38100" dir="2700000" algn="tl">
                  <a:srgbClr val="000000">
                    <a:alpha val="43137"/>
                  </a:srgbClr>
                </a:outerShdw>
              </a:effectLst>
            </a:endParaRPr>
          </a:p>
        </p:txBody>
      </p:sp>
      <p:grpSp>
        <p:nvGrpSpPr>
          <p:cNvPr id="12" name="グループ化 11"/>
          <p:cNvGrpSpPr/>
          <p:nvPr/>
        </p:nvGrpSpPr>
        <p:grpSpPr>
          <a:xfrm>
            <a:off x="323528" y="2924944"/>
            <a:ext cx="8136904" cy="3933056"/>
            <a:chOff x="323528" y="2924944"/>
            <a:chExt cx="8136904" cy="3933056"/>
          </a:xfrm>
        </p:grpSpPr>
        <p:pic>
          <p:nvPicPr>
            <p:cNvPr id="1026" name="Picture 2"/>
            <p:cNvPicPr>
              <a:picLocks noChangeAspect="1" noChangeArrowheads="1"/>
            </p:cNvPicPr>
            <p:nvPr/>
          </p:nvPicPr>
          <p:blipFill>
            <a:blip r:embed="rId2" cstate="print"/>
            <a:srcRect/>
            <a:stretch>
              <a:fillRect/>
            </a:stretch>
          </p:blipFill>
          <p:spPr bwMode="auto">
            <a:xfrm>
              <a:off x="323528" y="2996952"/>
              <a:ext cx="4116184" cy="386104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01626" y="2924944"/>
              <a:ext cx="3558806" cy="3933056"/>
            </a:xfrm>
            <a:prstGeom prst="rect">
              <a:avLst/>
            </a:prstGeom>
            <a:noFill/>
            <a:ln w="9525">
              <a:noFill/>
              <a:miter lim="800000"/>
              <a:headEnd/>
              <a:tailEnd/>
            </a:ln>
          </p:spPr>
        </p:pic>
        <p:cxnSp>
          <p:nvCxnSpPr>
            <p:cNvPr id="8" name="直線コネクタ 7"/>
            <p:cNvCxnSpPr/>
            <p:nvPr/>
          </p:nvCxnSpPr>
          <p:spPr>
            <a:xfrm>
              <a:off x="5364088" y="5157192"/>
              <a:ext cx="2376264" cy="720080"/>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457200" y="1412776"/>
            <a:ext cx="8229600" cy="4525963"/>
          </a:xfrm>
        </p:spPr>
        <p:txBody>
          <a:bodyPr/>
          <a:lstStyle/>
          <a:p>
            <a:r>
              <a:rPr kumimoji="1" lang="ja-JP" altLang="en-US" dirty="0" smtClean="0"/>
              <a:t>初期条件の重要性に対する認識が深まった</a:t>
            </a:r>
            <a:endParaRPr kumimoji="1" lang="en-US" altLang="ja-JP" dirty="0" smtClean="0"/>
          </a:p>
          <a:p>
            <a:pPr>
              <a:buNone/>
            </a:pPr>
            <a:r>
              <a:rPr lang="ja-JP" altLang="en-US" dirty="0" smtClean="0"/>
              <a:t>　</a:t>
            </a:r>
            <a:r>
              <a:rPr lang="en-US" altLang="ja-JP" sz="2400" dirty="0" smtClean="0"/>
              <a:t>flow, 2 particle correlation </a:t>
            </a:r>
            <a:r>
              <a:rPr lang="ja-JP" altLang="en-US" sz="2400" dirty="0" smtClean="0"/>
              <a:t>に対する初期条件の揺らぎの効果</a:t>
            </a:r>
            <a:endParaRPr lang="en-US" altLang="ja-JP" sz="2400" dirty="0" smtClean="0"/>
          </a:p>
          <a:p>
            <a:pPr>
              <a:buNone/>
            </a:pPr>
            <a:endParaRPr lang="en-US" altLang="ja-JP" sz="2400" dirty="0" smtClean="0"/>
          </a:p>
          <a:p>
            <a:r>
              <a:rPr lang="en-US" altLang="ja-JP" dirty="0" smtClean="0"/>
              <a:t>CGC</a:t>
            </a:r>
            <a:r>
              <a:rPr lang="ja-JP" altLang="en-US" dirty="0" smtClean="0"/>
              <a:t>現象論は、</a:t>
            </a:r>
            <a:r>
              <a:rPr lang="en-US" altLang="ja-JP" dirty="0" err="1" smtClean="0"/>
              <a:t>ep</a:t>
            </a:r>
            <a:r>
              <a:rPr lang="en-US" altLang="ja-JP" dirty="0" smtClean="0"/>
              <a:t>, pp, </a:t>
            </a:r>
            <a:r>
              <a:rPr lang="en-US" altLang="ja-JP" dirty="0" err="1" smtClean="0"/>
              <a:t>pA</a:t>
            </a:r>
            <a:r>
              <a:rPr lang="ja-JP" altLang="en-US" dirty="0" smtClean="0"/>
              <a:t>の理解と共に、</a:t>
            </a:r>
            <a:r>
              <a:rPr lang="en-US" altLang="ja-JP" dirty="0" smtClean="0"/>
              <a:t>AA</a:t>
            </a:r>
            <a:r>
              <a:rPr lang="ja-JP" altLang="en-US" dirty="0" smtClean="0"/>
              <a:t>に対しても着実に進んでいる</a:t>
            </a:r>
            <a:endParaRPr lang="en-US" altLang="ja-JP" dirty="0" smtClean="0"/>
          </a:p>
          <a:p>
            <a:pPr>
              <a:buNone/>
            </a:pPr>
            <a:endParaRPr lang="en-US" altLang="ja-JP" sz="2400" dirty="0" smtClean="0"/>
          </a:p>
          <a:p>
            <a:pPr>
              <a:buNone/>
            </a:pPr>
            <a:r>
              <a:rPr lang="ja-JP" altLang="en-US" sz="2400" dirty="0" smtClean="0"/>
              <a:t>　しかし、初期条件と</a:t>
            </a:r>
            <a:r>
              <a:rPr lang="en-US" altLang="ja-JP" sz="2400" dirty="0" smtClean="0"/>
              <a:t>QGP</a:t>
            </a:r>
            <a:r>
              <a:rPr lang="ja-JP" altLang="en-US" sz="2400" dirty="0" smtClean="0"/>
              <a:t>をつなぐ</a:t>
            </a:r>
            <a:r>
              <a:rPr lang="en-US" altLang="ja-JP" sz="2400" dirty="0" smtClean="0"/>
              <a:t>missing link</a:t>
            </a:r>
            <a:r>
              <a:rPr lang="ja-JP" altLang="en-US" sz="2400" dirty="0" smtClean="0"/>
              <a:t>に何かありそう</a:t>
            </a:r>
            <a:endParaRPr lang="en-US" altLang="ja-JP" sz="2400" dirty="0" smtClean="0"/>
          </a:p>
          <a:p>
            <a:pPr>
              <a:buNone/>
            </a:pPr>
            <a:r>
              <a:rPr lang="ja-JP" altLang="en-US" sz="2400" dirty="0" smtClean="0"/>
              <a:t>　（何かの同定は、</a:t>
            </a:r>
            <a:r>
              <a:rPr lang="en-US" altLang="ja-JP" sz="2400" dirty="0" err="1" smtClean="0"/>
              <a:t>ep</a:t>
            </a:r>
            <a:r>
              <a:rPr lang="en-US" altLang="ja-JP" sz="2400" dirty="0" smtClean="0"/>
              <a:t>/pp/</a:t>
            </a:r>
            <a:r>
              <a:rPr lang="en-US" altLang="ja-JP" sz="2400" dirty="0" err="1" smtClean="0"/>
              <a:t>pA</a:t>
            </a:r>
            <a:r>
              <a:rPr lang="ja-JP" altLang="en-US" sz="2400" dirty="0" smtClean="0"/>
              <a:t>との比較で初めて可能に）</a:t>
            </a:r>
            <a:endParaRPr lang="en-US" altLang="ja-JP" sz="2400" dirty="0" smtClean="0"/>
          </a:p>
          <a:p>
            <a:pPr>
              <a:buNone/>
            </a:pPr>
            <a:r>
              <a:rPr lang="ja-JP" altLang="en-US" sz="2400" dirty="0" smtClean="0"/>
              <a:t>　そこに潜む何かを意識しつつ、理解を深めたい。</a:t>
            </a:r>
            <a:endParaRPr lang="en-US" altLang="ja-JP" sz="2400" dirty="0" smtClean="0"/>
          </a:p>
          <a:p>
            <a:pPr>
              <a:buNone/>
            </a:pPr>
            <a:endParaRPr kumimoji="1" lang="en-US" altLang="ja-JP" sz="2400" dirty="0" smtClean="0"/>
          </a:p>
          <a:p>
            <a:pPr>
              <a:buNone/>
            </a:pPr>
            <a:endParaRPr kumimoji="1" lang="ja-JP" altLang="en-US" sz="24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6632"/>
            <a:ext cx="7859216" cy="1143000"/>
          </a:xfrm>
        </p:spPr>
        <p:txBody>
          <a:bodyPr>
            <a:normAutofit/>
          </a:bodyPr>
          <a:lstStyle/>
          <a:p>
            <a:r>
              <a:rPr lang="ja-JP" altLang="en-US" sz="3200" dirty="0" smtClean="0"/>
              <a:t>その他、初期条件と前平衡状態に関係するかもしれない話題</a:t>
            </a:r>
            <a:endParaRPr kumimoji="1" lang="ja-JP" altLang="en-US" sz="3200" dirty="0"/>
          </a:p>
        </p:txBody>
      </p:sp>
      <p:pic>
        <p:nvPicPr>
          <p:cNvPr id="1026" name="Picture 2"/>
          <p:cNvPicPr>
            <a:picLocks noChangeAspect="1" noChangeArrowheads="1"/>
          </p:cNvPicPr>
          <p:nvPr/>
        </p:nvPicPr>
        <p:blipFill>
          <a:blip r:embed="rId2" cstate="print"/>
          <a:srcRect/>
          <a:stretch>
            <a:fillRect/>
          </a:stretch>
        </p:blipFill>
        <p:spPr bwMode="auto">
          <a:xfrm>
            <a:off x="683568" y="1412776"/>
            <a:ext cx="7627389" cy="5328592"/>
          </a:xfrm>
          <a:prstGeom prst="rect">
            <a:avLst/>
          </a:prstGeom>
          <a:noFill/>
          <a:ln w="9525">
            <a:solidFill>
              <a:schemeClr val="accent1"/>
            </a:solidFill>
            <a:miter lim="800000"/>
            <a:headEnd/>
            <a:tailEnd/>
          </a:ln>
        </p:spPr>
      </p:pic>
      <p:sp>
        <p:nvSpPr>
          <p:cNvPr id="6" name="正方形/長方形 5"/>
          <p:cNvSpPr/>
          <p:nvPr/>
        </p:nvSpPr>
        <p:spPr>
          <a:xfrm>
            <a:off x="4572000" y="1628800"/>
            <a:ext cx="1584176" cy="461665"/>
          </a:xfrm>
          <a:prstGeom prst="rect">
            <a:avLst/>
          </a:prstGeom>
        </p:spPr>
        <p:txBody>
          <a:bodyPr wrap="square">
            <a:spAutoFit/>
          </a:bodyPr>
          <a:lstStyle/>
          <a:p>
            <a:r>
              <a:rPr lang="en-US" altLang="ja-JP" sz="2400" dirty="0" smtClean="0"/>
              <a:t>(PHENIX)</a:t>
            </a:r>
            <a:endParaRPr lang="ja-JP" altLang="en-US" sz="2400" dirty="0"/>
          </a:p>
        </p:txBody>
      </p:sp>
      <p:sp>
        <p:nvSpPr>
          <p:cNvPr id="7" name="テキスト ボックス 6"/>
          <p:cNvSpPr txBox="1"/>
          <p:nvPr/>
        </p:nvSpPr>
        <p:spPr>
          <a:xfrm>
            <a:off x="6084168" y="1916832"/>
            <a:ext cx="2880320" cy="1200329"/>
          </a:xfrm>
          <a:prstGeom prst="rect">
            <a:avLst/>
          </a:prstGeom>
          <a:solidFill>
            <a:srgbClr val="FFFF00"/>
          </a:solidFill>
        </p:spPr>
        <p:txBody>
          <a:bodyPr wrap="square" rtlCol="0">
            <a:spAutoFit/>
          </a:bodyPr>
          <a:lstStyle/>
          <a:p>
            <a:r>
              <a:rPr kumimoji="1" lang="en-US" altLang="ja-JP" dirty="0" smtClean="0"/>
              <a:t>Prompt photon (t</a:t>
            </a:r>
            <a:r>
              <a:rPr kumimoji="1" lang="en-US" altLang="ja-JP" dirty="0" smtClean="0">
                <a:sym typeface="Wingdings" pitchFamily="2" charset="2"/>
              </a:rPr>
              <a:t></a:t>
            </a:r>
            <a:r>
              <a:rPr kumimoji="1" lang="en-US" altLang="ja-JP" dirty="0" smtClean="0"/>
              <a:t>0) </a:t>
            </a:r>
            <a:r>
              <a:rPr kumimoji="1" lang="ja-JP" altLang="en-US" dirty="0" smtClean="0"/>
              <a:t>の　　寄与は無いはず、しかし、</a:t>
            </a:r>
            <a:r>
              <a:rPr kumimoji="1" lang="en-US" altLang="ja-JP" dirty="0" smtClean="0"/>
              <a:t>hydro</a:t>
            </a:r>
            <a:r>
              <a:rPr kumimoji="1" lang="ja-JP" altLang="en-US" dirty="0" smtClean="0"/>
              <a:t>の予言は小さい。</a:t>
            </a:r>
            <a:endParaRPr kumimoji="1" lang="en-US" altLang="ja-JP" dirty="0" smtClean="0"/>
          </a:p>
          <a:p>
            <a:r>
              <a:rPr lang="en-US" altLang="ja-JP" dirty="0" smtClean="0">
                <a:sym typeface="Wingdings" pitchFamily="2" charset="2"/>
              </a:rPr>
              <a:t> </a:t>
            </a:r>
            <a:r>
              <a:rPr lang="ja-JP" altLang="en-US" dirty="0" smtClean="0">
                <a:sym typeface="Wingdings" pitchFamily="2" charset="2"/>
              </a:rPr>
              <a:t>前平衡過程で生成</a:t>
            </a:r>
            <a:r>
              <a:rPr lang="en-US" altLang="ja-JP" dirty="0" smtClean="0">
                <a:sym typeface="Wingdings" pitchFamily="2" charset="2"/>
              </a:rPr>
              <a:t>?</a:t>
            </a:r>
            <a:r>
              <a:rPr kumimoji="1" lang="en-US" altLang="ja-JP" dirty="0" smtClean="0"/>
              <a:t> </a:t>
            </a:r>
          </a:p>
        </p:txBody>
      </p:sp>
      <p:sp>
        <p:nvSpPr>
          <p:cNvPr id="8" name="テキスト ボックス 7"/>
          <p:cNvSpPr txBox="1"/>
          <p:nvPr/>
        </p:nvSpPr>
        <p:spPr>
          <a:xfrm>
            <a:off x="6012160" y="5013176"/>
            <a:ext cx="2880320" cy="923330"/>
          </a:xfrm>
          <a:prstGeom prst="rect">
            <a:avLst/>
          </a:prstGeom>
          <a:solidFill>
            <a:srgbClr val="FFFF00"/>
          </a:solidFill>
        </p:spPr>
        <p:txBody>
          <a:bodyPr wrap="square" rtlCol="0">
            <a:spAutoFit/>
          </a:bodyPr>
          <a:lstStyle/>
          <a:p>
            <a:r>
              <a:rPr kumimoji="1" lang="en-US" altLang="ja-JP" dirty="0" err="1" smtClean="0"/>
              <a:t>Dilepton</a:t>
            </a:r>
            <a:r>
              <a:rPr kumimoji="1" lang="en-US" altLang="ja-JP" dirty="0" smtClean="0"/>
              <a:t> v2 </a:t>
            </a:r>
            <a:r>
              <a:rPr kumimoji="1" lang="ja-JP" altLang="en-US" dirty="0" smtClean="0"/>
              <a:t>も測ってほしい</a:t>
            </a:r>
            <a:endParaRPr kumimoji="1" lang="en-US" altLang="ja-JP" dirty="0" smtClean="0"/>
          </a:p>
          <a:p>
            <a:endParaRPr lang="en-US" altLang="ja-JP" dirty="0" smtClean="0"/>
          </a:p>
          <a:p>
            <a:r>
              <a:rPr kumimoji="1" lang="en-US" altLang="ja-JP" dirty="0" smtClean="0">
                <a:sym typeface="Wingdings" pitchFamily="2" charset="2"/>
              </a:rPr>
              <a:t> </a:t>
            </a:r>
            <a:r>
              <a:rPr kumimoji="1" lang="ja-JP" altLang="en-US" dirty="0" smtClean="0"/>
              <a:t>いま測定中だ！</a:t>
            </a:r>
            <a:r>
              <a:rPr kumimoji="1" lang="en-US" altLang="ja-JP" dirty="0" smtClean="0"/>
              <a:t>Nu </a:t>
            </a:r>
            <a:r>
              <a:rPr kumimoji="1" lang="en-US" altLang="ja-JP" dirty="0" err="1" smtClean="0"/>
              <a:t>Xu</a:t>
            </a:r>
            <a:endParaRPr kumimoji="1" lang="en-US" altLang="ja-JP"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395536" y="3645024"/>
            <a:ext cx="8568952" cy="2062684"/>
            <a:chOff x="395536" y="4365104"/>
            <a:chExt cx="8568952" cy="2062684"/>
          </a:xfrm>
        </p:grpSpPr>
        <p:sp>
          <p:nvSpPr>
            <p:cNvPr id="4" name="正方形/長方形 3"/>
            <p:cNvSpPr/>
            <p:nvPr/>
          </p:nvSpPr>
          <p:spPr>
            <a:xfrm>
              <a:off x="395536" y="4365104"/>
              <a:ext cx="8568952" cy="11393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411760" y="5504458"/>
              <a:ext cx="4392488" cy="923330"/>
            </a:xfrm>
            <a:prstGeom prst="rect">
              <a:avLst/>
            </a:prstGeom>
            <a:noFill/>
          </p:spPr>
          <p:txBody>
            <a:bodyPr wrap="square" rtlCol="0">
              <a:spAutoFit/>
            </a:bodyPr>
            <a:lstStyle/>
            <a:p>
              <a:r>
                <a:rPr kumimoji="1" lang="ja-JP" altLang="en-US" dirty="0" smtClean="0">
                  <a:solidFill>
                    <a:srgbClr val="FF0000"/>
                  </a:solidFill>
                </a:rPr>
                <a:t>今回、視点３．の重要性が認識された。</a:t>
              </a:r>
              <a:endParaRPr lang="en-US" altLang="ja-JP" dirty="0" smtClean="0">
                <a:solidFill>
                  <a:srgbClr val="FF0000"/>
                </a:solidFill>
              </a:endParaRPr>
            </a:p>
            <a:p>
              <a:r>
                <a:rPr kumimoji="1" lang="ja-JP" altLang="en-US" dirty="0" smtClean="0">
                  <a:solidFill>
                    <a:srgbClr val="FF0000"/>
                  </a:solidFill>
                </a:rPr>
                <a:t>今後も重要な視点として有り続け、同時に視点１、２への興味もより拡大していくはず</a:t>
              </a:r>
              <a:endParaRPr kumimoji="1" lang="ja-JP" altLang="en-US" dirty="0">
                <a:solidFill>
                  <a:srgbClr val="FF0000"/>
                </a:solidFill>
              </a:endParaRPr>
            </a:p>
          </p:txBody>
        </p:sp>
      </p:grpSp>
      <p:sp>
        <p:nvSpPr>
          <p:cNvPr id="2" name="タイトル 1"/>
          <p:cNvSpPr>
            <a:spLocks noGrp="1"/>
          </p:cNvSpPr>
          <p:nvPr>
            <p:ph type="title"/>
          </p:nvPr>
        </p:nvSpPr>
        <p:spPr>
          <a:xfrm>
            <a:off x="457200" y="44624"/>
            <a:ext cx="8229600" cy="1143000"/>
          </a:xfrm>
        </p:spPr>
        <p:txBody>
          <a:bodyPr/>
          <a:lstStyle/>
          <a:p>
            <a:r>
              <a:rPr kumimoji="1" lang="ja-JP" altLang="en-US" dirty="0" smtClean="0"/>
              <a:t>初期条件の絡む物理</a:t>
            </a:r>
            <a:endParaRPr kumimoji="1" lang="ja-JP" altLang="en-US" dirty="0"/>
          </a:p>
        </p:txBody>
      </p:sp>
      <p:sp>
        <p:nvSpPr>
          <p:cNvPr id="3" name="コンテンツ プレースホルダ 2"/>
          <p:cNvSpPr>
            <a:spLocks noGrp="1"/>
          </p:cNvSpPr>
          <p:nvPr>
            <p:ph idx="1"/>
          </p:nvPr>
        </p:nvSpPr>
        <p:spPr>
          <a:xfrm>
            <a:off x="457200" y="1196752"/>
            <a:ext cx="8435280" cy="4525963"/>
          </a:xfrm>
        </p:spPr>
        <p:txBody>
          <a:bodyPr/>
          <a:lstStyle/>
          <a:p>
            <a:pPr>
              <a:buNone/>
            </a:pPr>
            <a:r>
              <a:rPr kumimoji="1" lang="ja-JP" altLang="en-US" dirty="0" smtClean="0"/>
              <a:t>１．初期条件（高エネルギー原子核の波動関数）</a:t>
            </a:r>
            <a:r>
              <a:rPr lang="ja-JP" altLang="en-US" dirty="0" smtClean="0"/>
              <a:t>自体</a:t>
            </a:r>
            <a:r>
              <a:rPr kumimoji="1" lang="ja-JP" altLang="en-US" dirty="0" smtClean="0"/>
              <a:t>の解明</a:t>
            </a:r>
            <a:endParaRPr kumimoji="1" lang="en-US" altLang="ja-JP" dirty="0" smtClean="0"/>
          </a:p>
          <a:p>
            <a:pPr>
              <a:buNone/>
            </a:pPr>
            <a:endParaRPr lang="en-US" altLang="ja-JP" sz="1000" dirty="0" smtClean="0"/>
          </a:p>
          <a:p>
            <a:pPr>
              <a:buNone/>
            </a:pPr>
            <a:r>
              <a:rPr kumimoji="1" lang="ja-JP" altLang="en-US" dirty="0" smtClean="0"/>
              <a:t>２．初期状態から</a:t>
            </a:r>
            <a:r>
              <a:rPr kumimoji="1" lang="en-US" altLang="ja-JP" dirty="0" smtClean="0"/>
              <a:t>QGP</a:t>
            </a:r>
            <a:r>
              <a:rPr kumimoji="1" lang="ja-JP" altLang="en-US" dirty="0" err="1" smtClean="0"/>
              <a:t>への</a:t>
            </a:r>
            <a:r>
              <a:rPr kumimoji="1" lang="ja-JP" altLang="en-US" dirty="0" smtClean="0"/>
              <a:t>時間発展・熱平衡化の解明</a:t>
            </a:r>
            <a:endParaRPr kumimoji="1" lang="en-US" altLang="ja-JP" dirty="0" smtClean="0"/>
          </a:p>
          <a:p>
            <a:pPr>
              <a:buNone/>
            </a:pPr>
            <a:endParaRPr lang="en-US" altLang="ja-JP" sz="1000" dirty="0" smtClean="0"/>
          </a:p>
          <a:p>
            <a:pPr>
              <a:buNone/>
            </a:pPr>
            <a:r>
              <a:rPr kumimoji="1" lang="ja-JP" altLang="en-US" dirty="0" smtClean="0"/>
              <a:t>３．観測量に初期条件がどのように影響を与えるかを解明</a:t>
            </a:r>
            <a:endParaRPr kumimoji="1" lang="ja-JP" altLang="en-US" dirty="0"/>
          </a:p>
        </p:txBody>
      </p:sp>
      <p:sp>
        <p:nvSpPr>
          <p:cNvPr id="7" name="テキスト ボックス 6"/>
          <p:cNvSpPr txBox="1"/>
          <p:nvPr/>
        </p:nvSpPr>
        <p:spPr>
          <a:xfrm>
            <a:off x="827584" y="5805264"/>
            <a:ext cx="7704856" cy="646331"/>
          </a:xfrm>
          <a:prstGeom prst="rect">
            <a:avLst/>
          </a:prstGeom>
          <a:noFill/>
        </p:spPr>
        <p:txBody>
          <a:bodyPr wrap="square" rtlCol="0">
            <a:spAutoFit/>
          </a:bodyPr>
          <a:lstStyle/>
          <a:p>
            <a:r>
              <a:rPr kumimoji="1" lang="ja-JP" altLang="en-US" dirty="0" smtClean="0"/>
              <a:t>（注）「熱平衡状態の出現」は「初期条件の情報の消失」を必ずしも意味しない。</a:t>
            </a:r>
            <a:endParaRPr kumimoji="1" lang="en-US" altLang="ja-JP" dirty="0" smtClean="0"/>
          </a:p>
          <a:p>
            <a:r>
              <a:rPr lang="en-US" altLang="ja-JP" dirty="0" smtClean="0"/>
              <a:t>          QGP</a:t>
            </a:r>
            <a:r>
              <a:rPr lang="ja-JP" altLang="en-US" dirty="0" smtClean="0"/>
              <a:t>は、局所熱平衡状態なので、温度分布、圧力分布などの情報を持つ。</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20080"/>
          </a:xfrm>
        </p:spPr>
        <p:txBody>
          <a:bodyPr>
            <a:normAutofit fontScale="90000"/>
          </a:bodyPr>
          <a:lstStyle/>
          <a:p>
            <a:r>
              <a:rPr kumimoji="1" lang="en-US" altLang="ja-JP" dirty="0" smtClean="0"/>
              <a:t>QM2011</a:t>
            </a:r>
            <a:r>
              <a:rPr kumimoji="1" lang="ja-JP" altLang="en-US" dirty="0" smtClean="0"/>
              <a:t>の重要な結論</a:t>
            </a:r>
            <a:endParaRPr kumimoji="1" lang="ja-JP" altLang="en-US" dirty="0"/>
          </a:p>
        </p:txBody>
      </p:sp>
      <p:sp>
        <p:nvSpPr>
          <p:cNvPr id="3" name="コンテンツ プレースホルダ 2"/>
          <p:cNvSpPr>
            <a:spLocks noGrp="1"/>
          </p:cNvSpPr>
          <p:nvPr>
            <p:ph idx="1"/>
          </p:nvPr>
        </p:nvSpPr>
        <p:spPr>
          <a:xfrm>
            <a:off x="457200" y="836712"/>
            <a:ext cx="8229600" cy="4525963"/>
          </a:xfrm>
        </p:spPr>
        <p:txBody>
          <a:bodyPr/>
          <a:lstStyle/>
          <a:p>
            <a:r>
              <a:rPr kumimoji="1" lang="ja-JP" altLang="en-US" dirty="0" smtClean="0"/>
              <a:t>今回ほど初期条件の重要性が決定的に認識された</a:t>
            </a:r>
            <a:r>
              <a:rPr lang="ja-JP" altLang="en-US" dirty="0" smtClean="0"/>
              <a:t>会議</a:t>
            </a:r>
            <a:r>
              <a:rPr kumimoji="1" lang="ja-JP" altLang="en-US" dirty="0" smtClean="0"/>
              <a:t>は無かった。</a:t>
            </a:r>
            <a:endParaRPr kumimoji="1" lang="ja-JP" altLang="en-US" dirty="0"/>
          </a:p>
        </p:txBody>
      </p:sp>
      <p:sp>
        <p:nvSpPr>
          <p:cNvPr id="4" name="テキスト ボックス 3"/>
          <p:cNvSpPr txBox="1"/>
          <p:nvPr/>
        </p:nvSpPr>
        <p:spPr>
          <a:xfrm>
            <a:off x="360040" y="1916832"/>
            <a:ext cx="8604448" cy="2308324"/>
          </a:xfrm>
          <a:prstGeom prst="rect">
            <a:avLst/>
          </a:prstGeom>
          <a:solidFill>
            <a:srgbClr val="FFFF00"/>
          </a:solidFill>
        </p:spPr>
        <p:txBody>
          <a:bodyPr wrap="square" rtlCol="0">
            <a:spAutoFit/>
          </a:bodyPr>
          <a:lstStyle/>
          <a:p>
            <a:r>
              <a:rPr kumimoji="1" lang="en-US" altLang="ja-JP" sz="3600" dirty="0" smtClean="0"/>
              <a:t>Away-side jet</a:t>
            </a:r>
            <a:r>
              <a:rPr kumimoji="1" lang="ja-JP" altLang="en-US" sz="3600" dirty="0" smtClean="0"/>
              <a:t>の</a:t>
            </a:r>
            <a:r>
              <a:rPr kumimoji="1" lang="en-US" altLang="ja-JP" sz="3600" dirty="0" smtClean="0"/>
              <a:t>double hump structure</a:t>
            </a:r>
            <a:r>
              <a:rPr kumimoji="1" lang="ja-JP" altLang="en-US" sz="3600" dirty="0" smtClean="0"/>
              <a:t>や </a:t>
            </a:r>
            <a:r>
              <a:rPr kumimoji="1" lang="en-US" altLang="ja-JP" sz="3600" dirty="0" smtClean="0"/>
              <a:t>Ridge</a:t>
            </a:r>
            <a:r>
              <a:rPr lang="ja-JP" altLang="en-US" sz="3600" dirty="0" smtClean="0"/>
              <a:t> </a:t>
            </a:r>
            <a:r>
              <a:rPr kumimoji="1" lang="ja-JP" altLang="en-US" sz="3600" dirty="0" smtClean="0"/>
              <a:t>の正体は、</a:t>
            </a:r>
            <a:r>
              <a:rPr kumimoji="1" lang="ja-JP" altLang="en-US" sz="3600" u="sng" dirty="0" smtClean="0">
                <a:effectLst>
                  <a:outerShdw blurRad="38100" dist="38100" dir="2700000" algn="tl">
                    <a:srgbClr val="000000">
                      <a:alpha val="43137"/>
                    </a:srgbClr>
                  </a:outerShdw>
                </a:effectLst>
              </a:rPr>
              <a:t>初期条件の揺らぎの物理</a:t>
            </a:r>
            <a:r>
              <a:rPr kumimoji="1" lang="ja-JP" altLang="en-US" sz="3600" dirty="0" smtClean="0"/>
              <a:t>であることが、</a:t>
            </a:r>
            <a:r>
              <a:rPr kumimoji="1" lang="en-US" altLang="ja-JP" sz="3600" dirty="0" smtClean="0"/>
              <a:t>higher harmonics</a:t>
            </a:r>
            <a:r>
              <a:rPr kumimoji="1" lang="ja-JP" altLang="en-US" sz="3600" dirty="0" smtClean="0"/>
              <a:t>の解析で明らかになった。</a:t>
            </a:r>
            <a:r>
              <a:rPr kumimoji="1" lang="en-US" altLang="ja-JP" sz="3600" dirty="0" smtClean="0"/>
              <a:t>v</a:t>
            </a:r>
            <a:r>
              <a:rPr kumimoji="1" lang="en-US" altLang="ja-JP" sz="3600" baseline="-25000" dirty="0" smtClean="0"/>
              <a:t>3</a:t>
            </a:r>
            <a:r>
              <a:rPr kumimoji="1" lang="en-US" altLang="ja-JP" sz="3600" dirty="0" smtClean="0"/>
              <a:t> !!</a:t>
            </a:r>
            <a:endParaRPr kumimoji="1" lang="ja-JP" altLang="en-US" sz="3600" dirty="0"/>
          </a:p>
        </p:txBody>
      </p:sp>
      <p:sp>
        <p:nvSpPr>
          <p:cNvPr id="5" name="テキスト ボックス 4"/>
          <p:cNvSpPr txBox="1"/>
          <p:nvPr/>
        </p:nvSpPr>
        <p:spPr>
          <a:xfrm>
            <a:off x="1115616" y="4221088"/>
            <a:ext cx="7128792" cy="1477328"/>
          </a:xfrm>
          <a:prstGeom prst="rect">
            <a:avLst/>
          </a:prstGeom>
          <a:noFill/>
        </p:spPr>
        <p:txBody>
          <a:bodyPr wrap="square" rtlCol="0">
            <a:spAutoFit/>
          </a:bodyPr>
          <a:lstStyle/>
          <a:p>
            <a:r>
              <a:rPr kumimoji="1" lang="en-US" altLang="ja-JP" dirty="0" smtClean="0"/>
              <a:t>Mach cone </a:t>
            </a:r>
            <a:r>
              <a:rPr kumimoji="1" lang="ja-JP" altLang="en-US" dirty="0" smtClean="0"/>
              <a:t>は、ジェットと媒質の相互作用による</a:t>
            </a:r>
            <a:r>
              <a:rPr lang="ja-JP" altLang="en-US" dirty="0" smtClean="0"/>
              <a:t>効果</a:t>
            </a:r>
            <a:r>
              <a:rPr kumimoji="1" lang="ja-JP" altLang="en-US" dirty="0" smtClean="0"/>
              <a:t>であるから、それは「ダイナミカル」な効果として出現するもの。なので、その描像は死んだ。一方、</a:t>
            </a:r>
            <a:r>
              <a:rPr kumimoji="1" lang="en-US" altLang="ja-JP" dirty="0" smtClean="0"/>
              <a:t>Ridge </a:t>
            </a:r>
            <a:r>
              <a:rPr kumimoji="1" lang="ja-JP" altLang="en-US" dirty="0" smtClean="0"/>
              <a:t>とは、ジェット周りの粒子の尾根構造をいい、特定の物理機構を示唆していない。なので、</a:t>
            </a:r>
            <a:r>
              <a:rPr kumimoji="1" lang="en-US" altLang="ja-JP" dirty="0" smtClean="0"/>
              <a:t>ridge</a:t>
            </a:r>
            <a:r>
              <a:rPr kumimoji="1" lang="ja-JP" altLang="en-US" dirty="0" smtClean="0"/>
              <a:t>が死んだというのではなく、</a:t>
            </a:r>
            <a:r>
              <a:rPr kumimoji="1" lang="en-US" altLang="ja-JP" dirty="0" smtClean="0"/>
              <a:t>ridge</a:t>
            </a:r>
            <a:r>
              <a:rPr kumimoji="1" lang="ja-JP" altLang="en-US" dirty="0" smtClean="0"/>
              <a:t>の原因が、初期条件の揺らぎだった、ということ</a:t>
            </a:r>
            <a:endParaRPr kumimoji="1" lang="en-US" altLang="ja-JP" dirty="0" smtClean="0"/>
          </a:p>
        </p:txBody>
      </p:sp>
      <p:sp>
        <p:nvSpPr>
          <p:cNvPr id="6" name="テキスト ボックス 5"/>
          <p:cNvSpPr txBox="1"/>
          <p:nvPr/>
        </p:nvSpPr>
        <p:spPr>
          <a:xfrm>
            <a:off x="5364088" y="5373216"/>
            <a:ext cx="3384376" cy="369332"/>
          </a:xfrm>
          <a:prstGeom prst="rect">
            <a:avLst/>
          </a:prstGeom>
          <a:solidFill>
            <a:schemeClr val="accent6">
              <a:lumMod val="40000"/>
              <a:lumOff val="60000"/>
            </a:schemeClr>
          </a:solidFill>
        </p:spPr>
        <p:txBody>
          <a:bodyPr wrap="square" rtlCol="0">
            <a:spAutoFit/>
          </a:bodyPr>
          <a:lstStyle/>
          <a:p>
            <a:r>
              <a:rPr kumimoji="1" lang="en-US" altLang="ja-JP" dirty="0" smtClean="0">
                <a:sym typeface="Wingdings" pitchFamily="2" charset="2"/>
              </a:rPr>
              <a:t> </a:t>
            </a:r>
            <a:r>
              <a:rPr kumimoji="1" lang="ja-JP" altLang="en-US" dirty="0" smtClean="0"/>
              <a:t>詳しくは江角さんの解説参照</a:t>
            </a:r>
            <a:endParaRPr kumimoji="1" lang="ja-JP" altLang="en-US" dirty="0"/>
          </a:p>
        </p:txBody>
      </p:sp>
      <p:sp>
        <p:nvSpPr>
          <p:cNvPr id="7" name="テキスト ボックス 6"/>
          <p:cNvSpPr txBox="1"/>
          <p:nvPr/>
        </p:nvSpPr>
        <p:spPr>
          <a:xfrm>
            <a:off x="395536" y="5949280"/>
            <a:ext cx="8352928" cy="461665"/>
          </a:xfrm>
          <a:prstGeom prst="rect">
            <a:avLst/>
          </a:prstGeom>
          <a:solidFill>
            <a:srgbClr val="FFFF00"/>
          </a:solidFill>
        </p:spPr>
        <p:txBody>
          <a:bodyPr wrap="square" rtlCol="0">
            <a:spAutoFit/>
          </a:bodyPr>
          <a:lstStyle/>
          <a:p>
            <a:r>
              <a:rPr kumimoji="1" lang="ja-JP" altLang="en-US" sz="2400" b="1" dirty="0" smtClean="0"/>
              <a:t>さらに、</a:t>
            </a:r>
            <a:r>
              <a:rPr kumimoji="1" lang="en-US" altLang="ja-JP" sz="2400" b="1" dirty="0" smtClean="0"/>
              <a:t>v3</a:t>
            </a:r>
            <a:r>
              <a:rPr kumimoji="1" lang="ja-JP" altLang="en-US" sz="2400" b="1" dirty="0" smtClean="0"/>
              <a:t>の詳細な解析は初期条件に対する</a:t>
            </a:r>
            <a:r>
              <a:rPr kumimoji="1" lang="en-US" altLang="ja-JP" sz="2400" b="1" dirty="0" smtClean="0"/>
              <a:t>constraint</a:t>
            </a:r>
            <a:r>
              <a:rPr kumimoji="1" lang="ja-JP" altLang="en-US" sz="2400" b="1" dirty="0" smtClean="0"/>
              <a:t>を与える</a:t>
            </a:r>
            <a:endParaRPr kumimoji="1" lang="ja-JP" alt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r>
              <a:rPr kumimoji="1" lang="ja-JP" altLang="en-US" sz="4000" dirty="0" smtClean="0"/>
              <a:t>初期条件の違いが影響する</a:t>
            </a:r>
            <a:r>
              <a:rPr lang="ja-JP" altLang="en-US" sz="4000" dirty="0" smtClean="0"/>
              <a:t>物理量</a:t>
            </a:r>
            <a:endParaRPr kumimoji="1" lang="ja-JP" altLang="en-US" sz="4000" dirty="0"/>
          </a:p>
        </p:txBody>
      </p:sp>
      <p:pic>
        <p:nvPicPr>
          <p:cNvPr id="2050" name="Picture 2"/>
          <p:cNvPicPr>
            <a:picLocks noChangeAspect="1" noChangeArrowheads="1"/>
          </p:cNvPicPr>
          <p:nvPr/>
        </p:nvPicPr>
        <p:blipFill>
          <a:blip r:embed="rId2" cstate="print"/>
          <a:srcRect/>
          <a:stretch>
            <a:fillRect/>
          </a:stretch>
        </p:blipFill>
        <p:spPr bwMode="auto">
          <a:xfrm>
            <a:off x="1045270" y="1124744"/>
            <a:ext cx="7271146" cy="5255922"/>
          </a:xfrm>
          <a:prstGeom prst="rect">
            <a:avLst/>
          </a:prstGeom>
          <a:noFill/>
          <a:ln w="9525">
            <a:solidFill>
              <a:schemeClr val="accent1"/>
            </a:solidFill>
            <a:miter lim="800000"/>
            <a:headEnd/>
            <a:tailEnd/>
          </a:ln>
        </p:spPr>
      </p:pic>
      <p:sp>
        <p:nvSpPr>
          <p:cNvPr id="5" name="テキスト ボックス 4"/>
          <p:cNvSpPr txBox="1"/>
          <p:nvPr/>
        </p:nvSpPr>
        <p:spPr>
          <a:xfrm>
            <a:off x="5796136" y="3779748"/>
            <a:ext cx="3168352" cy="369332"/>
          </a:xfrm>
          <a:prstGeom prst="rect">
            <a:avLst/>
          </a:prstGeom>
          <a:solidFill>
            <a:srgbClr val="FFFF00"/>
          </a:solidFill>
        </p:spPr>
        <p:txBody>
          <a:bodyPr wrap="square" rtlCol="0">
            <a:spAutoFit/>
          </a:bodyPr>
          <a:lstStyle/>
          <a:p>
            <a:r>
              <a:rPr kumimoji="1" lang="en-US" altLang="ja-JP" dirty="0" smtClean="0"/>
              <a:t>CGC</a:t>
            </a:r>
            <a:r>
              <a:rPr kumimoji="1" lang="ja-JP" altLang="en-US" dirty="0" smtClean="0"/>
              <a:t>は最も極端な場合</a:t>
            </a:r>
            <a:r>
              <a:rPr kumimoji="1" lang="en-US" altLang="ja-JP" dirty="0" smtClean="0"/>
              <a:t>(KLN)</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926976"/>
          </a:xfrm>
        </p:spPr>
        <p:txBody>
          <a:bodyPr/>
          <a:lstStyle/>
          <a:p>
            <a:r>
              <a:rPr kumimoji="1" lang="ja-JP" altLang="en-US" dirty="0" smtClean="0"/>
              <a:t>初期条件＋粘性</a:t>
            </a:r>
            <a:endParaRPr kumimoji="1" lang="ja-JP" altLang="en-US" dirty="0"/>
          </a:p>
        </p:txBody>
      </p:sp>
      <p:pic>
        <p:nvPicPr>
          <p:cNvPr id="3074" name="Picture 2"/>
          <p:cNvPicPr>
            <a:picLocks noChangeAspect="1" noChangeArrowheads="1"/>
          </p:cNvPicPr>
          <p:nvPr/>
        </p:nvPicPr>
        <p:blipFill>
          <a:blip r:embed="rId2" cstate="print"/>
          <a:srcRect/>
          <a:stretch>
            <a:fillRect/>
          </a:stretch>
        </p:blipFill>
        <p:spPr bwMode="auto">
          <a:xfrm>
            <a:off x="755576" y="837778"/>
            <a:ext cx="7629525" cy="5543550"/>
          </a:xfrm>
          <a:prstGeom prst="rect">
            <a:avLst/>
          </a:prstGeom>
          <a:noFill/>
          <a:ln w="9525">
            <a:solidFill>
              <a:schemeClr val="accent1"/>
            </a:solidFill>
            <a:miter lim="800000"/>
            <a:headEnd/>
            <a:tailEnd/>
          </a:ln>
        </p:spPr>
      </p:pic>
      <p:sp>
        <p:nvSpPr>
          <p:cNvPr id="5" name="テキスト ボックス 4"/>
          <p:cNvSpPr txBox="1"/>
          <p:nvPr/>
        </p:nvSpPr>
        <p:spPr>
          <a:xfrm>
            <a:off x="539552" y="6300028"/>
            <a:ext cx="4176464" cy="369332"/>
          </a:xfrm>
          <a:prstGeom prst="rect">
            <a:avLst/>
          </a:prstGeom>
          <a:solidFill>
            <a:srgbClr val="FFFF00"/>
          </a:solidFill>
        </p:spPr>
        <p:txBody>
          <a:bodyPr wrap="square" rtlCol="0">
            <a:spAutoFit/>
          </a:bodyPr>
          <a:lstStyle/>
          <a:p>
            <a:r>
              <a:rPr kumimoji="1" lang="en-US" altLang="ja-JP" dirty="0" err="1" smtClean="0"/>
              <a:t>Glauber</a:t>
            </a:r>
            <a:r>
              <a:rPr lang="en-US" altLang="ja-JP" dirty="0" smtClean="0"/>
              <a:t> + KSS bound </a:t>
            </a:r>
            <a:r>
              <a:rPr lang="ja-JP" altLang="en-US" dirty="0" smtClean="0"/>
              <a:t>の方が実験と合う？</a:t>
            </a:r>
            <a:endParaRPr lang="en-US" altLang="ja-JP" dirty="0" smtClean="0"/>
          </a:p>
        </p:txBody>
      </p:sp>
      <p:sp>
        <p:nvSpPr>
          <p:cNvPr id="6" name="テキスト ボックス 5"/>
          <p:cNvSpPr txBox="1"/>
          <p:nvPr/>
        </p:nvSpPr>
        <p:spPr>
          <a:xfrm>
            <a:off x="4860032" y="6453336"/>
            <a:ext cx="4104456" cy="369332"/>
          </a:xfrm>
          <a:prstGeom prst="rect">
            <a:avLst/>
          </a:prstGeom>
          <a:noFill/>
        </p:spPr>
        <p:txBody>
          <a:bodyPr wrap="square" rtlCol="0">
            <a:spAutoFit/>
          </a:bodyPr>
          <a:lstStyle/>
          <a:p>
            <a:r>
              <a:rPr lang="ja-JP" altLang="en-US" dirty="0" smtClean="0"/>
              <a:t>この種の議論のさきがけ　</a:t>
            </a:r>
            <a:r>
              <a:rPr lang="en-US" altLang="ja-JP" dirty="0" smtClean="0"/>
              <a:t>Hirano-Nara</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en-US" altLang="ja-JP" dirty="0" smtClean="0"/>
              <a:t>How about LHC?</a:t>
            </a:r>
            <a:endParaRPr kumimoji="1" lang="ja-JP" altLang="en-US" dirty="0"/>
          </a:p>
        </p:txBody>
      </p:sp>
      <p:pic>
        <p:nvPicPr>
          <p:cNvPr id="4" name="Picture 3"/>
          <p:cNvPicPr>
            <a:picLocks noChangeAspect="1" noChangeArrowheads="1"/>
          </p:cNvPicPr>
          <p:nvPr/>
        </p:nvPicPr>
        <p:blipFill>
          <a:blip r:embed="rId2" cstate="print"/>
          <a:srcRect l="6111" r="10216" b="6125"/>
          <a:stretch>
            <a:fillRect/>
          </a:stretch>
        </p:blipFill>
        <p:spPr bwMode="auto">
          <a:xfrm>
            <a:off x="49463" y="1496493"/>
            <a:ext cx="4594545" cy="3300659"/>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4644008" y="1666081"/>
            <a:ext cx="4454008" cy="2987055"/>
          </a:xfrm>
          <a:prstGeom prst="rect">
            <a:avLst/>
          </a:prstGeom>
          <a:noFill/>
          <a:ln w="9525">
            <a:noFill/>
            <a:miter lim="800000"/>
            <a:headEnd/>
            <a:tailEnd/>
          </a:ln>
        </p:spPr>
      </p:pic>
      <p:sp>
        <p:nvSpPr>
          <p:cNvPr id="6" name="TextBox 11"/>
          <p:cNvSpPr txBox="1"/>
          <p:nvPr/>
        </p:nvSpPr>
        <p:spPr>
          <a:xfrm>
            <a:off x="1929807" y="2107557"/>
            <a:ext cx="713655" cy="369332"/>
          </a:xfrm>
          <a:prstGeom prst="rect">
            <a:avLst/>
          </a:prstGeom>
          <a:solidFill>
            <a:srgbClr val="FFFF00"/>
          </a:solidFill>
        </p:spPr>
        <p:txBody>
          <a:bodyPr wrap="square" rtlCol="0">
            <a:spAutoFit/>
          </a:bodyPr>
          <a:lstStyle/>
          <a:p>
            <a:r>
              <a:rPr lang="en-US" b="1" dirty="0" smtClean="0">
                <a:solidFill>
                  <a:srgbClr val="FF00FF"/>
                </a:solidFill>
              </a:rPr>
              <a:t>CGC</a:t>
            </a:r>
            <a:endParaRPr lang="en-US" b="1" baseline="-25000" dirty="0">
              <a:solidFill>
                <a:srgbClr val="FF00FF"/>
              </a:solidFill>
            </a:endParaRPr>
          </a:p>
        </p:txBody>
      </p:sp>
      <p:sp>
        <p:nvSpPr>
          <p:cNvPr id="7" name="TextBox 13"/>
          <p:cNvSpPr txBox="1"/>
          <p:nvPr/>
        </p:nvSpPr>
        <p:spPr>
          <a:xfrm>
            <a:off x="2488827" y="3150911"/>
            <a:ext cx="1080977" cy="369332"/>
          </a:xfrm>
          <a:prstGeom prst="rect">
            <a:avLst/>
          </a:prstGeom>
          <a:solidFill>
            <a:srgbClr val="FFFF00"/>
          </a:solidFill>
        </p:spPr>
        <p:txBody>
          <a:bodyPr wrap="square" rtlCol="0">
            <a:spAutoFit/>
          </a:bodyPr>
          <a:lstStyle/>
          <a:p>
            <a:r>
              <a:rPr lang="en-US" b="1" dirty="0" err="1" smtClean="0"/>
              <a:t>Glauber</a:t>
            </a:r>
            <a:endParaRPr lang="en-US" b="1" baseline="-25000" dirty="0"/>
          </a:p>
        </p:txBody>
      </p:sp>
      <p:sp>
        <p:nvSpPr>
          <p:cNvPr id="8" name="TextBox 14"/>
          <p:cNvSpPr txBox="1"/>
          <p:nvPr/>
        </p:nvSpPr>
        <p:spPr>
          <a:xfrm>
            <a:off x="5738502" y="3851303"/>
            <a:ext cx="729144" cy="369785"/>
          </a:xfrm>
          <a:prstGeom prst="rect">
            <a:avLst/>
          </a:prstGeom>
          <a:solidFill>
            <a:srgbClr val="FFFF00"/>
          </a:solidFill>
        </p:spPr>
        <p:txBody>
          <a:bodyPr wrap="square" rtlCol="0">
            <a:spAutoFit/>
          </a:bodyPr>
          <a:lstStyle/>
          <a:p>
            <a:r>
              <a:rPr lang="en-US" b="1" dirty="0" smtClean="0">
                <a:solidFill>
                  <a:srgbClr val="FF00FF"/>
                </a:solidFill>
              </a:rPr>
              <a:t>CGC</a:t>
            </a:r>
            <a:endParaRPr lang="en-US" b="1" baseline="-25000" dirty="0">
              <a:solidFill>
                <a:srgbClr val="FF00FF"/>
              </a:solidFill>
            </a:endParaRPr>
          </a:p>
        </p:txBody>
      </p:sp>
      <p:sp>
        <p:nvSpPr>
          <p:cNvPr id="9" name="Text Box 5"/>
          <p:cNvSpPr txBox="1">
            <a:spLocks noChangeArrowheads="1"/>
          </p:cNvSpPr>
          <p:nvPr/>
        </p:nvSpPr>
        <p:spPr bwMode="auto">
          <a:xfrm>
            <a:off x="6145696" y="1142510"/>
            <a:ext cx="2120950" cy="370480"/>
          </a:xfrm>
          <a:prstGeom prst="rect">
            <a:avLst/>
          </a:prstGeom>
          <a:solidFill>
            <a:srgbClr val="CCFFFF"/>
          </a:solidFill>
          <a:ln w="9525" algn="ctr">
            <a:noFill/>
            <a:miter lim="800000"/>
            <a:headEnd/>
            <a:tailEnd/>
          </a:ln>
          <a:effectLst/>
        </p:spPr>
        <p:txBody>
          <a:bodyPr wrap="square" lIns="92075" tIns="46038" rIns="92075" bIns="46038">
            <a:spAutoFit/>
          </a:bodyPr>
          <a:lstStyle/>
          <a:p>
            <a:pPr algn="l"/>
            <a:r>
              <a:rPr lang="en-US" sz="1800" dirty="0"/>
              <a:t> </a:t>
            </a:r>
            <a:r>
              <a:rPr lang="en-US" dirty="0" smtClean="0"/>
              <a:t>v</a:t>
            </a:r>
            <a:r>
              <a:rPr lang="en-US" baseline="-25000" dirty="0" smtClean="0"/>
              <a:t>2</a:t>
            </a:r>
            <a:r>
              <a:rPr lang="en-US" dirty="0" smtClean="0"/>
              <a:t> Fluctuations</a:t>
            </a:r>
            <a:endParaRPr lang="en-US" sz="1800" dirty="0">
              <a:latin typeface="Symbol" pitchFamily="18" charset="2"/>
            </a:endParaRPr>
          </a:p>
        </p:txBody>
      </p:sp>
      <p:sp>
        <p:nvSpPr>
          <p:cNvPr id="10" name="Text Box 5"/>
          <p:cNvSpPr txBox="1">
            <a:spLocks noChangeArrowheads="1"/>
          </p:cNvSpPr>
          <p:nvPr/>
        </p:nvSpPr>
        <p:spPr bwMode="auto">
          <a:xfrm>
            <a:off x="565477" y="1124744"/>
            <a:ext cx="3670887" cy="369974"/>
          </a:xfrm>
          <a:prstGeom prst="rect">
            <a:avLst/>
          </a:prstGeom>
          <a:solidFill>
            <a:srgbClr val="CCFFFF"/>
          </a:solidFill>
          <a:ln w="9525" algn="ctr">
            <a:noFill/>
            <a:miter lim="800000"/>
            <a:headEnd/>
            <a:tailEnd/>
          </a:ln>
          <a:effectLst/>
        </p:spPr>
        <p:txBody>
          <a:bodyPr wrap="square" lIns="92075" tIns="46038" rIns="92075" bIns="46038">
            <a:spAutoFit/>
          </a:bodyPr>
          <a:lstStyle/>
          <a:p>
            <a:pPr algn="l"/>
            <a:r>
              <a:rPr lang="en-US" dirty="0"/>
              <a:t> </a:t>
            </a:r>
            <a:r>
              <a:rPr lang="en-US" dirty="0" smtClean="0"/>
              <a:t>v</a:t>
            </a:r>
            <a:r>
              <a:rPr lang="en-US" baseline="-25000" dirty="0" smtClean="0"/>
              <a:t>2</a:t>
            </a:r>
            <a:r>
              <a:rPr lang="en-US" dirty="0" smtClean="0"/>
              <a:t> &amp; v</a:t>
            </a:r>
            <a:r>
              <a:rPr lang="en-US" baseline="-25000" dirty="0" smtClean="0"/>
              <a:t>3</a:t>
            </a:r>
            <a:r>
              <a:rPr lang="en-US" dirty="0" smtClean="0"/>
              <a:t> ultra-central (0% →5%)</a:t>
            </a:r>
            <a:endParaRPr lang="en-US" dirty="0">
              <a:latin typeface="Symbol" pitchFamily="18" charset="2"/>
            </a:endParaRPr>
          </a:p>
        </p:txBody>
      </p:sp>
      <p:sp>
        <p:nvSpPr>
          <p:cNvPr id="11" name="TextBox 24"/>
          <p:cNvSpPr txBox="1"/>
          <p:nvPr/>
        </p:nvSpPr>
        <p:spPr>
          <a:xfrm>
            <a:off x="7899083" y="2210579"/>
            <a:ext cx="1104439" cy="369785"/>
          </a:xfrm>
          <a:prstGeom prst="rect">
            <a:avLst/>
          </a:prstGeom>
          <a:solidFill>
            <a:srgbClr val="FFFF00"/>
          </a:solidFill>
        </p:spPr>
        <p:txBody>
          <a:bodyPr wrap="square" rtlCol="0">
            <a:spAutoFit/>
          </a:bodyPr>
          <a:lstStyle/>
          <a:p>
            <a:r>
              <a:rPr lang="en-US" b="1" dirty="0" err="1" smtClean="0"/>
              <a:t>Glauber</a:t>
            </a:r>
            <a:endParaRPr lang="en-US" b="1" baseline="-25000" dirty="0"/>
          </a:p>
        </p:txBody>
      </p:sp>
      <p:cxnSp>
        <p:nvCxnSpPr>
          <p:cNvPr id="12" name="Straight Arrow Connector 26"/>
          <p:cNvCxnSpPr>
            <a:stCxn id="7" idx="3"/>
          </p:cNvCxnSpPr>
          <p:nvPr/>
        </p:nvCxnSpPr>
        <p:spPr bwMode="auto">
          <a:xfrm>
            <a:off x="3569804" y="3335577"/>
            <a:ext cx="426132" cy="237439"/>
          </a:xfrm>
          <a:prstGeom prst="straightConnector1">
            <a:avLst/>
          </a:prstGeom>
          <a:noFill/>
          <a:ln w="38100" cap="flat" cmpd="sng" algn="ctr">
            <a:solidFill>
              <a:srgbClr val="0066FF"/>
            </a:solidFill>
            <a:prstDash val="sysDash"/>
            <a:round/>
            <a:headEnd type="none" w="med" len="med"/>
            <a:tailEnd type="arrow"/>
          </a:ln>
          <a:effectLst/>
        </p:spPr>
      </p:cxnSp>
      <p:cxnSp>
        <p:nvCxnSpPr>
          <p:cNvPr id="13" name="Straight Arrow Connector 32"/>
          <p:cNvCxnSpPr/>
          <p:nvPr/>
        </p:nvCxnSpPr>
        <p:spPr bwMode="auto">
          <a:xfrm rot="5400000" flipH="1" flipV="1">
            <a:off x="5395040" y="3530301"/>
            <a:ext cx="659835" cy="1658"/>
          </a:xfrm>
          <a:prstGeom prst="straightConnector1">
            <a:avLst/>
          </a:prstGeom>
          <a:noFill/>
          <a:ln w="38100" cap="flat" cmpd="sng" algn="ctr">
            <a:solidFill>
              <a:srgbClr val="FF00FF"/>
            </a:solidFill>
            <a:prstDash val="solid"/>
            <a:round/>
            <a:headEnd type="none" w="med" len="med"/>
            <a:tailEnd type="arrow"/>
          </a:ln>
          <a:effectLst/>
        </p:spPr>
      </p:cxnSp>
      <p:cxnSp>
        <p:nvCxnSpPr>
          <p:cNvPr id="14" name="Straight Arrow Connector 36"/>
          <p:cNvCxnSpPr/>
          <p:nvPr/>
        </p:nvCxnSpPr>
        <p:spPr bwMode="auto">
          <a:xfrm flipV="1">
            <a:off x="3354265" y="2852936"/>
            <a:ext cx="569663" cy="292948"/>
          </a:xfrm>
          <a:prstGeom prst="straightConnector1">
            <a:avLst/>
          </a:prstGeom>
          <a:noFill/>
          <a:ln w="38100" cap="flat" cmpd="sng" algn="ctr">
            <a:solidFill>
              <a:srgbClr val="FF00FF"/>
            </a:solidFill>
            <a:prstDash val="sysDash"/>
            <a:round/>
            <a:headEnd type="none" w="med" len="med"/>
            <a:tailEnd type="arrow"/>
          </a:ln>
          <a:effectLst/>
        </p:spPr>
      </p:cxnSp>
      <p:cxnSp>
        <p:nvCxnSpPr>
          <p:cNvPr id="15" name="Straight Arrow Connector 41"/>
          <p:cNvCxnSpPr>
            <a:stCxn id="6" idx="3"/>
          </p:cNvCxnSpPr>
          <p:nvPr/>
        </p:nvCxnSpPr>
        <p:spPr bwMode="auto">
          <a:xfrm>
            <a:off x="2643462" y="2292223"/>
            <a:ext cx="1136450" cy="272681"/>
          </a:xfrm>
          <a:prstGeom prst="straightConnector1">
            <a:avLst/>
          </a:prstGeom>
          <a:noFill/>
          <a:ln w="9525" cap="flat" cmpd="sng" algn="ctr">
            <a:solidFill>
              <a:srgbClr val="FF0000"/>
            </a:solidFill>
            <a:prstDash val="solid"/>
            <a:round/>
            <a:headEnd type="none" w="med" len="med"/>
            <a:tailEnd type="arrow"/>
          </a:ln>
          <a:effectLst/>
        </p:spPr>
      </p:cxnSp>
      <p:cxnSp>
        <p:nvCxnSpPr>
          <p:cNvPr id="16" name="Straight Arrow Connector 42"/>
          <p:cNvCxnSpPr/>
          <p:nvPr/>
        </p:nvCxnSpPr>
        <p:spPr bwMode="auto">
          <a:xfrm rot="16200000" flipH="1">
            <a:off x="1227661" y="3171662"/>
            <a:ext cx="1467658" cy="19392"/>
          </a:xfrm>
          <a:prstGeom prst="straightConnector1">
            <a:avLst/>
          </a:prstGeom>
          <a:noFill/>
          <a:ln w="6350" cap="flat" cmpd="sng" algn="ctr">
            <a:solidFill>
              <a:srgbClr val="0066FF"/>
            </a:solidFill>
            <a:prstDash val="solid"/>
            <a:round/>
            <a:headEnd type="none" w="med" len="med"/>
            <a:tailEnd type="arrow"/>
          </a:ln>
          <a:effectLst/>
        </p:spPr>
      </p:cxnSp>
      <p:cxnSp>
        <p:nvCxnSpPr>
          <p:cNvPr id="17" name="Straight Arrow Connector 48"/>
          <p:cNvCxnSpPr/>
          <p:nvPr/>
        </p:nvCxnSpPr>
        <p:spPr bwMode="auto">
          <a:xfrm rot="10800000" flipV="1">
            <a:off x="6516216" y="2562270"/>
            <a:ext cx="1714192" cy="506690"/>
          </a:xfrm>
          <a:prstGeom prst="straightConnector1">
            <a:avLst/>
          </a:prstGeom>
          <a:noFill/>
          <a:ln w="12700" cap="flat" cmpd="sng" algn="ctr">
            <a:solidFill>
              <a:srgbClr val="000099"/>
            </a:solidFill>
            <a:prstDash val="solid"/>
            <a:round/>
            <a:headEnd type="none" w="med" len="med"/>
            <a:tailEnd type="arrow"/>
          </a:ln>
          <a:effectLst/>
        </p:spPr>
      </p:cxnSp>
      <p:sp>
        <p:nvSpPr>
          <p:cNvPr id="18" name="テキスト ボックス 17"/>
          <p:cNvSpPr txBox="1"/>
          <p:nvPr/>
        </p:nvSpPr>
        <p:spPr>
          <a:xfrm>
            <a:off x="1187624" y="4797152"/>
            <a:ext cx="6480720" cy="1200329"/>
          </a:xfrm>
          <a:prstGeom prst="rect">
            <a:avLst/>
          </a:prstGeom>
          <a:solidFill>
            <a:srgbClr val="FFFF00"/>
          </a:solidFill>
        </p:spPr>
        <p:txBody>
          <a:bodyPr wrap="square" rtlCol="0">
            <a:spAutoFit/>
          </a:bodyPr>
          <a:lstStyle/>
          <a:p>
            <a:r>
              <a:rPr kumimoji="1" lang="en-US" altLang="ja-JP" dirty="0" smtClean="0"/>
              <a:t>CGC</a:t>
            </a:r>
            <a:r>
              <a:rPr kumimoji="1" lang="ja-JP" altLang="en-US" dirty="0" smtClean="0"/>
              <a:t>は悪くないが、詳細不明</a:t>
            </a:r>
            <a:endParaRPr kumimoji="1" lang="en-US" altLang="ja-JP" dirty="0" smtClean="0"/>
          </a:p>
          <a:p>
            <a:r>
              <a:rPr kumimoji="1" lang="en-US" altLang="ja-JP" dirty="0" smtClean="0"/>
              <a:t>Eta/s </a:t>
            </a:r>
            <a:r>
              <a:rPr lang="ja-JP" altLang="en-US" dirty="0" smtClean="0"/>
              <a:t>は何を用いたのか？</a:t>
            </a:r>
            <a:endParaRPr kumimoji="1" lang="en-US" altLang="ja-JP" dirty="0" smtClean="0"/>
          </a:p>
          <a:p>
            <a:r>
              <a:rPr lang="en-US" altLang="ja-JP" dirty="0" smtClean="0"/>
              <a:t>CGC</a:t>
            </a:r>
            <a:r>
              <a:rPr lang="ja-JP" altLang="en-US" dirty="0" smtClean="0"/>
              <a:t>は</a:t>
            </a:r>
            <a:r>
              <a:rPr lang="en-US" altLang="ja-JP" dirty="0" smtClean="0"/>
              <a:t>MC-KLN</a:t>
            </a:r>
            <a:r>
              <a:rPr lang="ja-JP" altLang="en-US" dirty="0" smtClean="0"/>
              <a:t>なのか？それが</a:t>
            </a:r>
            <a:r>
              <a:rPr lang="en-US" altLang="ja-JP" dirty="0" smtClean="0"/>
              <a:t>v3(LHC)</a:t>
            </a:r>
            <a:r>
              <a:rPr lang="ja-JP" altLang="en-US" dirty="0" smtClean="0"/>
              <a:t>を良く記述しているのか</a:t>
            </a:r>
            <a:r>
              <a:rPr lang="en-US" altLang="ja-JP" dirty="0" smtClean="0"/>
              <a:t>?</a:t>
            </a:r>
          </a:p>
          <a:p>
            <a:r>
              <a:rPr kumimoji="1" lang="ja-JP" altLang="en-US" dirty="0" smtClean="0"/>
              <a:t>それとも、</a:t>
            </a:r>
            <a:r>
              <a:rPr kumimoji="1" lang="en-US" altLang="ja-JP" dirty="0" smtClean="0"/>
              <a:t>LHC</a:t>
            </a:r>
            <a:r>
              <a:rPr kumimoji="1" lang="ja-JP" altLang="en-US" dirty="0" smtClean="0"/>
              <a:t>エネルギーだから良く記述するのか</a:t>
            </a:r>
            <a:r>
              <a:rPr kumimoji="1" lang="en-US" altLang="ja-JP" dirty="0" smtClean="0"/>
              <a:t>?</a:t>
            </a:r>
            <a:endParaRPr kumimoji="1" lang="ja-JP" altLang="en-US" dirty="0"/>
          </a:p>
        </p:txBody>
      </p:sp>
      <p:sp>
        <p:nvSpPr>
          <p:cNvPr id="23" name="テキスト ボックス 22"/>
          <p:cNvSpPr txBox="1"/>
          <p:nvPr/>
        </p:nvSpPr>
        <p:spPr>
          <a:xfrm>
            <a:off x="5652120" y="0"/>
            <a:ext cx="3491880" cy="369332"/>
          </a:xfrm>
          <a:prstGeom prst="rect">
            <a:avLst/>
          </a:prstGeom>
          <a:noFill/>
        </p:spPr>
        <p:txBody>
          <a:bodyPr wrap="square" rtlCol="0">
            <a:spAutoFit/>
          </a:bodyPr>
          <a:lstStyle/>
          <a:p>
            <a:r>
              <a:rPr kumimoji="1" lang="en-US" altLang="ja-JP" dirty="0" err="1" smtClean="0"/>
              <a:t>J.Schukraft</a:t>
            </a:r>
            <a:r>
              <a:rPr kumimoji="1" lang="en-US" altLang="ja-JP" dirty="0" smtClean="0"/>
              <a:t> QM2011 plenary</a:t>
            </a:r>
            <a:endParaRPr kumimoji="1" lang="ja-JP" altLang="en-US" dirty="0"/>
          </a:p>
        </p:txBody>
      </p:sp>
      <p:sp>
        <p:nvSpPr>
          <p:cNvPr id="19" name="正方形/長方形 18"/>
          <p:cNvSpPr/>
          <p:nvPr/>
        </p:nvSpPr>
        <p:spPr>
          <a:xfrm>
            <a:off x="755576" y="6093296"/>
            <a:ext cx="7632848" cy="646331"/>
          </a:xfrm>
          <a:prstGeom prst="rect">
            <a:avLst/>
          </a:prstGeom>
        </p:spPr>
        <p:txBody>
          <a:bodyPr wrap="square">
            <a:spAutoFit/>
          </a:bodyPr>
          <a:lstStyle/>
          <a:p>
            <a:r>
              <a:rPr lang="ja-JP" altLang="en-US" dirty="0" smtClean="0">
                <a:sym typeface="Wingdings" pitchFamily="2" charset="2"/>
              </a:rPr>
              <a:t>追記　これは、単に</a:t>
            </a:r>
            <a:r>
              <a:rPr lang="en-US" altLang="ja-JP" dirty="0" smtClean="0">
                <a:sym typeface="Wingdings" pitchFamily="2" charset="2"/>
              </a:rPr>
              <a:t>eccentricity</a:t>
            </a:r>
            <a:r>
              <a:rPr lang="ja-JP" altLang="en-US" dirty="0" smtClean="0">
                <a:sym typeface="Wingdings" pitchFamily="2" charset="2"/>
              </a:rPr>
              <a:t>を定数倍しただけで、流体計算をしていない</a:t>
            </a:r>
            <a:endParaRPr lang="en-US" altLang="ja-JP" dirty="0" smtClean="0">
              <a:sym typeface="Wingdings" pitchFamily="2" charset="2"/>
            </a:endParaRPr>
          </a:p>
          <a:p>
            <a:r>
              <a:rPr lang="ja-JP" altLang="en-US" dirty="0" smtClean="0">
                <a:sym typeface="Wingdings" pitchFamily="2" charset="2"/>
              </a:rPr>
              <a:t>　　　　また、左の図では中心度の％は殆ど中心衝突の部分しか見せていない</a:t>
            </a:r>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980728"/>
            <a:ext cx="8784976" cy="18722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384"/>
            <a:ext cx="8229600" cy="1143000"/>
          </a:xfrm>
        </p:spPr>
        <p:txBody>
          <a:bodyPr/>
          <a:lstStyle/>
          <a:p>
            <a:r>
              <a:rPr kumimoji="1" lang="ja-JP" altLang="en-US" dirty="0" smtClean="0"/>
              <a:t>教訓</a:t>
            </a:r>
            <a:endParaRPr kumimoji="1" lang="ja-JP" altLang="en-US" dirty="0"/>
          </a:p>
        </p:txBody>
      </p:sp>
      <p:sp>
        <p:nvSpPr>
          <p:cNvPr id="3" name="コンテンツ プレースホルダ 2"/>
          <p:cNvSpPr>
            <a:spLocks noGrp="1"/>
          </p:cNvSpPr>
          <p:nvPr>
            <p:ph idx="1"/>
          </p:nvPr>
        </p:nvSpPr>
        <p:spPr>
          <a:xfrm>
            <a:off x="251520" y="1196752"/>
            <a:ext cx="8568952" cy="5661248"/>
          </a:xfrm>
        </p:spPr>
        <p:txBody>
          <a:bodyPr>
            <a:normAutofit fontScale="77500" lnSpcReduction="20000"/>
          </a:bodyPr>
          <a:lstStyle/>
          <a:p>
            <a:r>
              <a:rPr lang="en-US" altLang="ja-JP" dirty="0" smtClean="0"/>
              <a:t>Higher harmonics</a:t>
            </a:r>
            <a:r>
              <a:rPr lang="ja-JP" altLang="en-US" dirty="0" smtClean="0"/>
              <a:t>の解析は、初期条件と粘性に対する種々の模型を区別可能にする有益な手段となりえる</a:t>
            </a:r>
            <a:endParaRPr lang="en-US" altLang="ja-JP" dirty="0" smtClean="0"/>
          </a:p>
          <a:p>
            <a:pPr>
              <a:buNone/>
            </a:pPr>
            <a:endParaRPr kumimoji="1" lang="en-US" altLang="ja-JP" sz="1300" dirty="0" smtClean="0"/>
          </a:p>
          <a:p>
            <a:r>
              <a:rPr lang="ja-JP" altLang="en-US" dirty="0" smtClean="0"/>
              <a:t>しかし、</a:t>
            </a:r>
            <a:r>
              <a:rPr kumimoji="1" lang="ja-JP" altLang="en-US" dirty="0" smtClean="0"/>
              <a:t>現時点でどの初期条件が良いかどうかを判断するのは時期尚早　</a:t>
            </a:r>
            <a:endParaRPr kumimoji="1" lang="en-US" altLang="ja-JP" dirty="0" smtClean="0"/>
          </a:p>
          <a:p>
            <a:pPr>
              <a:buNone/>
            </a:pPr>
            <a:endParaRPr kumimoji="1" lang="en-US" altLang="ja-JP" dirty="0" smtClean="0"/>
          </a:p>
          <a:p>
            <a:pPr>
              <a:buNone/>
            </a:pPr>
            <a:r>
              <a:rPr lang="en-US" altLang="ja-JP" b="1" u="sng" dirty="0" smtClean="0"/>
              <a:t>Why??</a:t>
            </a:r>
            <a:endParaRPr kumimoji="1" lang="en-US" altLang="ja-JP" b="1" u="sng" dirty="0" smtClean="0"/>
          </a:p>
          <a:p>
            <a:r>
              <a:rPr lang="ja-JP" altLang="en-US" dirty="0" smtClean="0"/>
              <a:t>初期条件と</a:t>
            </a:r>
            <a:r>
              <a:rPr lang="en-US" altLang="ja-JP" dirty="0" smtClean="0"/>
              <a:t>hydro</a:t>
            </a:r>
            <a:r>
              <a:rPr lang="ja-JP" altLang="en-US" dirty="0" smtClean="0"/>
              <a:t>の間のダイナミクス（熱平衡化過程）を</a:t>
            </a:r>
            <a:r>
              <a:rPr lang="ja-JP" altLang="en-US" dirty="0" smtClean="0">
                <a:solidFill>
                  <a:srgbClr val="FF0000"/>
                </a:solidFill>
              </a:rPr>
              <a:t>無視</a:t>
            </a:r>
            <a:r>
              <a:rPr lang="ja-JP" altLang="en-US" dirty="0" smtClean="0"/>
              <a:t>した解析に基づいているから</a:t>
            </a:r>
            <a:endParaRPr lang="en-US" altLang="ja-JP" dirty="0" smtClean="0"/>
          </a:p>
          <a:p>
            <a:pPr>
              <a:buNone/>
            </a:pPr>
            <a:endParaRPr lang="en-US" altLang="ja-JP" sz="1200" dirty="0" smtClean="0"/>
          </a:p>
          <a:p>
            <a:r>
              <a:rPr kumimoji="1" lang="en-US" altLang="ja-JP" dirty="0" smtClean="0"/>
              <a:t>CGC</a:t>
            </a:r>
            <a:r>
              <a:rPr kumimoji="1" lang="ja-JP" altLang="en-US" dirty="0" smtClean="0"/>
              <a:t>として扱われているものの多くは</a:t>
            </a:r>
            <a:r>
              <a:rPr kumimoji="1" lang="en-US" altLang="ja-JP" dirty="0" smtClean="0"/>
              <a:t>KLN</a:t>
            </a:r>
            <a:r>
              <a:rPr kumimoji="1" lang="ja-JP" altLang="en-US" dirty="0" smtClean="0"/>
              <a:t>という最も</a:t>
            </a:r>
            <a:r>
              <a:rPr kumimoji="1" lang="ja-JP" altLang="en-US" dirty="0" smtClean="0">
                <a:solidFill>
                  <a:srgbClr val="FF0000"/>
                </a:solidFill>
              </a:rPr>
              <a:t>単純</a:t>
            </a:r>
            <a:r>
              <a:rPr kumimoji="1" lang="ja-JP" altLang="en-US" dirty="0" smtClean="0"/>
              <a:t>で、最も</a:t>
            </a:r>
            <a:r>
              <a:rPr kumimoji="1" lang="en-US" altLang="ja-JP" dirty="0" smtClean="0">
                <a:solidFill>
                  <a:srgbClr val="FF0000"/>
                </a:solidFill>
              </a:rPr>
              <a:t>saturation</a:t>
            </a:r>
            <a:r>
              <a:rPr kumimoji="1" lang="ja-JP" altLang="en-US" dirty="0" smtClean="0">
                <a:solidFill>
                  <a:srgbClr val="FF0000"/>
                </a:solidFill>
              </a:rPr>
              <a:t>の効果が大きい</a:t>
            </a:r>
            <a:r>
              <a:rPr kumimoji="1" lang="ja-JP" altLang="en-US" dirty="0" smtClean="0"/>
              <a:t>模型に基づいている</a:t>
            </a:r>
            <a:endParaRPr kumimoji="1" lang="en-US" altLang="ja-JP" dirty="0" smtClean="0"/>
          </a:p>
          <a:p>
            <a:pPr>
              <a:buNone/>
            </a:pPr>
            <a:endParaRPr kumimoji="1" lang="en-US" altLang="ja-JP" dirty="0" smtClean="0"/>
          </a:p>
          <a:p>
            <a:pPr>
              <a:buNone/>
            </a:pPr>
            <a:r>
              <a:rPr lang="ja-JP" altLang="en-US" dirty="0" smtClean="0"/>
              <a:t>　</a:t>
            </a:r>
            <a:r>
              <a:rPr lang="en-US" altLang="ja-JP" dirty="0" smtClean="0">
                <a:sym typeface="Wingdings" pitchFamily="2" charset="2"/>
              </a:rPr>
              <a:t> </a:t>
            </a:r>
            <a:r>
              <a:rPr lang="ja-JP" altLang="en-US" dirty="0" smtClean="0">
                <a:sym typeface="Wingdings" pitchFamily="2" charset="2"/>
              </a:rPr>
              <a:t>では、初期条件の理解はどこまで進んでいるか</a:t>
            </a:r>
            <a:r>
              <a:rPr lang="en-US" altLang="ja-JP" dirty="0" smtClean="0">
                <a:sym typeface="Wingdings" pitchFamily="2" charset="2"/>
              </a:rPr>
              <a:t>?</a:t>
            </a:r>
          </a:p>
          <a:p>
            <a:pPr>
              <a:buNone/>
            </a:pPr>
            <a:r>
              <a:rPr kumimoji="1" lang="ja-JP" altLang="en-US" dirty="0" smtClean="0">
                <a:sym typeface="Wingdings" pitchFamily="2" charset="2"/>
              </a:rPr>
              <a:t>　　　</a:t>
            </a:r>
            <a:r>
              <a:rPr kumimoji="1" lang="en-US" altLang="ja-JP" dirty="0" smtClean="0">
                <a:sym typeface="Wingdings" pitchFamily="2" charset="2"/>
              </a:rPr>
              <a:t>CGC</a:t>
            </a:r>
            <a:r>
              <a:rPr lang="ja-JP" altLang="en-US" dirty="0" smtClean="0">
                <a:sym typeface="Wingdings" pitchFamily="2" charset="2"/>
              </a:rPr>
              <a:t>に基づいた描像は、</a:t>
            </a:r>
            <a:r>
              <a:rPr lang="en-US" altLang="ja-JP" dirty="0" err="1" smtClean="0">
                <a:sym typeface="Wingdings" pitchFamily="2" charset="2"/>
              </a:rPr>
              <a:t>pA</a:t>
            </a:r>
            <a:r>
              <a:rPr lang="en-US" altLang="ja-JP" dirty="0" smtClean="0">
                <a:sym typeface="Wingdings" pitchFamily="2" charset="2"/>
              </a:rPr>
              <a:t>, AA</a:t>
            </a:r>
            <a:r>
              <a:rPr lang="ja-JP" altLang="en-US" dirty="0" err="1" smtClean="0">
                <a:sym typeface="Wingdings" pitchFamily="2" charset="2"/>
              </a:rPr>
              <a:t>での</a:t>
            </a:r>
            <a:r>
              <a:rPr lang="ja-JP" altLang="en-US" dirty="0" smtClean="0">
                <a:sym typeface="Wingdings" pitchFamily="2" charset="2"/>
              </a:rPr>
              <a:t>実験データと共に</a:t>
            </a:r>
            <a:endParaRPr lang="en-US" altLang="ja-JP" dirty="0" smtClean="0">
              <a:sym typeface="Wingdings" pitchFamily="2" charset="2"/>
            </a:endParaRPr>
          </a:p>
          <a:p>
            <a:pPr>
              <a:buNone/>
            </a:pPr>
            <a:r>
              <a:rPr kumimoji="1" lang="ja-JP" altLang="en-US" dirty="0" smtClean="0">
                <a:sym typeface="Wingdings" pitchFamily="2" charset="2"/>
              </a:rPr>
              <a:t>　　　確実に理解が進んでいる</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u="sng" dirty="0" smtClean="0">
                <a:effectLst>
                  <a:outerShdw blurRad="38100" dist="38100" dir="2700000" algn="tl">
                    <a:srgbClr val="000000">
                      <a:alpha val="43137"/>
                    </a:srgbClr>
                  </a:outerShdw>
                </a:effectLst>
              </a:rPr>
              <a:t>初期条件と</a:t>
            </a:r>
            <a:r>
              <a:rPr kumimoji="1" lang="en-US" altLang="ja-JP" b="1" u="sng" dirty="0" smtClean="0">
                <a:effectLst>
                  <a:outerShdw blurRad="38100" dist="38100" dir="2700000" algn="tl">
                    <a:srgbClr val="000000">
                      <a:alpha val="43137"/>
                    </a:srgbClr>
                  </a:outerShdw>
                </a:effectLst>
              </a:rPr>
              <a:t>global properties</a:t>
            </a:r>
            <a:endParaRPr kumimoji="1" lang="ja-JP" altLang="en-US" b="1" u="sng" dirty="0">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p:txBody>
          <a:bodyPr>
            <a:normAutofit/>
          </a:bodyPr>
          <a:lstStyle/>
          <a:p>
            <a:r>
              <a:rPr kumimoji="1" lang="ja-JP" altLang="en-US" dirty="0" smtClean="0"/>
              <a:t>バルクな量には初期条件の依存性が現れる</a:t>
            </a:r>
            <a:endParaRPr kumimoji="1" lang="en-US" altLang="ja-JP" dirty="0" smtClean="0"/>
          </a:p>
          <a:p>
            <a:pPr>
              <a:buNone/>
            </a:pPr>
            <a:r>
              <a:rPr lang="ja-JP" altLang="en-US" sz="2400" dirty="0" smtClean="0"/>
              <a:t>　　初期条件の違いはソフトな部分の取り扱いの相違</a:t>
            </a:r>
            <a:endParaRPr lang="en-US" altLang="ja-JP" sz="2400" dirty="0" smtClean="0"/>
          </a:p>
          <a:p>
            <a:pPr>
              <a:buNone/>
            </a:pPr>
            <a:r>
              <a:rPr lang="ja-JP" altLang="en-US" dirty="0" smtClean="0"/>
              <a:t>　　　（</a:t>
            </a:r>
            <a:r>
              <a:rPr lang="en-US" altLang="ja-JP" dirty="0" smtClean="0"/>
              <a:t>prediction race</a:t>
            </a:r>
            <a:r>
              <a:rPr lang="ja-JP" altLang="en-US" dirty="0" smtClean="0"/>
              <a:t>の最初の関門）</a:t>
            </a:r>
            <a:endParaRPr lang="en-US" altLang="ja-JP" dirty="0" smtClean="0"/>
          </a:p>
          <a:p>
            <a:pPr>
              <a:buNone/>
            </a:pPr>
            <a:endParaRPr kumimoji="1" lang="en-US" altLang="ja-JP" sz="2000" dirty="0" smtClean="0"/>
          </a:p>
          <a:p>
            <a:pPr>
              <a:buNone/>
            </a:pPr>
            <a:r>
              <a:rPr kumimoji="1" lang="ja-JP" altLang="en-US" dirty="0" smtClean="0"/>
              <a:t>　　</a:t>
            </a:r>
            <a:r>
              <a:rPr kumimoji="1" lang="en-US" altLang="ja-JP" dirty="0" smtClean="0">
                <a:sym typeface="Wingdings" pitchFamily="2" charset="2"/>
              </a:rPr>
              <a:t> </a:t>
            </a:r>
            <a:r>
              <a:rPr kumimoji="1" lang="ja-JP" altLang="en-US" dirty="0" smtClean="0"/>
              <a:t>生成粒子多自由度</a:t>
            </a:r>
            <a:r>
              <a:rPr lang="en-US" altLang="ja-JP" dirty="0" smtClean="0"/>
              <a:t> </a:t>
            </a:r>
            <a:r>
              <a:rPr lang="en-US" altLang="ja-JP" dirty="0" err="1" smtClean="0"/>
              <a:t>dN</a:t>
            </a:r>
            <a:r>
              <a:rPr lang="en-US" altLang="ja-JP" dirty="0" smtClean="0"/>
              <a:t>/d</a:t>
            </a:r>
            <a:r>
              <a:rPr lang="en-US" altLang="ja-JP" dirty="0" smtClean="0">
                <a:latin typeface="Symbol" pitchFamily="18" charset="2"/>
              </a:rPr>
              <a:t>h</a:t>
            </a:r>
            <a:r>
              <a:rPr lang="en-US" altLang="ja-JP" dirty="0" smtClean="0"/>
              <a:t>|</a:t>
            </a:r>
            <a:r>
              <a:rPr lang="en-US" altLang="ja-JP" baseline="-25000" dirty="0" smtClean="0">
                <a:latin typeface="Symbol" pitchFamily="18" charset="2"/>
              </a:rPr>
              <a:t>h</a:t>
            </a:r>
            <a:r>
              <a:rPr lang="en-US" altLang="ja-JP" baseline="-25000" dirty="0" smtClean="0"/>
              <a:t>=0</a:t>
            </a:r>
            <a:r>
              <a:rPr lang="en-US" altLang="ja-JP" dirty="0" smtClean="0"/>
              <a:t> </a:t>
            </a:r>
          </a:p>
          <a:p>
            <a:pPr>
              <a:buNone/>
            </a:pPr>
            <a:r>
              <a:rPr lang="ja-JP" altLang="en-US" dirty="0" smtClean="0"/>
              <a:t>　　　　その値、</a:t>
            </a:r>
            <a:endParaRPr lang="en-US" altLang="ja-JP" dirty="0" smtClean="0"/>
          </a:p>
          <a:p>
            <a:pPr>
              <a:buNone/>
            </a:pPr>
            <a:r>
              <a:rPr lang="ja-JP" altLang="en-US" dirty="0" smtClean="0"/>
              <a:t>　　　　衝突エネルギー依存性、</a:t>
            </a:r>
            <a:endParaRPr lang="en-US" altLang="ja-JP" dirty="0" smtClean="0"/>
          </a:p>
          <a:p>
            <a:pPr>
              <a:buNone/>
            </a:pPr>
            <a:r>
              <a:rPr lang="ja-JP" altLang="en-US" dirty="0" smtClean="0"/>
              <a:t>　　　　中心度依存性</a:t>
            </a:r>
            <a:endParaRPr kumimoji="1" lang="en-US" altLang="ja-JP" dirty="0" smtClean="0"/>
          </a:p>
          <a:p>
            <a:endParaRPr lang="en-US" altLang="ja-JP" dirty="0" smtClean="0"/>
          </a:p>
          <a:p>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981</Words>
  <Application>Microsoft Macintosh PowerPoint</Application>
  <PresentationFormat>画面に合わせる (4:3)</PresentationFormat>
  <Paragraphs>135</Paragraphs>
  <Slides>23</Slides>
  <Notes>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Initial conditions &amp; pre-equilibrium states</vt:lpstr>
      <vt:lpstr>HICの初期条件とは?</vt:lpstr>
      <vt:lpstr>初期条件の絡む物理</vt:lpstr>
      <vt:lpstr>QM2011の重要な結論</vt:lpstr>
      <vt:lpstr>初期条件の違いが影響する物理量</vt:lpstr>
      <vt:lpstr>初期条件＋粘性</vt:lpstr>
      <vt:lpstr>How about LHC?</vt:lpstr>
      <vt:lpstr>教訓</vt:lpstr>
      <vt:lpstr>初期条件とglobal properties</vt:lpstr>
      <vt:lpstr>PowerPoint プレゼンテーション</vt:lpstr>
      <vt:lpstr>PowerPoint プレゼンテーション</vt:lpstr>
      <vt:lpstr>PowerPoint プレゼンテーション</vt:lpstr>
      <vt:lpstr>高エネルギーハドロン散乱の理解の進展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初期条件のさらなる精密化</vt:lpstr>
      <vt:lpstr>まとめ</vt:lpstr>
      <vt:lpstr>その他、初期条件と前平衡状態に関係するかもしれない話題</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conditions &amp; pre-equilibrium states</dc:title>
  <dc:creator> </dc:creator>
  <cp:lastModifiedBy>野中 千穂</cp:lastModifiedBy>
  <cp:revision>51</cp:revision>
  <dcterms:created xsi:type="dcterms:W3CDTF">2011-06-06T15:23:38Z</dcterms:created>
  <dcterms:modified xsi:type="dcterms:W3CDTF">2011-06-10T03:04:50Z</dcterms:modified>
</cp:coreProperties>
</file>